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701" r:id="rId1"/>
    <p:sldMasterId id="2147483688" r:id="rId2"/>
    <p:sldMasterId id="2147483649" r:id="rId3"/>
    <p:sldMasterId id="2147483713" r:id="rId4"/>
    <p:sldMasterId id="2147483726" r:id="rId5"/>
    <p:sldMasterId id="2147483739" r:id="rId6"/>
    <p:sldMasterId id="2147483751" r:id="rId7"/>
    <p:sldMasterId id="2147483776" r:id="rId8"/>
  </p:sldMasterIdLst>
  <p:notesMasterIdLst>
    <p:notesMasterId r:id="rId71"/>
  </p:notesMasterIdLst>
  <p:sldIdLst>
    <p:sldId id="256" r:id="rId9"/>
    <p:sldId id="259" r:id="rId10"/>
    <p:sldId id="257" r:id="rId11"/>
    <p:sldId id="258" r:id="rId12"/>
    <p:sldId id="314" r:id="rId13"/>
    <p:sldId id="261" r:id="rId14"/>
    <p:sldId id="262" r:id="rId15"/>
    <p:sldId id="265" r:id="rId16"/>
    <p:sldId id="266" r:id="rId17"/>
    <p:sldId id="315" r:id="rId18"/>
    <p:sldId id="317" r:id="rId19"/>
    <p:sldId id="318" r:id="rId20"/>
    <p:sldId id="267" r:id="rId21"/>
    <p:sldId id="268" r:id="rId22"/>
    <p:sldId id="269" r:id="rId23"/>
    <p:sldId id="270" r:id="rId24"/>
    <p:sldId id="271" r:id="rId25"/>
    <p:sldId id="272" r:id="rId26"/>
    <p:sldId id="273" r:id="rId27"/>
    <p:sldId id="274" r:id="rId28"/>
    <p:sldId id="275" r:id="rId29"/>
    <p:sldId id="316" r:id="rId30"/>
    <p:sldId id="311" r:id="rId31"/>
    <p:sldId id="276" r:id="rId32"/>
    <p:sldId id="278" r:id="rId33"/>
    <p:sldId id="279" r:id="rId34"/>
    <p:sldId id="281" r:id="rId35"/>
    <p:sldId id="282" r:id="rId36"/>
    <p:sldId id="312" r:id="rId37"/>
    <p:sldId id="313" r:id="rId38"/>
    <p:sldId id="319" r:id="rId39"/>
    <p:sldId id="283" r:id="rId40"/>
    <p:sldId id="284" r:id="rId41"/>
    <p:sldId id="285" r:id="rId42"/>
    <p:sldId id="286" r:id="rId43"/>
    <p:sldId id="287" r:id="rId44"/>
    <p:sldId id="288" r:id="rId45"/>
    <p:sldId id="289" r:id="rId46"/>
    <p:sldId id="290" r:id="rId47"/>
    <p:sldId id="291" r:id="rId48"/>
    <p:sldId id="292" r:id="rId49"/>
    <p:sldId id="320" r:id="rId50"/>
    <p:sldId id="293" r:id="rId51"/>
    <p:sldId id="294" r:id="rId52"/>
    <p:sldId id="295" r:id="rId53"/>
    <p:sldId id="298" r:id="rId54"/>
    <p:sldId id="299" r:id="rId55"/>
    <p:sldId id="301" r:id="rId56"/>
    <p:sldId id="321" r:id="rId57"/>
    <p:sldId id="302" r:id="rId58"/>
    <p:sldId id="322" r:id="rId59"/>
    <p:sldId id="303" r:id="rId60"/>
    <p:sldId id="323" r:id="rId61"/>
    <p:sldId id="324" r:id="rId62"/>
    <p:sldId id="325" r:id="rId63"/>
    <p:sldId id="304" r:id="rId64"/>
    <p:sldId id="305" r:id="rId65"/>
    <p:sldId id="306" r:id="rId66"/>
    <p:sldId id="307" r:id="rId67"/>
    <p:sldId id="308" r:id="rId68"/>
    <p:sldId id="309" r:id="rId69"/>
    <p:sldId id="310" r:id="rId70"/>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a" initials="A" lastIdx="1" clrIdx="0">
    <p:extLst>
      <p:ext uri="{19B8F6BF-5375-455C-9EA6-DF929625EA0E}">
        <p15:presenceInfo xmlns:p15="http://schemas.microsoft.com/office/powerpoint/2012/main" userId="Al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3"/>
  </p:normalViewPr>
  <p:slideViewPr>
    <p:cSldViewPr>
      <p:cViewPr varScale="1">
        <p:scale>
          <a:sx n="117" d="100"/>
          <a:sy n="117" d="100"/>
        </p:scale>
        <p:origin x="46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72F0CFAC-8965-064D-833A-D305928B5220}"/>
              </a:ext>
            </a:extLst>
          </p:cNvPr>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4" name="Rectangle 2">
            <a:extLst>
              <a:ext uri="{FF2B5EF4-FFF2-40B4-BE49-F238E27FC236}">
                <a16:creationId xmlns:a16="http://schemas.microsoft.com/office/drawing/2014/main" id="{EC416FAE-6D36-A843-9245-C2F488AA92F7}"/>
              </a:ext>
            </a:extLst>
          </p:cNvPr>
          <p:cNvSpPr>
            <a:spLocks noGrp="1" noChangeArrowheads="1"/>
          </p:cNvSpPr>
          <p:nvPr>
            <p:ph type="sldImg"/>
          </p:nvPr>
        </p:nvSpPr>
        <p:spPr bwMode="auto">
          <a:xfrm>
            <a:off x="917575" y="754063"/>
            <a:ext cx="4959350"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a:extLst>
              <a:ext uri="{FF2B5EF4-FFF2-40B4-BE49-F238E27FC236}">
                <a16:creationId xmlns:a16="http://schemas.microsoft.com/office/drawing/2014/main" id="{92742D61-B960-B844-9495-A3BC14A116FA}"/>
              </a:ext>
            </a:extLst>
          </p:cNvPr>
          <p:cNvSpPr>
            <a:spLocks noGrp="1" noChangeArrowheads="1"/>
          </p:cNvSpPr>
          <p:nvPr>
            <p:ph type="body"/>
          </p:nvPr>
        </p:nvSpPr>
        <p:spPr bwMode="auto">
          <a:xfrm>
            <a:off x="679450" y="4714875"/>
            <a:ext cx="54340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a:p>
        </p:txBody>
      </p:sp>
      <p:sp>
        <p:nvSpPr>
          <p:cNvPr id="3076" name="Rectangle 4">
            <a:extLst>
              <a:ext uri="{FF2B5EF4-FFF2-40B4-BE49-F238E27FC236}">
                <a16:creationId xmlns:a16="http://schemas.microsoft.com/office/drawing/2014/main" id="{A0CED18C-9013-114A-8DE7-15D914B1764F}"/>
              </a:ext>
            </a:extLst>
          </p:cNvPr>
          <p:cNvSpPr>
            <a:spLocks noGrp="1" noChangeArrowheads="1"/>
          </p:cNvSpPr>
          <p:nvPr>
            <p:ph type="hd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7" name="Rectangle 5">
            <a:extLst>
              <a:ext uri="{FF2B5EF4-FFF2-40B4-BE49-F238E27FC236}">
                <a16:creationId xmlns:a16="http://schemas.microsoft.com/office/drawing/2014/main" id="{F35A605A-E66E-DF40-9F39-61865849B97D}"/>
              </a:ext>
            </a:extLst>
          </p:cNvPr>
          <p:cNvSpPr>
            <a:spLocks noGrp="1" noChangeArrowheads="1"/>
          </p:cNvSpPr>
          <p:nvPr>
            <p:ph type="dt"/>
          </p:nvPr>
        </p:nvSpPr>
        <p:spPr bwMode="auto">
          <a:xfrm>
            <a:off x="384810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8" name="Rectangle 6">
            <a:extLst>
              <a:ext uri="{FF2B5EF4-FFF2-40B4-BE49-F238E27FC236}">
                <a16:creationId xmlns:a16="http://schemas.microsoft.com/office/drawing/2014/main" id="{5B586137-5C19-7542-8621-EBBF91425DF2}"/>
              </a:ext>
            </a:extLst>
          </p:cNvPr>
          <p:cNvSpPr>
            <a:spLocks noGrp="1" noChangeArrowheads="1"/>
          </p:cNvSpPr>
          <p:nvPr>
            <p:ph type="ftr"/>
          </p:nvPr>
        </p:nvSpPr>
        <p:spPr bwMode="auto">
          <a:xfrm>
            <a:off x="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9" name="Rectangle 7">
            <a:extLst>
              <a:ext uri="{FF2B5EF4-FFF2-40B4-BE49-F238E27FC236}">
                <a16:creationId xmlns:a16="http://schemas.microsoft.com/office/drawing/2014/main" id="{C81D0324-8A74-3B40-BCD4-1902799D34AC}"/>
              </a:ext>
            </a:extLst>
          </p:cNvPr>
          <p:cNvSpPr>
            <a:spLocks noGrp="1" noChangeArrowheads="1"/>
          </p:cNvSpPr>
          <p:nvPr>
            <p:ph type="sldNum"/>
          </p:nvPr>
        </p:nvSpPr>
        <p:spPr bwMode="auto">
          <a:xfrm>
            <a:off x="384810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AC3B6C2-D2F1-484F-91CD-2E20FA8C069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DA5F7E-C6B6-3A42-A244-D168E0CD87E7}"/>
              </a:ext>
            </a:extLst>
          </p:cNvPr>
          <p:cNvSpPr>
            <a:spLocks noGrp="1" noChangeArrowheads="1"/>
          </p:cNvSpPr>
          <p:nvPr>
            <p:ph type="sldNum"/>
          </p:nvPr>
        </p:nvSpPr>
        <p:spPr>
          <a:ln/>
        </p:spPr>
        <p:txBody>
          <a:bodyPr/>
          <a:lstStyle/>
          <a:p>
            <a:fld id="{AFCA462C-31D9-514A-A36C-051762299ABE}" type="slidenum">
              <a:rPr lang="de-DE" altLang="de-DE"/>
              <a:pPr/>
              <a:t>1</a:t>
            </a:fld>
            <a:endParaRPr lang="de-DE" altLang="de-DE"/>
          </a:p>
        </p:txBody>
      </p:sp>
      <p:sp>
        <p:nvSpPr>
          <p:cNvPr id="60417" name="Text Box 1">
            <a:extLst>
              <a:ext uri="{FF2B5EF4-FFF2-40B4-BE49-F238E27FC236}">
                <a16:creationId xmlns:a16="http://schemas.microsoft.com/office/drawing/2014/main" id="{137B3DD5-5994-0847-980F-BDFEE8356AF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277A288B-F4B9-2B48-81EB-4386F590727A}"/>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10</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28682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11</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51256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12</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16774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FAFCA3-116B-044C-9DD9-F29916A6C2F4}"/>
              </a:ext>
            </a:extLst>
          </p:cNvPr>
          <p:cNvSpPr>
            <a:spLocks noGrp="1" noChangeArrowheads="1"/>
          </p:cNvSpPr>
          <p:nvPr>
            <p:ph type="sldNum"/>
          </p:nvPr>
        </p:nvSpPr>
        <p:spPr>
          <a:ln/>
        </p:spPr>
        <p:txBody>
          <a:bodyPr/>
          <a:lstStyle/>
          <a:p>
            <a:fld id="{F69C400B-36B7-3641-AA03-B56EAB381FCF}" type="slidenum">
              <a:rPr lang="de-DE" altLang="de-DE"/>
              <a:pPr/>
              <a:t>13</a:t>
            </a:fld>
            <a:endParaRPr lang="de-DE" altLang="de-DE"/>
          </a:p>
        </p:txBody>
      </p:sp>
      <p:sp>
        <p:nvSpPr>
          <p:cNvPr id="71681" name="Text Box 1">
            <a:extLst>
              <a:ext uri="{FF2B5EF4-FFF2-40B4-BE49-F238E27FC236}">
                <a16:creationId xmlns:a16="http://schemas.microsoft.com/office/drawing/2014/main" id="{80671B3E-5A25-5E49-B116-BEB996F46D37}"/>
              </a:ext>
            </a:extLst>
          </p:cNvPr>
          <p:cNvSpPr txBox="1">
            <a:spLocks noChangeArrowheads="1"/>
          </p:cNvSpPr>
          <p:nvPr>
            <p:ph type="sldImg"/>
          </p:nvPr>
        </p:nvSpPr>
        <p:spPr bwMode="auto">
          <a:xfrm>
            <a:off x="917575" y="754063"/>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44601C7D-626A-4E40-90C9-4450046774E1}"/>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182DCC-52CA-E241-B536-C139EC8C552B}"/>
              </a:ext>
            </a:extLst>
          </p:cNvPr>
          <p:cNvSpPr>
            <a:spLocks noGrp="1" noChangeArrowheads="1"/>
          </p:cNvSpPr>
          <p:nvPr>
            <p:ph type="sldNum"/>
          </p:nvPr>
        </p:nvSpPr>
        <p:spPr>
          <a:ln/>
        </p:spPr>
        <p:txBody>
          <a:bodyPr/>
          <a:lstStyle/>
          <a:p>
            <a:fld id="{C601C9FD-CF49-5A49-BF24-7782F06AAB8B}" type="slidenum">
              <a:rPr lang="de-DE" altLang="de-DE"/>
              <a:pPr/>
              <a:t>14</a:t>
            </a:fld>
            <a:endParaRPr lang="de-DE" altLang="de-DE"/>
          </a:p>
        </p:txBody>
      </p:sp>
      <p:sp>
        <p:nvSpPr>
          <p:cNvPr id="72705" name="Text Box 1">
            <a:extLst>
              <a:ext uri="{FF2B5EF4-FFF2-40B4-BE49-F238E27FC236}">
                <a16:creationId xmlns:a16="http://schemas.microsoft.com/office/drawing/2014/main" id="{9C146985-90D4-AA4B-9089-EEB255655F51}"/>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7BF2F289-57E3-AC4C-87BB-12E6413ED7E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FC33C6-8494-594C-9612-D323D412AAC7}"/>
              </a:ext>
            </a:extLst>
          </p:cNvPr>
          <p:cNvSpPr>
            <a:spLocks noGrp="1" noChangeArrowheads="1"/>
          </p:cNvSpPr>
          <p:nvPr>
            <p:ph type="sldNum"/>
          </p:nvPr>
        </p:nvSpPr>
        <p:spPr>
          <a:ln/>
        </p:spPr>
        <p:txBody>
          <a:bodyPr/>
          <a:lstStyle/>
          <a:p>
            <a:fld id="{0C8D324B-8A13-2F42-87C8-EF374AE8F178}" type="slidenum">
              <a:rPr lang="de-DE" altLang="de-DE"/>
              <a:pPr/>
              <a:t>15</a:t>
            </a:fld>
            <a:endParaRPr lang="de-DE" altLang="de-DE"/>
          </a:p>
        </p:txBody>
      </p:sp>
      <p:sp>
        <p:nvSpPr>
          <p:cNvPr id="73729" name="Text Box 1">
            <a:extLst>
              <a:ext uri="{FF2B5EF4-FFF2-40B4-BE49-F238E27FC236}">
                <a16:creationId xmlns:a16="http://schemas.microsoft.com/office/drawing/2014/main" id="{89C0F9AF-4466-BE41-AA59-CFF936B9FB4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B63B9EEB-35C1-F746-A2EB-73A8F164A93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3D24DE-751E-2F47-B721-6A42A70D7F07}"/>
              </a:ext>
            </a:extLst>
          </p:cNvPr>
          <p:cNvSpPr>
            <a:spLocks noGrp="1" noChangeArrowheads="1"/>
          </p:cNvSpPr>
          <p:nvPr>
            <p:ph type="sldNum"/>
          </p:nvPr>
        </p:nvSpPr>
        <p:spPr>
          <a:ln/>
        </p:spPr>
        <p:txBody>
          <a:bodyPr/>
          <a:lstStyle/>
          <a:p>
            <a:fld id="{BB554CDA-9451-6B4F-B99A-A90A0E092DC1}" type="slidenum">
              <a:rPr lang="de-DE" altLang="de-DE"/>
              <a:pPr/>
              <a:t>16</a:t>
            </a:fld>
            <a:endParaRPr lang="de-DE" altLang="de-DE"/>
          </a:p>
        </p:txBody>
      </p:sp>
      <p:sp>
        <p:nvSpPr>
          <p:cNvPr id="74753" name="Text Box 1">
            <a:extLst>
              <a:ext uri="{FF2B5EF4-FFF2-40B4-BE49-F238E27FC236}">
                <a16:creationId xmlns:a16="http://schemas.microsoft.com/office/drawing/2014/main" id="{0DBC0D95-F61D-F14E-9265-FA7C64D5BC28}"/>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36F91465-23F8-6C48-AE9D-88CC13EF8837}"/>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872CA0-9F92-9748-A324-E1EDC1DD7C72}"/>
              </a:ext>
            </a:extLst>
          </p:cNvPr>
          <p:cNvSpPr>
            <a:spLocks noGrp="1" noChangeArrowheads="1"/>
          </p:cNvSpPr>
          <p:nvPr>
            <p:ph type="sldNum"/>
          </p:nvPr>
        </p:nvSpPr>
        <p:spPr>
          <a:ln/>
        </p:spPr>
        <p:txBody>
          <a:bodyPr/>
          <a:lstStyle/>
          <a:p>
            <a:fld id="{52FD78D2-5E12-574A-9323-BBACA65E1955}" type="slidenum">
              <a:rPr lang="de-DE" altLang="de-DE"/>
              <a:pPr/>
              <a:t>17</a:t>
            </a:fld>
            <a:endParaRPr lang="de-DE" altLang="de-DE"/>
          </a:p>
        </p:txBody>
      </p:sp>
      <p:sp>
        <p:nvSpPr>
          <p:cNvPr id="75777" name="Text Box 1">
            <a:extLst>
              <a:ext uri="{FF2B5EF4-FFF2-40B4-BE49-F238E27FC236}">
                <a16:creationId xmlns:a16="http://schemas.microsoft.com/office/drawing/2014/main" id="{4E123D42-02DB-2945-9BEF-33CAAC3486B6}"/>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21327E35-492E-724C-8C00-CFA16120515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03F176-AD7F-B845-9D55-909EAF547A4D}"/>
              </a:ext>
            </a:extLst>
          </p:cNvPr>
          <p:cNvSpPr>
            <a:spLocks noGrp="1" noChangeArrowheads="1"/>
          </p:cNvSpPr>
          <p:nvPr>
            <p:ph type="sldNum"/>
          </p:nvPr>
        </p:nvSpPr>
        <p:spPr>
          <a:ln/>
        </p:spPr>
        <p:txBody>
          <a:bodyPr/>
          <a:lstStyle/>
          <a:p>
            <a:fld id="{2F2350A8-C21E-4E4B-9ECF-C822193E11D4}" type="slidenum">
              <a:rPr lang="de-DE" altLang="de-DE"/>
              <a:pPr/>
              <a:t>18</a:t>
            </a:fld>
            <a:endParaRPr lang="de-DE" altLang="de-DE"/>
          </a:p>
        </p:txBody>
      </p:sp>
      <p:sp>
        <p:nvSpPr>
          <p:cNvPr id="76801" name="Text Box 1">
            <a:extLst>
              <a:ext uri="{FF2B5EF4-FFF2-40B4-BE49-F238E27FC236}">
                <a16:creationId xmlns:a16="http://schemas.microsoft.com/office/drawing/2014/main" id="{676CE3F3-80C5-6749-9590-76691477C3C3}"/>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6EBFA9F3-3320-B04D-88B6-87F24F5DD53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56D68E-3DB9-A14D-9581-60EC05119978}"/>
              </a:ext>
            </a:extLst>
          </p:cNvPr>
          <p:cNvSpPr>
            <a:spLocks noGrp="1" noChangeArrowheads="1"/>
          </p:cNvSpPr>
          <p:nvPr>
            <p:ph type="sldNum"/>
          </p:nvPr>
        </p:nvSpPr>
        <p:spPr>
          <a:ln/>
        </p:spPr>
        <p:txBody>
          <a:bodyPr/>
          <a:lstStyle/>
          <a:p>
            <a:fld id="{C39352DB-E5C5-4048-99EB-5B83BBBFD816}" type="slidenum">
              <a:rPr lang="de-DE" altLang="de-DE"/>
              <a:pPr/>
              <a:t>19</a:t>
            </a:fld>
            <a:endParaRPr lang="de-DE" altLang="de-DE"/>
          </a:p>
        </p:txBody>
      </p:sp>
      <p:sp>
        <p:nvSpPr>
          <p:cNvPr id="77825" name="Text Box 1">
            <a:extLst>
              <a:ext uri="{FF2B5EF4-FFF2-40B4-BE49-F238E27FC236}">
                <a16:creationId xmlns:a16="http://schemas.microsoft.com/office/drawing/2014/main" id="{5C5413C6-24D0-CE42-8238-756598366122}"/>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A8D6CE6B-8F3F-E14F-9ADD-4029C72D719C}"/>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EFE3A3-5648-4B4C-A44C-A8C26CF243FD}"/>
              </a:ext>
            </a:extLst>
          </p:cNvPr>
          <p:cNvSpPr>
            <a:spLocks noGrp="1" noChangeArrowheads="1"/>
          </p:cNvSpPr>
          <p:nvPr>
            <p:ph type="sldNum"/>
          </p:nvPr>
        </p:nvSpPr>
        <p:spPr>
          <a:ln/>
        </p:spPr>
        <p:txBody>
          <a:bodyPr/>
          <a:lstStyle/>
          <a:p>
            <a:fld id="{8B8F5C9C-C10F-F04E-BBFC-FF4EA3A28431}" type="slidenum">
              <a:rPr lang="de-DE" altLang="de-DE"/>
              <a:pPr/>
              <a:t>2</a:t>
            </a:fld>
            <a:endParaRPr lang="de-DE" altLang="de-DE"/>
          </a:p>
        </p:txBody>
      </p:sp>
      <p:sp>
        <p:nvSpPr>
          <p:cNvPr id="63489" name="Text Box 1">
            <a:extLst>
              <a:ext uri="{FF2B5EF4-FFF2-40B4-BE49-F238E27FC236}">
                <a16:creationId xmlns:a16="http://schemas.microsoft.com/office/drawing/2014/main" id="{4BD59EA7-058E-D543-809C-3DE160AA47C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5FB5A178-02A8-1748-9BCB-2E9C13D834F4}"/>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8860B1-C54A-474E-A008-200C47CF7FC0}"/>
              </a:ext>
            </a:extLst>
          </p:cNvPr>
          <p:cNvSpPr>
            <a:spLocks noGrp="1" noChangeArrowheads="1"/>
          </p:cNvSpPr>
          <p:nvPr>
            <p:ph type="sldNum"/>
          </p:nvPr>
        </p:nvSpPr>
        <p:spPr>
          <a:ln/>
        </p:spPr>
        <p:txBody>
          <a:bodyPr/>
          <a:lstStyle/>
          <a:p>
            <a:fld id="{3C3C634A-0F7C-E549-A2DE-255E2E22F714}" type="slidenum">
              <a:rPr lang="de-DE" altLang="de-DE"/>
              <a:pPr/>
              <a:t>20</a:t>
            </a:fld>
            <a:endParaRPr lang="de-DE" altLang="de-DE"/>
          </a:p>
        </p:txBody>
      </p:sp>
      <p:sp>
        <p:nvSpPr>
          <p:cNvPr id="78849" name="Text Box 1">
            <a:extLst>
              <a:ext uri="{FF2B5EF4-FFF2-40B4-BE49-F238E27FC236}">
                <a16:creationId xmlns:a16="http://schemas.microsoft.com/office/drawing/2014/main" id="{43FD0B0B-4111-FC42-806A-A699243F1958}"/>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5EA3DB6D-055A-A248-9016-65E6F3EA9454}"/>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21</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22</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77849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23</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123890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1D4E28-753D-A042-94D5-B1FC956B584A}"/>
              </a:ext>
            </a:extLst>
          </p:cNvPr>
          <p:cNvSpPr>
            <a:spLocks noGrp="1" noChangeArrowheads="1"/>
          </p:cNvSpPr>
          <p:nvPr>
            <p:ph type="sldNum"/>
          </p:nvPr>
        </p:nvSpPr>
        <p:spPr>
          <a:ln/>
        </p:spPr>
        <p:txBody>
          <a:bodyPr/>
          <a:lstStyle/>
          <a:p>
            <a:fld id="{B87F8A04-BC34-C745-A07D-787B48ABDF8B}" type="slidenum">
              <a:rPr lang="de-DE" altLang="de-DE"/>
              <a:pPr/>
              <a:t>24</a:t>
            </a:fld>
            <a:endParaRPr lang="de-DE" altLang="de-DE"/>
          </a:p>
        </p:txBody>
      </p:sp>
      <p:sp>
        <p:nvSpPr>
          <p:cNvPr id="80897" name="Text Box 1">
            <a:extLst>
              <a:ext uri="{FF2B5EF4-FFF2-40B4-BE49-F238E27FC236}">
                <a16:creationId xmlns:a16="http://schemas.microsoft.com/office/drawing/2014/main" id="{32139AF0-CE19-964B-8F3E-4FE9FA0B26F5}"/>
              </a:ext>
            </a:extLst>
          </p:cNvPr>
          <p:cNvSpPr txBox="1">
            <a:spLocks noChangeArrowheads="1"/>
          </p:cNvSpPr>
          <p:nvPr>
            <p:ph type="sldImg"/>
          </p:nvPr>
        </p:nvSpPr>
        <p:spPr bwMode="auto">
          <a:xfrm>
            <a:off x="712788" y="744538"/>
            <a:ext cx="5376862"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10891E12-6747-A64F-84BC-23B445562752}"/>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E75CE3-8074-644D-8E92-7876F34D19E5}"/>
              </a:ext>
            </a:extLst>
          </p:cNvPr>
          <p:cNvSpPr>
            <a:spLocks noGrp="1" noChangeArrowheads="1"/>
          </p:cNvSpPr>
          <p:nvPr>
            <p:ph type="sldNum"/>
          </p:nvPr>
        </p:nvSpPr>
        <p:spPr>
          <a:ln/>
        </p:spPr>
        <p:txBody>
          <a:bodyPr/>
          <a:lstStyle/>
          <a:p>
            <a:fld id="{556393BF-6783-4347-AD86-2ECA9DD5D458}" type="slidenum">
              <a:rPr lang="de-DE" altLang="de-DE"/>
              <a:pPr/>
              <a:t>25</a:t>
            </a:fld>
            <a:endParaRPr lang="de-DE" altLang="de-DE"/>
          </a:p>
        </p:txBody>
      </p:sp>
      <p:sp>
        <p:nvSpPr>
          <p:cNvPr id="82945" name="Text Box 1">
            <a:extLst>
              <a:ext uri="{FF2B5EF4-FFF2-40B4-BE49-F238E27FC236}">
                <a16:creationId xmlns:a16="http://schemas.microsoft.com/office/drawing/2014/main" id="{46126547-357C-444A-9490-3CFA998648CC}"/>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673788F-6784-3448-A975-FF3E8B80D0C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26</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CEACAB-A8E0-BF4B-88AC-D73EC136A966}"/>
              </a:ext>
            </a:extLst>
          </p:cNvPr>
          <p:cNvSpPr>
            <a:spLocks noGrp="1" noChangeArrowheads="1"/>
          </p:cNvSpPr>
          <p:nvPr>
            <p:ph type="sldNum"/>
          </p:nvPr>
        </p:nvSpPr>
        <p:spPr>
          <a:ln/>
        </p:spPr>
        <p:txBody>
          <a:bodyPr/>
          <a:lstStyle/>
          <a:p>
            <a:fld id="{D116845A-277A-814E-B104-623B4FF99E40}" type="slidenum">
              <a:rPr lang="de-DE" altLang="de-DE"/>
              <a:pPr/>
              <a:t>27</a:t>
            </a:fld>
            <a:endParaRPr lang="de-DE" altLang="de-DE"/>
          </a:p>
        </p:txBody>
      </p:sp>
      <p:sp>
        <p:nvSpPr>
          <p:cNvPr id="86017" name="Text Box 1">
            <a:extLst>
              <a:ext uri="{FF2B5EF4-FFF2-40B4-BE49-F238E27FC236}">
                <a16:creationId xmlns:a16="http://schemas.microsoft.com/office/drawing/2014/main" id="{62A0FBC2-7F40-8047-901E-AE330C5B494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79E515DF-E5CB-C94F-8A71-0405C124092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28</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29</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82496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B5B29-A485-DA47-8063-72EF7920BBFC}"/>
              </a:ext>
            </a:extLst>
          </p:cNvPr>
          <p:cNvSpPr>
            <a:spLocks noGrp="1" noChangeArrowheads="1"/>
          </p:cNvSpPr>
          <p:nvPr>
            <p:ph type="sldNum"/>
          </p:nvPr>
        </p:nvSpPr>
        <p:spPr>
          <a:ln/>
        </p:spPr>
        <p:txBody>
          <a:bodyPr/>
          <a:lstStyle/>
          <a:p>
            <a:fld id="{744028F8-AB42-F546-B931-9C1ABED18964}" type="slidenum">
              <a:rPr lang="de-DE" altLang="de-DE"/>
              <a:pPr/>
              <a:t>3</a:t>
            </a:fld>
            <a:endParaRPr lang="de-DE" altLang="de-DE"/>
          </a:p>
        </p:txBody>
      </p:sp>
      <p:sp>
        <p:nvSpPr>
          <p:cNvPr id="61441" name="Text Box 1">
            <a:extLst>
              <a:ext uri="{FF2B5EF4-FFF2-40B4-BE49-F238E27FC236}">
                <a16:creationId xmlns:a16="http://schemas.microsoft.com/office/drawing/2014/main" id="{9EDC98C3-3A0B-C046-892D-5355B272E35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DC8E8FA4-BBD7-6B4E-A5C3-C1E30B040BDE}"/>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30</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45683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31</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8397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0FEC5C-0ACD-8A4F-B554-F87F60CAFAAC}"/>
              </a:ext>
            </a:extLst>
          </p:cNvPr>
          <p:cNvSpPr>
            <a:spLocks noGrp="1" noChangeArrowheads="1"/>
          </p:cNvSpPr>
          <p:nvPr>
            <p:ph type="sldNum"/>
          </p:nvPr>
        </p:nvSpPr>
        <p:spPr>
          <a:ln/>
        </p:spPr>
        <p:txBody>
          <a:bodyPr/>
          <a:lstStyle/>
          <a:p>
            <a:fld id="{6D6C66C2-3790-C24D-A473-E94D8A53EA68}" type="slidenum">
              <a:rPr lang="de-DE" altLang="de-DE"/>
              <a:pPr/>
              <a:t>32</a:t>
            </a:fld>
            <a:endParaRPr lang="de-DE" altLang="de-DE"/>
          </a:p>
        </p:txBody>
      </p:sp>
      <p:sp>
        <p:nvSpPr>
          <p:cNvPr id="88065" name="Text Box 1">
            <a:extLst>
              <a:ext uri="{FF2B5EF4-FFF2-40B4-BE49-F238E27FC236}">
                <a16:creationId xmlns:a16="http://schemas.microsoft.com/office/drawing/2014/main" id="{B38661F5-C4F1-5C48-B3DA-739CD770DAE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07C40D78-64BA-6A44-8F17-9208A13F9061}"/>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915CCF-2ADD-6542-8350-C12A02302EA3}"/>
              </a:ext>
            </a:extLst>
          </p:cNvPr>
          <p:cNvSpPr>
            <a:spLocks noGrp="1" noChangeArrowheads="1"/>
          </p:cNvSpPr>
          <p:nvPr>
            <p:ph type="sldNum"/>
          </p:nvPr>
        </p:nvSpPr>
        <p:spPr>
          <a:ln/>
        </p:spPr>
        <p:txBody>
          <a:bodyPr/>
          <a:lstStyle/>
          <a:p>
            <a:fld id="{9C058755-0ED7-014F-992F-74D8EB345BA7}" type="slidenum">
              <a:rPr lang="de-DE" altLang="de-DE"/>
              <a:pPr/>
              <a:t>33</a:t>
            </a:fld>
            <a:endParaRPr lang="de-DE" altLang="de-DE"/>
          </a:p>
        </p:txBody>
      </p:sp>
      <p:sp>
        <p:nvSpPr>
          <p:cNvPr id="89089" name="Text Box 1">
            <a:extLst>
              <a:ext uri="{FF2B5EF4-FFF2-40B4-BE49-F238E27FC236}">
                <a16:creationId xmlns:a16="http://schemas.microsoft.com/office/drawing/2014/main" id="{5B8895A7-37DF-0147-BBB1-8452B94E843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37CA3C08-3857-5A46-866F-9774D84C7444}"/>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896466-12F2-6E4C-85A1-465FBFB53F7A}"/>
              </a:ext>
            </a:extLst>
          </p:cNvPr>
          <p:cNvSpPr>
            <a:spLocks noGrp="1" noChangeArrowheads="1"/>
          </p:cNvSpPr>
          <p:nvPr>
            <p:ph type="sldNum"/>
          </p:nvPr>
        </p:nvSpPr>
        <p:spPr>
          <a:ln/>
        </p:spPr>
        <p:txBody>
          <a:bodyPr/>
          <a:lstStyle/>
          <a:p>
            <a:fld id="{20D0ACD4-FD28-2F44-A99E-7A27E0B83D7A}" type="slidenum">
              <a:rPr lang="de-DE" altLang="de-DE"/>
              <a:pPr/>
              <a:t>34</a:t>
            </a:fld>
            <a:endParaRPr lang="de-DE" altLang="de-DE"/>
          </a:p>
        </p:txBody>
      </p:sp>
      <p:sp>
        <p:nvSpPr>
          <p:cNvPr id="90113" name="Text Box 1">
            <a:extLst>
              <a:ext uri="{FF2B5EF4-FFF2-40B4-BE49-F238E27FC236}">
                <a16:creationId xmlns:a16="http://schemas.microsoft.com/office/drawing/2014/main" id="{6FD017A4-4F07-8540-8327-EA520E1A58DD}"/>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056B714B-59BF-7548-9674-D6F95841A977}"/>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FFF360-B63F-4F49-926F-41B97880C127}"/>
              </a:ext>
            </a:extLst>
          </p:cNvPr>
          <p:cNvSpPr>
            <a:spLocks noGrp="1" noChangeArrowheads="1"/>
          </p:cNvSpPr>
          <p:nvPr>
            <p:ph type="sldNum"/>
          </p:nvPr>
        </p:nvSpPr>
        <p:spPr>
          <a:ln/>
        </p:spPr>
        <p:txBody>
          <a:bodyPr/>
          <a:lstStyle/>
          <a:p>
            <a:fld id="{2486FFD7-5DC2-FD45-BD10-FC2F9BF1862D}" type="slidenum">
              <a:rPr lang="de-DE" altLang="de-DE"/>
              <a:pPr/>
              <a:t>35</a:t>
            </a:fld>
            <a:endParaRPr lang="de-DE" altLang="de-DE"/>
          </a:p>
        </p:txBody>
      </p:sp>
      <p:sp>
        <p:nvSpPr>
          <p:cNvPr id="91137" name="Text Box 1">
            <a:extLst>
              <a:ext uri="{FF2B5EF4-FFF2-40B4-BE49-F238E27FC236}">
                <a16:creationId xmlns:a16="http://schemas.microsoft.com/office/drawing/2014/main" id="{5F1ABFF4-AB2E-C845-8AE2-9B8570CDFB83}"/>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488305F8-6E0A-7748-A0AF-E905AD39D59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55FE40-C3AB-C742-B1C6-DF333AAF6587}"/>
              </a:ext>
            </a:extLst>
          </p:cNvPr>
          <p:cNvSpPr>
            <a:spLocks noGrp="1" noChangeArrowheads="1"/>
          </p:cNvSpPr>
          <p:nvPr>
            <p:ph type="sldNum"/>
          </p:nvPr>
        </p:nvSpPr>
        <p:spPr>
          <a:ln/>
        </p:spPr>
        <p:txBody>
          <a:bodyPr/>
          <a:lstStyle/>
          <a:p>
            <a:fld id="{B6DD6227-35D5-CF4D-AC22-9C366E212527}" type="slidenum">
              <a:rPr lang="de-DE" altLang="de-DE"/>
              <a:pPr/>
              <a:t>36</a:t>
            </a:fld>
            <a:endParaRPr lang="de-DE" altLang="de-DE"/>
          </a:p>
        </p:txBody>
      </p:sp>
      <p:sp>
        <p:nvSpPr>
          <p:cNvPr id="92161" name="Text Box 1">
            <a:extLst>
              <a:ext uri="{FF2B5EF4-FFF2-40B4-BE49-F238E27FC236}">
                <a16:creationId xmlns:a16="http://schemas.microsoft.com/office/drawing/2014/main" id="{5B19BF9F-BD32-7243-A0A8-58C572DDEB0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1CCEC545-20CA-A74A-BC4A-EB9104085296}"/>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806074-000A-A843-BA02-7BE4C10DB866}"/>
              </a:ext>
            </a:extLst>
          </p:cNvPr>
          <p:cNvSpPr>
            <a:spLocks noGrp="1" noChangeArrowheads="1"/>
          </p:cNvSpPr>
          <p:nvPr>
            <p:ph type="sldNum"/>
          </p:nvPr>
        </p:nvSpPr>
        <p:spPr>
          <a:ln/>
        </p:spPr>
        <p:txBody>
          <a:bodyPr/>
          <a:lstStyle/>
          <a:p>
            <a:fld id="{BB68B3A3-B8B6-1C40-985F-7A1556CED110}" type="slidenum">
              <a:rPr lang="de-DE" altLang="de-DE"/>
              <a:pPr/>
              <a:t>37</a:t>
            </a:fld>
            <a:endParaRPr lang="de-DE" altLang="de-DE"/>
          </a:p>
        </p:txBody>
      </p:sp>
      <p:sp>
        <p:nvSpPr>
          <p:cNvPr id="93185" name="Text Box 1">
            <a:extLst>
              <a:ext uri="{FF2B5EF4-FFF2-40B4-BE49-F238E27FC236}">
                <a16:creationId xmlns:a16="http://schemas.microsoft.com/office/drawing/2014/main" id="{455CD54D-35EB-344B-83C5-F4E497EC5B9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F6B14E24-CA6D-0C44-9A04-4B4000F8A01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3076A6-C67B-6941-91A3-BEAD38190F99}"/>
              </a:ext>
            </a:extLst>
          </p:cNvPr>
          <p:cNvSpPr>
            <a:spLocks noGrp="1" noChangeArrowheads="1"/>
          </p:cNvSpPr>
          <p:nvPr>
            <p:ph type="sldNum"/>
          </p:nvPr>
        </p:nvSpPr>
        <p:spPr>
          <a:ln/>
        </p:spPr>
        <p:txBody>
          <a:bodyPr/>
          <a:lstStyle/>
          <a:p>
            <a:fld id="{BBC0DA9C-CA00-8046-A8CE-A019C3FC461D}" type="slidenum">
              <a:rPr lang="de-DE" altLang="de-DE"/>
              <a:pPr/>
              <a:t>38</a:t>
            </a:fld>
            <a:endParaRPr lang="de-DE" altLang="de-DE"/>
          </a:p>
        </p:txBody>
      </p:sp>
      <p:sp>
        <p:nvSpPr>
          <p:cNvPr id="94209" name="Text Box 1">
            <a:extLst>
              <a:ext uri="{FF2B5EF4-FFF2-40B4-BE49-F238E27FC236}">
                <a16:creationId xmlns:a16="http://schemas.microsoft.com/office/drawing/2014/main" id="{ABFE1CD9-DB2E-A042-AFE2-2227C3FF810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E2421D9D-CE60-3142-B7DD-66883792570E}"/>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40EA2A-952F-474D-9A4C-0C5A5A2FA484}"/>
              </a:ext>
            </a:extLst>
          </p:cNvPr>
          <p:cNvSpPr>
            <a:spLocks noGrp="1" noChangeArrowheads="1"/>
          </p:cNvSpPr>
          <p:nvPr>
            <p:ph type="sldNum"/>
          </p:nvPr>
        </p:nvSpPr>
        <p:spPr>
          <a:ln/>
        </p:spPr>
        <p:txBody>
          <a:bodyPr/>
          <a:lstStyle/>
          <a:p>
            <a:fld id="{AFD24638-4524-7943-AE83-7A2D39E66D2F}" type="slidenum">
              <a:rPr lang="de-DE" altLang="de-DE"/>
              <a:pPr/>
              <a:t>39</a:t>
            </a:fld>
            <a:endParaRPr lang="de-DE" altLang="de-DE"/>
          </a:p>
        </p:txBody>
      </p:sp>
      <p:sp>
        <p:nvSpPr>
          <p:cNvPr id="95233" name="Text Box 1">
            <a:extLst>
              <a:ext uri="{FF2B5EF4-FFF2-40B4-BE49-F238E27FC236}">
                <a16:creationId xmlns:a16="http://schemas.microsoft.com/office/drawing/2014/main" id="{00CC9111-2216-764F-8EC4-4E9B46B732E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4D0D59A9-3904-564F-8A0E-F71CD07B229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4</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0BB5B4-9853-764E-893A-05FF0A49213E}"/>
              </a:ext>
            </a:extLst>
          </p:cNvPr>
          <p:cNvSpPr>
            <a:spLocks noGrp="1" noChangeArrowheads="1"/>
          </p:cNvSpPr>
          <p:nvPr>
            <p:ph type="sldNum"/>
          </p:nvPr>
        </p:nvSpPr>
        <p:spPr>
          <a:ln/>
        </p:spPr>
        <p:txBody>
          <a:bodyPr/>
          <a:lstStyle/>
          <a:p>
            <a:fld id="{2CAFA525-76ED-AF49-BFBA-F7240FE767D4}" type="slidenum">
              <a:rPr lang="de-DE" altLang="de-DE"/>
              <a:pPr/>
              <a:t>40</a:t>
            </a:fld>
            <a:endParaRPr lang="de-DE" altLang="de-DE"/>
          </a:p>
        </p:txBody>
      </p:sp>
      <p:sp>
        <p:nvSpPr>
          <p:cNvPr id="96257" name="Text Box 1">
            <a:extLst>
              <a:ext uri="{FF2B5EF4-FFF2-40B4-BE49-F238E27FC236}">
                <a16:creationId xmlns:a16="http://schemas.microsoft.com/office/drawing/2014/main" id="{62B2E246-DE4A-1343-BDE1-306DD9051946}"/>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17CA3B32-2758-D147-AC26-9B91DE479CE6}"/>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41</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42</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682295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DFCE5C-7D95-624B-9048-C773EBE68DDE}"/>
              </a:ext>
            </a:extLst>
          </p:cNvPr>
          <p:cNvSpPr>
            <a:spLocks noGrp="1" noChangeArrowheads="1"/>
          </p:cNvSpPr>
          <p:nvPr>
            <p:ph type="sldNum"/>
          </p:nvPr>
        </p:nvSpPr>
        <p:spPr>
          <a:ln/>
        </p:spPr>
        <p:txBody>
          <a:bodyPr/>
          <a:lstStyle/>
          <a:p>
            <a:fld id="{F91DE01C-45F2-0446-A2BD-8BA80CFFAA48}" type="slidenum">
              <a:rPr lang="de-DE" altLang="de-DE"/>
              <a:pPr/>
              <a:t>43</a:t>
            </a:fld>
            <a:endParaRPr lang="de-DE" altLang="de-DE"/>
          </a:p>
        </p:txBody>
      </p:sp>
      <p:sp>
        <p:nvSpPr>
          <p:cNvPr id="98305" name="Text Box 1">
            <a:extLst>
              <a:ext uri="{FF2B5EF4-FFF2-40B4-BE49-F238E27FC236}">
                <a16:creationId xmlns:a16="http://schemas.microsoft.com/office/drawing/2014/main" id="{540636EA-D61F-904A-B09E-4E44F1E080E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4F71C5AE-EF62-A64D-8A8D-2FCA6C96AC03}"/>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916494-529E-3D48-B81B-28BFF78E9313}"/>
              </a:ext>
            </a:extLst>
          </p:cNvPr>
          <p:cNvSpPr>
            <a:spLocks noGrp="1" noChangeArrowheads="1"/>
          </p:cNvSpPr>
          <p:nvPr>
            <p:ph type="sldNum"/>
          </p:nvPr>
        </p:nvSpPr>
        <p:spPr>
          <a:ln/>
        </p:spPr>
        <p:txBody>
          <a:bodyPr/>
          <a:lstStyle/>
          <a:p>
            <a:fld id="{65B34342-B0C4-D845-9CAA-503E66CB38CE}" type="slidenum">
              <a:rPr lang="de-DE" altLang="de-DE"/>
              <a:pPr/>
              <a:t>44</a:t>
            </a:fld>
            <a:endParaRPr lang="de-DE" altLang="de-DE"/>
          </a:p>
        </p:txBody>
      </p:sp>
      <p:sp>
        <p:nvSpPr>
          <p:cNvPr id="99329" name="Text Box 1">
            <a:extLst>
              <a:ext uri="{FF2B5EF4-FFF2-40B4-BE49-F238E27FC236}">
                <a16:creationId xmlns:a16="http://schemas.microsoft.com/office/drawing/2014/main" id="{830E9564-C4A8-EF48-ADB1-D216D148BDD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5D54AA84-6482-194A-AC7D-617A208B223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212AC-859D-2542-80AA-0501E777E0C0}"/>
              </a:ext>
            </a:extLst>
          </p:cNvPr>
          <p:cNvSpPr>
            <a:spLocks noGrp="1" noChangeArrowheads="1"/>
          </p:cNvSpPr>
          <p:nvPr>
            <p:ph type="sldNum"/>
          </p:nvPr>
        </p:nvSpPr>
        <p:spPr>
          <a:ln/>
        </p:spPr>
        <p:txBody>
          <a:bodyPr/>
          <a:lstStyle/>
          <a:p>
            <a:fld id="{8AF0A1D4-81C2-3D47-83AD-086B2A2C4B38}" type="slidenum">
              <a:rPr lang="de-DE" altLang="de-DE"/>
              <a:pPr/>
              <a:t>45</a:t>
            </a:fld>
            <a:endParaRPr lang="de-DE" altLang="de-DE"/>
          </a:p>
        </p:txBody>
      </p:sp>
      <p:sp>
        <p:nvSpPr>
          <p:cNvPr id="100353" name="Text Box 1">
            <a:extLst>
              <a:ext uri="{FF2B5EF4-FFF2-40B4-BE49-F238E27FC236}">
                <a16:creationId xmlns:a16="http://schemas.microsoft.com/office/drawing/2014/main" id="{F2D92243-B9E1-A249-BB8B-4D34C45DF34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41B3F8E0-C7D3-A647-8013-06A2368D1B36}"/>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F770E2-8CC3-8D43-B913-A92C90C15501}"/>
              </a:ext>
            </a:extLst>
          </p:cNvPr>
          <p:cNvSpPr>
            <a:spLocks noGrp="1" noChangeArrowheads="1"/>
          </p:cNvSpPr>
          <p:nvPr>
            <p:ph type="sldNum"/>
          </p:nvPr>
        </p:nvSpPr>
        <p:spPr>
          <a:ln/>
        </p:spPr>
        <p:txBody>
          <a:bodyPr/>
          <a:lstStyle/>
          <a:p>
            <a:fld id="{DBD02B09-B305-5A49-8ADA-4081DF23D4AA}" type="slidenum">
              <a:rPr lang="de-DE" altLang="de-DE"/>
              <a:pPr/>
              <a:t>46</a:t>
            </a:fld>
            <a:endParaRPr lang="de-DE" altLang="de-DE"/>
          </a:p>
        </p:txBody>
      </p:sp>
      <p:sp>
        <p:nvSpPr>
          <p:cNvPr id="103425" name="Text Box 1">
            <a:extLst>
              <a:ext uri="{FF2B5EF4-FFF2-40B4-BE49-F238E27FC236}">
                <a16:creationId xmlns:a16="http://schemas.microsoft.com/office/drawing/2014/main" id="{B5DC64F0-29E1-684F-822A-EC4AB7080158}"/>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23ECBAF1-BAA5-6044-B903-88AA7788D75C}"/>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D35D7-0599-5543-8B87-C7F96422DCA8}"/>
              </a:ext>
            </a:extLst>
          </p:cNvPr>
          <p:cNvSpPr>
            <a:spLocks noGrp="1" noChangeArrowheads="1"/>
          </p:cNvSpPr>
          <p:nvPr>
            <p:ph type="sldNum"/>
          </p:nvPr>
        </p:nvSpPr>
        <p:spPr>
          <a:ln/>
        </p:spPr>
        <p:txBody>
          <a:bodyPr/>
          <a:lstStyle/>
          <a:p>
            <a:fld id="{CA805ECF-A2D6-9E4E-B1D7-2EBB37A16DB4}" type="slidenum">
              <a:rPr lang="de-DE" altLang="de-DE"/>
              <a:pPr/>
              <a:t>47</a:t>
            </a:fld>
            <a:endParaRPr lang="de-DE" altLang="de-DE"/>
          </a:p>
        </p:txBody>
      </p:sp>
      <p:sp>
        <p:nvSpPr>
          <p:cNvPr id="104449" name="Text Box 1">
            <a:extLst>
              <a:ext uri="{FF2B5EF4-FFF2-40B4-BE49-F238E27FC236}">
                <a16:creationId xmlns:a16="http://schemas.microsoft.com/office/drawing/2014/main" id="{1221A064-3580-D94E-A471-EDD03AA0CEEE}"/>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195B9E88-AC4C-4749-A19D-D11372AC43DE}"/>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48</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49</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81320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5</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55220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F56B91-599F-4C44-9197-8BD9CDF91AFC}"/>
              </a:ext>
            </a:extLst>
          </p:cNvPr>
          <p:cNvSpPr>
            <a:spLocks noGrp="1" noChangeArrowheads="1"/>
          </p:cNvSpPr>
          <p:nvPr>
            <p:ph type="sldNum"/>
          </p:nvPr>
        </p:nvSpPr>
        <p:spPr>
          <a:ln/>
        </p:spPr>
        <p:txBody>
          <a:bodyPr/>
          <a:lstStyle/>
          <a:p>
            <a:fld id="{A0625E50-487A-DA46-8303-2D7AAA44EA75}" type="slidenum">
              <a:rPr lang="de-DE" altLang="de-DE"/>
              <a:pPr/>
              <a:t>50</a:t>
            </a:fld>
            <a:endParaRPr lang="de-DE" altLang="de-DE"/>
          </a:p>
        </p:txBody>
      </p:sp>
      <p:sp>
        <p:nvSpPr>
          <p:cNvPr id="107521" name="Text Box 1">
            <a:extLst>
              <a:ext uri="{FF2B5EF4-FFF2-40B4-BE49-F238E27FC236}">
                <a16:creationId xmlns:a16="http://schemas.microsoft.com/office/drawing/2014/main" id="{79852AE2-84F9-D747-9EC1-DEB4FED2C4AC}"/>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9B89480F-9576-AB43-BB3E-1A5ACEDFF98C}"/>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847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392FCA-EC0A-0A41-83DB-2871C3675103}"/>
              </a:ext>
            </a:extLst>
          </p:cNvPr>
          <p:cNvSpPr>
            <a:spLocks noGrp="1" noChangeArrowheads="1"/>
          </p:cNvSpPr>
          <p:nvPr>
            <p:ph type="sldNum"/>
          </p:nvPr>
        </p:nvSpPr>
        <p:spPr>
          <a:ln/>
        </p:spPr>
        <p:txBody>
          <a:bodyPr/>
          <a:lstStyle/>
          <a:p>
            <a:fld id="{4F84EB8F-7438-B04C-9E93-7A417E4EA063}" type="slidenum">
              <a:rPr lang="de-DE" altLang="de-DE"/>
              <a:pPr/>
              <a:t>52</a:t>
            </a:fld>
            <a:endParaRPr lang="de-DE" altLang="de-DE"/>
          </a:p>
        </p:txBody>
      </p:sp>
      <p:sp>
        <p:nvSpPr>
          <p:cNvPr id="108545" name="Text Box 1">
            <a:extLst>
              <a:ext uri="{FF2B5EF4-FFF2-40B4-BE49-F238E27FC236}">
                <a16:creationId xmlns:a16="http://schemas.microsoft.com/office/drawing/2014/main" id="{22BBB863-0C4E-004E-A96F-F637742855A0}"/>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050BB58A-82BE-EA49-B09E-5F56D73DE948}"/>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750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46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063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A70227-7879-8F44-96AE-C6C03A44E34F}"/>
              </a:ext>
            </a:extLst>
          </p:cNvPr>
          <p:cNvSpPr>
            <a:spLocks noGrp="1" noChangeArrowheads="1"/>
          </p:cNvSpPr>
          <p:nvPr>
            <p:ph type="sldNum"/>
          </p:nvPr>
        </p:nvSpPr>
        <p:spPr>
          <a:ln/>
        </p:spPr>
        <p:txBody>
          <a:bodyPr/>
          <a:lstStyle/>
          <a:p>
            <a:fld id="{0865140F-2A61-F545-B03D-977DCD1A3D3B}" type="slidenum">
              <a:rPr lang="de-DE" altLang="de-DE"/>
              <a:pPr/>
              <a:t>56</a:t>
            </a:fld>
            <a:endParaRPr lang="de-DE" altLang="de-DE"/>
          </a:p>
        </p:txBody>
      </p:sp>
      <p:sp>
        <p:nvSpPr>
          <p:cNvPr id="109569" name="Text Box 1">
            <a:extLst>
              <a:ext uri="{FF2B5EF4-FFF2-40B4-BE49-F238E27FC236}">
                <a16:creationId xmlns:a16="http://schemas.microsoft.com/office/drawing/2014/main" id="{98F5B93C-1B98-2A46-9BD4-A718533D0E04}"/>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D2778471-E0D2-C244-A0A6-A7D21D1AE56C}"/>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F66A6E-F542-364C-AE42-310226C507A0}"/>
              </a:ext>
            </a:extLst>
          </p:cNvPr>
          <p:cNvSpPr>
            <a:spLocks noGrp="1" noChangeArrowheads="1"/>
          </p:cNvSpPr>
          <p:nvPr>
            <p:ph type="sldNum"/>
          </p:nvPr>
        </p:nvSpPr>
        <p:spPr>
          <a:ln/>
        </p:spPr>
        <p:txBody>
          <a:bodyPr/>
          <a:lstStyle/>
          <a:p>
            <a:fld id="{E7200036-8F57-0C44-926B-34F1551F1BBC}" type="slidenum">
              <a:rPr lang="de-DE" altLang="de-DE"/>
              <a:pPr/>
              <a:t>57</a:t>
            </a:fld>
            <a:endParaRPr lang="de-DE" altLang="de-DE"/>
          </a:p>
        </p:txBody>
      </p:sp>
      <p:sp>
        <p:nvSpPr>
          <p:cNvPr id="110593" name="Text Box 1">
            <a:extLst>
              <a:ext uri="{FF2B5EF4-FFF2-40B4-BE49-F238E27FC236}">
                <a16:creationId xmlns:a16="http://schemas.microsoft.com/office/drawing/2014/main" id="{C11C0C86-8433-3344-A327-EA1479A1944B}"/>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43372143-9D70-E349-A9C9-BDA65F5CE31F}"/>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5255E1-80E8-764F-BD24-5F30987868F8}"/>
              </a:ext>
            </a:extLst>
          </p:cNvPr>
          <p:cNvSpPr>
            <a:spLocks noGrp="1" noChangeArrowheads="1"/>
          </p:cNvSpPr>
          <p:nvPr>
            <p:ph type="sldNum"/>
          </p:nvPr>
        </p:nvSpPr>
        <p:spPr>
          <a:ln/>
        </p:spPr>
        <p:txBody>
          <a:bodyPr/>
          <a:lstStyle/>
          <a:p>
            <a:fld id="{B7026514-DD61-B841-B7CD-207919741B5D}" type="slidenum">
              <a:rPr lang="de-DE" altLang="de-DE"/>
              <a:pPr/>
              <a:t>58</a:t>
            </a:fld>
            <a:endParaRPr lang="de-DE" altLang="de-DE"/>
          </a:p>
        </p:txBody>
      </p:sp>
      <p:sp>
        <p:nvSpPr>
          <p:cNvPr id="111617" name="Text Box 1">
            <a:extLst>
              <a:ext uri="{FF2B5EF4-FFF2-40B4-BE49-F238E27FC236}">
                <a16:creationId xmlns:a16="http://schemas.microsoft.com/office/drawing/2014/main" id="{ABC597BC-BA0C-5243-811A-3E83C16DA00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56DBE199-0C56-354F-A692-A3EB8D84DE8B}"/>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2E3B8-661D-1D43-8F88-57170D9CBDF6}"/>
              </a:ext>
            </a:extLst>
          </p:cNvPr>
          <p:cNvSpPr>
            <a:spLocks noGrp="1" noChangeArrowheads="1"/>
          </p:cNvSpPr>
          <p:nvPr>
            <p:ph type="sldNum"/>
          </p:nvPr>
        </p:nvSpPr>
        <p:spPr>
          <a:ln/>
        </p:spPr>
        <p:txBody>
          <a:bodyPr/>
          <a:lstStyle/>
          <a:p>
            <a:fld id="{E22C7231-F0DF-5F4A-9FDF-92E0B8FF37BA}" type="slidenum">
              <a:rPr lang="de-DE" altLang="de-DE"/>
              <a:pPr/>
              <a:t>59</a:t>
            </a:fld>
            <a:endParaRPr lang="de-DE" altLang="de-DE"/>
          </a:p>
        </p:txBody>
      </p:sp>
      <p:sp>
        <p:nvSpPr>
          <p:cNvPr id="112641" name="Text Box 1">
            <a:extLst>
              <a:ext uri="{FF2B5EF4-FFF2-40B4-BE49-F238E27FC236}">
                <a16:creationId xmlns:a16="http://schemas.microsoft.com/office/drawing/2014/main" id="{445980E6-4DD6-1549-AD13-2D9260E8CE2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CF37B8F0-5F26-B846-9540-0872F263984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6E9F6-F379-C14F-875E-EFA14695BC18}"/>
              </a:ext>
            </a:extLst>
          </p:cNvPr>
          <p:cNvSpPr>
            <a:spLocks noGrp="1" noChangeArrowheads="1"/>
          </p:cNvSpPr>
          <p:nvPr>
            <p:ph type="sldNum"/>
          </p:nvPr>
        </p:nvSpPr>
        <p:spPr>
          <a:ln/>
        </p:spPr>
        <p:txBody>
          <a:bodyPr/>
          <a:lstStyle/>
          <a:p>
            <a:fld id="{EA4B664B-C495-484F-93F9-D0125F66A5B7}" type="slidenum">
              <a:rPr lang="de-DE" altLang="de-DE"/>
              <a:pPr/>
              <a:t>6</a:t>
            </a:fld>
            <a:endParaRPr lang="de-DE" altLang="de-DE"/>
          </a:p>
        </p:txBody>
      </p:sp>
      <p:sp>
        <p:nvSpPr>
          <p:cNvPr id="65537" name="Text Box 1">
            <a:extLst>
              <a:ext uri="{FF2B5EF4-FFF2-40B4-BE49-F238E27FC236}">
                <a16:creationId xmlns:a16="http://schemas.microsoft.com/office/drawing/2014/main" id="{3391E38A-27E9-E24D-A54A-C70CB91868F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2295D1D8-106A-094C-AD8D-44D0CC6F103B}"/>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CAD19B-2298-B043-9E12-A436B7A9C5D5}"/>
              </a:ext>
            </a:extLst>
          </p:cNvPr>
          <p:cNvSpPr>
            <a:spLocks noGrp="1" noChangeArrowheads="1"/>
          </p:cNvSpPr>
          <p:nvPr>
            <p:ph type="sldNum"/>
          </p:nvPr>
        </p:nvSpPr>
        <p:spPr>
          <a:ln/>
        </p:spPr>
        <p:txBody>
          <a:bodyPr/>
          <a:lstStyle/>
          <a:p>
            <a:fld id="{7845C23C-B40B-6543-B45F-C30B2E142F60}" type="slidenum">
              <a:rPr lang="de-DE" altLang="de-DE"/>
              <a:pPr/>
              <a:t>60</a:t>
            </a:fld>
            <a:endParaRPr lang="de-DE" altLang="de-DE"/>
          </a:p>
        </p:txBody>
      </p:sp>
      <p:sp>
        <p:nvSpPr>
          <p:cNvPr id="113665" name="Text Box 1">
            <a:extLst>
              <a:ext uri="{FF2B5EF4-FFF2-40B4-BE49-F238E27FC236}">
                <a16:creationId xmlns:a16="http://schemas.microsoft.com/office/drawing/2014/main" id="{36468A82-D7EA-9343-9797-FCCFE82F3D0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BC2A9D88-8DF6-124D-B981-A33FA5D2C1F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510961-44AA-0A43-BC77-00282C2A4A99}"/>
              </a:ext>
            </a:extLst>
          </p:cNvPr>
          <p:cNvSpPr>
            <a:spLocks noGrp="1" noChangeArrowheads="1"/>
          </p:cNvSpPr>
          <p:nvPr>
            <p:ph type="sldNum"/>
          </p:nvPr>
        </p:nvSpPr>
        <p:spPr>
          <a:ln/>
        </p:spPr>
        <p:txBody>
          <a:bodyPr/>
          <a:lstStyle/>
          <a:p>
            <a:fld id="{D4EBE9A7-4810-EB4D-853C-3CB25F9E3495}" type="slidenum">
              <a:rPr lang="de-DE" altLang="de-DE"/>
              <a:pPr/>
              <a:t>61</a:t>
            </a:fld>
            <a:endParaRPr lang="de-DE" altLang="de-DE"/>
          </a:p>
        </p:txBody>
      </p:sp>
      <p:sp>
        <p:nvSpPr>
          <p:cNvPr id="114689" name="Text Box 1">
            <a:extLst>
              <a:ext uri="{FF2B5EF4-FFF2-40B4-BE49-F238E27FC236}">
                <a16:creationId xmlns:a16="http://schemas.microsoft.com/office/drawing/2014/main" id="{4EDF8707-7B68-2B4D-9E4E-C0CFECC45156}"/>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E6BA2F64-27D9-4B4D-8C48-4976C326736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1E71E3-4B4E-044F-9871-502662C18065}"/>
              </a:ext>
            </a:extLst>
          </p:cNvPr>
          <p:cNvSpPr>
            <a:spLocks noGrp="1" noChangeArrowheads="1"/>
          </p:cNvSpPr>
          <p:nvPr>
            <p:ph type="sldNum"/>
          </p:nvPr>
        </p:nvSpPr>
        <p:spPr>
          <a:ln/>
        </p:spPr>
        <p:txBody>
          <a:bodyPr/>
          <a:lstStyle/>
          <a:p>
            <a:fld id="{AF389D33-7B5F-B54E-BA61-6E78CC165E8E}" type="slidenum">
              <a:rPr lang="de-DE" altLang="de-DE"/>
              <a:pPr/>
              <a:t>62</a:t>
            </a:fld>
            <a:endParaRPr lang="de-DE" altLang="de-DE"/>
          </a:p>
        </p:txBody>
      </p:sp>
      <p:sp>
        <p:nvSpPr>
          <p:cNvPr id="115713" name="Text Box 1">
            <a:extLst>
              <a:ext uri="{FF2B5EF4-FFF2-40B4-BE49-F238E27FC236}">
                <a16:creationId xmlns:a16="http://schemas.microsoft.com/office/drawing/2014/main" id="{A30C79E2-43E7-2543-B475-6F626DE9188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3CFC8F59-4614-5940-8093-4109BCD5CE6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3A3A6D-52E7-D64D-B38A-DF85909A7759}"/>
              </a:ext>
            </a:extLst>
          </p:cNvPr>
          <p:cNvSpPr>
            <a:spLocks noGrp="1" noChangeArrowheads="1"/>
          </p:cNvSpPr>
          <p:nvPr>
            <p:ph type="sldNum"/>
          </p:nvPr>
        </p:nvSpPr>
        <p:spPr>
          <a:ln/>
        </p:spPr>
        <p:txBody>
          <a:bodyPr/>
          <a:lstStyle/>
          <a:p>
            <a:fld id="{38A8088A-E131-EC4A-B97F-58C5E4378CF6}" type="slidenum">
              <a:rPr lang="de-DE" altLang="de-DE"/>
              <a:pPr/>
              <a:t>7</a:t>
            </a:fld>
            <a:endParaRPr lang="de-DE" altLang="de-DE"/>
          </a:p>
        </p:txBody>
      </p:sp>
      <p:sp>
        <p:nvSpPr>
          <p:cNvPr id="66561" name="Text Box 1">
            <a:extLst>
              <a:ext uri="{FF2B5EF4-FFF2-40B4-BE49-F238E27FC236}">
                <a16:creationId xmlns:a16="http://schemas.microsoft.com/office/drawing/2014/main" id="{15C65E8A-7C04-DE4D-AA61-F5883D2CA02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3CCD0BA8-29E7-A844-9C9C-D375C0F912FD}"/>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5BD205-351A-1547-A537-80C792FE153E}"/>
              </a:ext>
            </a:extLst>
          </p:cNvPr>
          <p:cNvSpPr>
            <a:spLocks noGrp="1" noChangeArrowheads="1"/>
          </p:cNvSpPr>
          <p:nvPr>
            <p:ph type="sldNum"/>
          </p:nvPr>
        </p:nvSpPr>
        <p:spPr>
          <a:ln/>
        </p:spPr>
        <p:txBody>
          <a:bodyPr/>
          <a:lstStyle/>
          <a:p>
            <a:fld id="{609914D2-A754-5747-9DF4-4E37768465DA}" type="slidenum">
              <a:rPr lang="de-DE" altLang="de-DE"/>
              <a:pPr/>
              <a:t>8</a:t>
            </a:fld>
            <a:endParaRPr lang="de-DE" altLang="de-DE"/>
          </a:p>
        </p:txBody>
      </p:sp>
      <p:sp>
        <p:nvSpPr>
          <p:cNvPr id="69633" name="Text Box 1">
            <a:extLst>
              <a:ext uri="{FF2B5EF4-FFF2-40B4-BE49-F238E27FC236}">
                <a16:creationId xmlns:a16="http://schemas.microsoft.com/office/drawing/2014/main" id="{D9F19B55-219B-904B-AE8E-C2770B5B2D1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B36F2186-AAEA-464E-B190-BA3AE0DDA833}"/>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9</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8897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2363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97672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1545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0908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3851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0105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37952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9932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78234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05953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529852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29851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4387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7569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1896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20306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48003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237181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285248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617197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392553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048734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163356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88810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236252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592189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2591310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3599003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endParaRPr lang="de-DE"/>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3340632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3870502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EFEFEF"/>
        </a:solidFill>
        <a:effectLst/>
      </p:bgPr>
    </p:bg>
    <p:spTree>
      <p:nvGrpSpPr>
        <p:cNvPr id="1" name="Shape 15"/>
        <p:cNvGrpSpPr/>
        <p:nvPr/>
      </p:nvGrpSpPr>
      <p:grpSpPr>
        <a:xfrm>
          <a:off x="0" y="0"/>
          <a:ext cx="0" cy="0"/>
          <a:chOff x="0" y="0"/>
          <a:chExt cx="0" cy="0"/>
        </a:xfrm>
      </p:grpSpPr>
      <p:sp>
        <p:nvSpPr>
          <p:cNvPr id="16" name="Google Shape;16;p3"/>
          <p:cNvSpPr/>
          <p:nvPr/>
        </p:nvSpPr>
        <p:spPr>
          <a:xfrm>
            <a:off x="18639" y="2010646"/>
            <a:ext cx="176" cy="229"/>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8639" y="3225478"/>
            <a:ext cx="176" cy="229"/>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6375" y="0"/>
            <a:ext cx="9144000" cy="1620800"/>
          </a:xfrm>
          <a:prstGeom prst="rect">
            <a:avLst/>
          </a:prstGeom>
          <a:solidFill>
            <a:srgbClr val="2C3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subTitle" idx="1"/>
          </p:nvPr>
        </p:nvSpPr>
        <p:spPr>
          <a:xfrm>
            <a:off x="824650" y="1749633"/>
            <a:ext cx="7492800" cy="43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434343"/>
                </a:solidFill>
              </a:defRPr>
            </a:lvl1pPr>
            <a:lvl2pPr lvl="1" rtl="0">
              <a:lnSpc>
                <a:spcPct val="100000"/>
              </a:lnSpc>
              <a:spcBef>
                <a:spcPts val="0"/>
              </a:spcBef>
              <a:spcAft>
                <a:spcPts val="0"/>
              </a:spcAft>
              <a:buNone/>
              <a:defRPr>
                <a:solidFill>
                  <a:srgbClr val="434343"/>
                </a:solidFill>
              </a:defRPr>
            </a:lvl2pPr>
            <a:lvl3pPr lvl="2" rtl="0">
              <a:lnSpc>
                <a:spcPct val="100000"/>
              </a:lnSpc>
              <a:spcBef>
                <a:spcPts val="0"/>
              </a:spcBef>
              <a:spcAft>
                <a:spcPts val="0"/>
              </a:spcAft>
              <a:buNone/>
              <a:defRPr>
                <a:solidFill>
                  <a:srgbClr val="434343"/>
                </a:solidFill>
              </a:defRPr>
            </a:lvl3pPr>
            <a:lvl4pPr lvl="3" rtl="0">
              <a:lnSpc>
                <a:spcPct val="100000"/>
              </a:lnSpc>
              <a:spcBef>
                <a:spcPts val="0"/>
              </a:spcBef>
              <a:spcAft>
                <a:spcPts val="0"/>
              </a:spcAft>
              <a:buNone/>
              <a:defRPr>
                <a:solidFill>
                  <a:srgbClr val="434343"/>
                </a:solidFill>
              </a:defRPr>
            </a:lvl4pPr>
            <a:lvl5pPr lvl="4" rtl="0">
              <a:lnSpc>
                <a:spcPct val="100000"/>
              </a:lnSpc>
              <a:spcBef>
                <a:spcPts val="0"/>
              </a:spcBef>
              <a:spcAft>
                <a:spcPts val="0"/>
              </a:spcAft>
              <a:buNone/>
              <a:defRPr>
                <a:solidFill>
                  <a:srgbClr val="434343"/>
                </a:solidFill>
              </a:defRPr>
            </a:lvl5pPr>
            <a:lvl6pPr lvl="5" rtl="0">
              <a:lnSpc>
                <a:spcPct val="100000"/>
              </a:lnSpc>
              <a:spcBef>
                <a:spcPts val="0"/>
              </a:spcBef>
              <a:spcAft>
                <a:spcPts val="0"/>
              </a:spcAft>
              <a:buNone/>
              <a:defRPr>
                <a:solidFill>
                  <a:srgbClr val="434343"/>
                </a:solidFill>
              </a:defRPr>
            </a:lvl6pPr>
            <a:lvl7pPr lvl="6" rtl="0">
              <a:lnSpc>
                <a:spcPct val="100000"/>
              </a:lnSpc>
              <a:spcBef>
                <a:spcPts val="0"/>
              </a:spcBef>
              <a:spcAft>
                <a:spcPts val="0"/>
              </a:spcAft>
              <a:buNone/>
              <a:defRPr>
                <a:solidFill>
                  <a:srgbClr val="434343"/>
                </a:solidFill>
              </a:defRPr>
            </a:lvl7pPr>
            <a:lvl8pPr lvl="7" rtl="0">
              <a:lnSpc>
                <a:spcPct val="100000"/>
              </a:lnSpc>
              <a:spcBef>
                <a:spcPts val="0"/>
              </a:spcBef>
              <a:spcAft>
                <a:spcPts val="0"/>
              </a:spcAft>
              <a:buNone/>
              <a:defRPr>
                <a:solidFill>
                  <a:srgbClr val="434343"/>
                </a:solidFill>
              </a:defRPr>
            </a:lvl8pPr>
            <a:lvl9pPr lvl="8" rtl="0">
              <a:lnSpc>
                <a:spcPct val="100000"/>
              </a:lnSpc>
              <a:spcBef>
                <a:spcPts val="0"/>
              </a:spcBef>
              <a:spcAft>
                <a:spcPts val="0"/>
              </a:spcAft>
              <a:buNone/>
              <a:defRPr>
                <a:solidFill>
                  <a:srgbClr val="434343"/>
                </a:solidFill>
              </a:defRPr>
            </a:lvl9pPr>
          </a:lstStyle>
          <a:p>
            <a:endParaRPr/>
          </a:p>
        </p:txBody>
      </p:sp>
      <p:sp>
        <p:nvSpPr>
          <p:cNvPr id="22" name="Google Shape;22;p3"/>
          <p:cNvSpPr txBox="1">
            <a:spLocks noGrp="1"/>
          </p:cNvSpPr>
          <p:nvPr>
            <p:ph type="title"/>
          </p:nvPr>
        </p:nvSpPr>
        <p:spPr>
          <a:xfrm>
            <a:off x="432925" y="501167"/>
            <a:ext cx="82932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rgbClr val="F3F3F3"/>
                </a:solidFill>
                <a:latin typeface="Oswald"/>
                <a:ea typeface="Oswald"/>
                <a:cs typeface="Oswald"/>
                <a:sym typeface="Oswald"/>
              </a:defRPr>
            </a:lvl1pPr>
            <a:lvl2pPr lvl="1" rtl="0">
              <a:spcBef>
                <a:spcPts val="0"/>
              </a:spcBef>
              <a:spcAft>
                <a:spcPts val="0"/>
              </a:spcAft>
              <a:buNone/>
              <a:defRPr sz="3000">
                <a:solidFill>
                  <a:srgbClr val="F3F3F3"/>
                </a:solidFill>
                <a:latin typeface="Oswald"/>
                <a:ea typeface="Oswald"/>
                <a:cs typeface="Oswald"/>
                <a:sym typeface="Oswald"/>
              </a:defRPr>
            </a:lvl2pPr>
            <a:lvl3pPr lvl="2" rtl="0">
              <a:spcBef>
                <a:spcPts val="0"/>
              </a:spcBef>
              <a:spcAft>
                <a:spcPts val="0"/>
              </a:spcAft>
              <a:buNone/>
              <a:defRPr sz="3000">
                <a:solidFill>
                  <a:srgbClr val="F3F3F3"/>
                </a:solidFill>
                <a:latin typeface="Oswald"/>
                <a:ea typeface="Oswald"/>
                <a:cs typeface="Oswald"/>
                <a:sym typeface="Oswald"/>
              </a:defRPr>
            </a:lvl3pPr>
            <a:lvl4pPr lvl="3" rtl="0">
              <a:spcBef>
                <a:spcPts val="0"/>
              </a:spcBef>
              <a:spcAft>
                <a:spcPts val="0"/>
              </a:spcAft>
              <a:buNone/>
              <a:defRPr sz="3000">
                <a:solidFill>
                  <a:srgbClr val="F3F3F3"/>
                </a:solidFill>
                <a:latin typeface="Oswald"/>
                <a:ea typeface="Oswald"/>
                <a:cs typeface="Oswald"/>
                <a:sym typeface="Oswald"/>
              </a:defRPr>
            </a:lvl4pPr>
            <a:lvl5pPr lvl="4" rtl="0">
              <a:spcBef>
                <a:spcPts val="0"/>
              </a:spcBef>
              <a:spcAft>
                <a:spcPts val="0"/>
              </a:spcAft>
              <a:buNone/>
              <a:defRPr sz="3000">
                <a:solidFill>
                  <a:srgbClr val="F3F3F3"/>
                </a:solidFill>
                <a:latin typeface="Oswald"/>
                <a:ea typeface="Oswald"/>
                <a:cs typeface="Oswald"/>
                <a:sym typeface="Oswald"/>
              </a:defRPr>
            </a:lvl5pPr>
            <a:lvl6pPr lvl="5" rtl="0">
              <a:spcBef>
                <a:spcPts val="0"/>
              </a:spcBef>
              <a:spcAft>
                <a:spcPts val="0"/>
              </a:spcAft>
              <a:buNone/>
              <a:defRPr sz="3000">
                <a:solidFill>
                  <a:srgbClr val="F3F3F3"/>
                </a:solidFill>
                <a:latin typeface="Oswald"/>
                <a:ea typeface="Oswald"/>
                <a:cs typeface="Oswald"/>
                <a:sym typeface="Oswald"/>
              </a:defRPr>
            </a:lvl6pPr>
            <a:lvl7pPr lvl="6" rtl="0">
              <a:spcBef>
                <a:spcPts val="0"/>
              </a:spcBef>
              <a:spcAft>
                <a:spcPts val="0"/>
              </a:spcAft>
              <a:buNone/>
              <a:defRPr sz="3000">
                <a:solidFill>
                  <a:srgbClr val="F3F3F3"/>
                </a:solidFill>
                <a:latin typeface="Oswald"/>
                <a:ea typeface="Oswald"/>
                <a:cs typeface="Oswald"/>
                <a:sym typeface="Oswald"/>
              </a:defRPr>
            </a:lvl7pPr>
            <a:lvl8pPr lvl="7" rtl="0">
              <a:spcBef>
                <a:spcPts val="0"/>
              </a:spcBef>
              <a:spcAft>
                <a:spcPts val="0"/>
              </a:spcAft>
              <a:buNone/>
              <a:defRPr sz="3000">
                <a:solidFill>
                  <a:srgbClr val="F3F3F3"/>
                </a:solidFill>
                <a:latin typeface="Oswald"/>
                <a:ea typeface="Oswald"/>
                <a:cs typeface="Oswald"/>
                <a:sym typeface="Oswald"/>
              </a:defRPr>
            </a:lvl8pPr>
            <a:lvl9pPr lvl="8" rtl="0">
              <a:spcBef>
                <a:spcPts val="0"/>
              </a:spcBef>
              <a:spcAft>
                <a:spcPts val="0"/>
              </a:spcAft>
              <a:buNone/>
              <a:defRPr sz="3000">
                <a:solidFill>
                  <a:srgbClr val="F3F3F3"/>
                </a:solidFill>
                <a:latin typeface="Oswald"/>
                <a:ea typeface="Oswald"/>
                <a:cs typeface="Oswald"/>
                <a:sym typeface="Oswald"/>
              </a:defRPr>
            </a:lvl9pPr>
          </a:lstStyle>
          <a:p>
            <a:endParaRPr/>
          </a:p>
        </p:txBody>
      </p:sp>
    </p:spTree>
    <p:extLst>
      <p:ext uri="{BB962C8B-B14F-4D97-AF65-F5344CB8AC3E}">
        <p14:creationId xmlns:p14="http://schemas.microsoft.com/office/powerpoint/2010/main" val="378872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16990-8C0E-2C42-BFA8-488C5F524334}"/>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F26A0E8-5B16-8741-8E9E-133D0E469F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0FAD71F-22C2-184B-92D4-E610806F1E67}"/>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0A394C3E-F554-0641-A76D-2FD05FCB6C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CA87C3-C839-D941-B543-B144D08C6CB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58559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188042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7A960-881B-4C4C-B3A9-EE17E52EEB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04F709-C80C-9543-9280-3249E7F991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FF3892-097B-1848-8207-212231770032}"/>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921043D6-A9BA-624E-89F5-A526BB4D65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3E4800-7D87-EF40-880C-D49257AE54A6}"/>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16598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9DE61-1B28-F442-B9EF-7B14B726A11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09C0C34-80C8-4240-957D-246EB571D4F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774CC14-E6D4-7A43-A067-6E5DF3AC72E6}"/>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DD7DE06F-4376-F04F-9227-0168C13051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98870-1B08-4043-B364-6423610F0A9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28447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FDC9-477F-5B43-A4E2-11C9373531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68CD96-85AD-6B45-9B4D-CDF508BC942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2FACF46-F7D1-A64B-A625-BD312A348272}"/>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DF3272F-533B-6742-9428-F0C8EA5C79EF}"/>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A63FB3F2-C418-C741-8A9B-32A98D92F7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0E53FDB-531B-6149-8B43-E63DAAB8CBB9}"/>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876004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E7B7A-E743-7643-88C2-B89C94E5856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0CE19B6-6454-DA46-80B0-C6DB2DCFF22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EF8FBF-A358-7E41-8AD9-D77F1825BC9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4D1489E-FB6F-B24D-BF97-CC8EFB22DA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58E2FD2-F6AF-0D40-9D80-CD26E446374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3E77F5C-3508-2A4C-8589-61898E93271D}"/>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8" name="Fußzeilenplatzhalter 7">
            <a:extLst>
              <a:ext uri="{FF2B5EF4-FFF2-40B4-BE49-F238E27FC236}">
                <a16:creationId xmlns:a16="http://schemas.microsoft.com/office/drawing/2014/main" id="{D796FD49-6191-8E40-A015-C788B32E24C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9952FF-D84D-6146-A8EE-E21999AC8B3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0080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3D9-6A26-2848-9C5A-32AD9B370A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1DF31AC-5FE1-3F43-AACE-2467801EA4A5}"/>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4" name="Fußzeilenplatzhalter 3">
            <a:extLst>
              <a:ext uri="{FF2B5EF4-FFF2-40B4-BE49-F238E27FC236}">
                <a16:creationId xmlns:a16="http://schemas.microsoft.com/office/drawing/2014/main" id="{2C9C53D4-8C5D-4944-AEBE-D5A64D38A7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68148B-C711-534C-AA86-08D2210B005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672495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3E297C-2BBD-A243-8636-F0CC5377872D}"/>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3" name="Fußzeilenplatzhalter 2">
            <a:extLst>
              <a:ext uri="{FF2B5EF4-FFF2-40B4-BE49-F238E27FC236}">
                <a16:creationId xmlns:a16="http://schemas.microsoft.com/office/drawing/2014/main" id="{5E7E0B19-5765-8448-A44E-E7A2EE3C388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440606-5CC6-774C-A44A-5DD2BD82791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02703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EB5B2-39D1-CC4F-AFCC-76C2E70AA5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78BA212-1E9A-C844-9EA1-5C727677B51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A6140A-C718-4348-AE88-3ADE80F13C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8AF748-33B8-464F-83E8-0A02630AC90A}"/>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F3D36131-F7F0-C948-B26D-C98D481180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47A65E-CCAE-BD43-99B7-FC50DCB1806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96850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76B25-BF30-3D4D-A4BF-71FE0C49C91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5726F25-2DC5-BE42-B27F-411D7F8213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BE5CB3B-87A3-BB4E-BEDE-40D28394D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19E477-F32F-094E-8E99-F53C29D459B0}"/>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4C9359B7-5B52-DE45-9D62-7F61D92345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986A79-9A6B-0046-BCCB-409BBF23063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041123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2D45B-7ACB-6A4B-A8F9-EEE774C7585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752F75-802A-7243-910F-19CC60B29B5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59185B-ADA0-D54B-9423-4AF7596F87CC}"/>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CA717335-6BB8-F042-9778-0288B6D17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36D06D-4AA2-8547-9566-E86CF20FB31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149096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1D3040-974C-6B49-A62E-94745A5F539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D806B4A-354D-9B40-9726-B7C9EF92425F}"/>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970763-46C6-8D46-A743-1C160FC4FE13}"/>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796EC3F1-12D6-9A43-94B6-FD207110B4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46A2C0-24AB-5841-8EAD-104915543D7E}"/>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68950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41920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44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00070-B155-D547-AF29-C0E2560843D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754EF5A-BE23-F742-B510-E3E07AFB33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7C98712-025D-F44D-97B9-56239673A371}"/>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522F3EC6-B91A-3646-8341-058A522CC1E6}"/>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6B5230B2-373B-B442-9416-85B724DDEF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2917902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300B-616F-D149-8388-0C1A993CF2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FD9F6-DBA8-E244-82F4-287367F3512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02170E-6D03-6B43-8597-B4AD9EE2FAD7}"/>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E15926FE-6673-E94C-B1DF-C169B2A6995A}"/>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C0764940-9295-2142-8DEE-8FAA393A8BE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451014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3AE90-2A14-E543-A4BE-648385B3B769}"/>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B323017-D38C-8C4C-B371-CD2BD1F0DA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545F6FED-223C-A14A-BFE7-D978718B626C}"/>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9E47F1D2-0E15-EF47-8521-21F5E6FDFFE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40117FC-B78A-EF44-A2B8-A7983A44ED46}"/>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907239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28140-882F-1245-B107-386F2F1EAD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274F29-DA97-E740-87F8-DFF1C7FF7F85}"/>
              </a:ext>
            </a:extLst>
          </p:cNvPr>
          <p:cNvSpPr>
            <a:spLocks noGrp="1"/>
          </p:cNvSpPr>
          <p:nvPr>
            <p:ph sz="half" idx="1"/>
          </p:nvPr>
        </p:nvSpPr>
        <p:spPr>
          <a:xfrm>
            <a:off x="3851275" y="1052513"/>
            <a:ext cx="2328863"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F1672C1-EE46-2246-8ADD-5457502A4847}"/>
              </a:ext>
            </a:extLst>
          </p:cNvPr>
          <p:cNvSpPr>
            <a:spLocks noGrp="1"/>
          </p:cNvSpPr>
          <p:nvPr>
            <p:ph sz="half" idx="2"/>
          </p:nvPr>
        </p:nvSpPr>
        <p:spPr>
          <a:xfrm>
            <a:off x="6332538" y="1052513"/>
            <a:ext cx="2330450"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FE34956-FD53-0E46-9BB9-3EFEE5AB43B6}"/>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B32842F3-39D6-014C-BE43-3C8823AECBE7}"/>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09F8C7-4CC3-7549-BBA2-11E05DBD696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042861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6B70F-7CD9-804A-AAA6-6910B7EC716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54C975B-2D16-684D-B6EB-8D471A3D5E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458994C-7C97-D649-A0E8-7CA84EA352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EC425A-64D1-184F-AEF5-2ECAEFC3CC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E7D397A-3F0A-0043-8D2F-90F9CB263C4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25FC4CE-B863-7A46-8667-001C64D76CE3}"/>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8" name="Fußzeilenplatzhalter 7">
            <a:extLst>
              <a:ext uri="{FF2B5EF4-FFF2-40B4-BE49-F238E27FC236}">
                <a16:creationId xmlns:a16="http://schemas.microsoft.com/office/drawing/2014/main" id="{65790D4F-D8C7-3A4B-8149-DAA1AF02F279}"/>
              </a:ext>
            </a:extLst>
          </p:cNvPr>
          <p:cNvSpPr>
            <a:spLocks noGrp="1"/>
          </p:cNvSpPr>
          <p:nvPr>
            <p:ph type="ftr" idx="11"/>
          </p:nvPr>
        </p:nvSpPr>
        <p:spPr/>
        <p:txBody>
          <a:bodyPr/>
          <a:lstStyle>
            <a:lvl1pPr>
              <a:defRPr/>
            </a:lvl1pPr>
          </a:lstStyle>
          <a:p>
            <a:endParaRPr lang="de-DE"/>
          </a:p>
        </p:txBody>
      </p:sp>
      <p:sp>
        <p:nvSpPr>
          <p:cNvPr id="9" name="Foliennummernplatzhalter 8">
            <a:extLst>
              <a:ext uri="{FF2B5EF4-FFF2-40B4-BE49-F238E27FC236}">
                <a16:creationId xmlns:a16="http://schemas.microsoft.com/office/drawing/2014/main" id="{7417CD53-0DCE-6946-932D-8D81EE44910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12965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DFEF0-F831-5F41-92D6-91DDAA9B9D3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3638F1A-649C-244F-843F-85D9BA846F5E}"/>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4" name="Fußzeilenplatzhalter 3">
            <a:extLst>
              <a:ext uri="{FF2B5EF4-FFF2-40B4-BE49-F238E27FC236}">
                <a16:creationId xmlns:a16="http://schemas.microsoft.com/office/drawing/2014/main" id="{6C000AD2-6603-AE43-A452-0CDB10231D03}"/>
              </a:ext>
            </a:extLst>
          </p:cNvPr>
          <p:cNvSpPr>
            <a:spLocks noGrp="1"/>
          </p:cNvSpPr>
          <p:nvPr>
            <p:ph type="ftr" idx="11"/>
          </p:nvPr>
        </p:nvSpPr>
        <p:spPr/>
        <p:txBody>
          <a:bodyPr/>
          <a:lstStyle>
            <a:lvl1pPr>
              <a:defRPr/>
            </a:lvl1pPr>
          </a:lstStyle>
          <a:p>
            <a:endParaRPr lang="de-DE"/>
          </a:p>
        </p:txBody>
      </p:sp>
      <p:sp>
        <p:nvSpPr>
          <p:cNvPr id="5" name="Foliennummernplatzhalter 4">
            <a:extLst>
              <a:ext uri="{FF2B5EF4-FFF2-40B4-BE49-F238E27FC236}">
                <a16:creationId xmlns:a16="http://schemas.microsoft.com/office/drawing/2014/main" id="{5DD8E30B-0179-844C-B79C-576C8E19B08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506686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603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74208-8AE4-324B-8A9A-6B22500EB59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01908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EC92E-1C58-0544-9835-C515FEFD58D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9205445-6382-724B-8236-EBEBF6B029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E0FAED-B88D-E142-8DDD-18539027B7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8DAC69-E7F2-584D-8274-A923AEDE66CF}"/>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BC6720E1-DF64-A64D-8E77-5254317298E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B7BDC68F-4874-1544-9A0B-3B8777FFBC7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3359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9903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87C61-DDCF-FC46-AB5C-54C081E16A4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C99DE3-3275-8348-B6B2-0E54C0BA1D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7E2C59B5-5829-3349-A542-79F08F545F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34C010-36FD-AE43-9E39-A855B2DF3610}"/>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DA45F484-4E2D-8844-A168-AAB9401E5E6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A8B2FA-1301-0649-9130-89A473B8832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813029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BF273-4A4B-DA44-B4E6-964E003826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752A19B-AF6E-F846-B3D8-655AB55C79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1BF44D-DC7B-A34C-A46F-7A942A22DC55}"/>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BB2266B1-133C-1449-A3E0-F641633AB45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D0E611D1-DA23-CC46-8319-E4C5973E01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546627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FB0D33D-AF87-3847-93C4-FDDE8095BF12}"/>
              </a:ext>
            </a:extLst>
          </p:cNvPr>
          <p:cNvSpPr>
            <a:spLocks noGrp="1"/>
          </p:cNvSpPr>
          <p:nvPr>
            <p:ph type="title" orient="vert"/>
          </p:nvPr>
        </p:nvSpPr>
        <p:spPr>
          <a:xfrm>
            <a:off x="6818313" y="222250"/>
            <a:ext cx="2051050" cy="14633575"/>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DB88B3C-4ED7-3A4C-8973-2601F182028A}"/>
              </a:ext>
            </a:extLst>
          </p:cNvPr>
          <p:cNvSpPr>
            <a:spLocks noGrp="1"/>
          </p:cNvSpPr>
          <p:nvPr>
            <p:ph type="body" orient="vert" idx="1"/>
          </p:nvPr>
        </p:nvSpPr>
        <p:spPr>
          <a:xfrm>
            <a:off x="663575" y="222250"/>
            <a:ext cx="6002338" cy="146335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1FB725-9F0E-E046-94C3-B211D12108FF}"/>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1F6B7AAE-E02B-8B45-BB44-DDD00FEE9E30}"/>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ECA011D-80D8-2143-A480-88DB09CC1A54}"/>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514034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527761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438876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31530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28841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305622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750736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445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717028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66871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98913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69154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489628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92785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487640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044065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25832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11341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67969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08955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94185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3678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617873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82221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58132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87470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3908190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832771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4134189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100603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506231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7367669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4208540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23828003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183901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4218147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1786249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1941132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11367560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r>
              <a:rPr lang="de-DE"/>
              <a:t>Diagramm durch Klicken auf Symbol hinzufügen</a:t>
            </a:r>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7611525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148811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9255101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17258061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1" r:id="rId15"/>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C24839-AE52-A84C-AC27-67BABA037E8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8CA98B-FAC8-A541-84FD-B81C76D526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A5946A-7A86-F543-BDDF-046199CEE0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EE28B6B3-D46F-134C-8682-2237BC02F6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85C4937-8E52-8246-919B-36F6CEDC975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2368485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4CD68B2-9E91-1446-B675-4BF1EE6BB166}"/>
              </a:ext>
            </a:extLst>
          </p:cNvPr>
          <p:cNvSpPr>
            <a:spLocks noChangeArrowheads="1"/>
          </p:cNvSpPr>
          <p:nvPr/>
        </p:nvSpPr>
        <p:spPr bwMode="auto">
          <a:xfrm>
            <a:off x="0" y="0"/>
            <a:ext cx="9144000" cy="981075"/>
          </a:xfrm>
          <a:prstGeom prst="rect">
            <a:avLst/>
          </a:prstGeom>
          <a:solidFill>
            <a:srgbClr val="FF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858C6011-8A9D-3D44-8CB2-2515A65882A4}"/>
              </a:ext>
            </a:extLst>
          </p:cNvPr>
          <p:cNvSpPr>
            <a:spLocks noGrp="1" noChangeArrowheads="1"/>
          </p:cNvSpPr>
          <p:nvPr>
            <p:ph type="body" idx="1"/>
          </p:nvPr>
        </p:nvSpPr>
        <p:spPr bwMode="auto">
          <a:xfrm>
            <a:off x="3851275" y="1052513"/>
            <a:ext cx="4811713" cy="138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7" name="Rectangle 3">
            <a:extLst>
              <a:ext uri="{FF2B5EF4-FFF2-40B4-BE49-F238E27FC236}">
                <a16:creationId xmlns:a16="http://schemas.microsoft.com/office/drawing/2014/main" id="{1802664E-6C33-164D-8723-1EC2F8DD28A0}"/>
              </a:ext>
            </a:extLst>
          </p:cNvPr>
          <p:cNvSpPr>
            <a:spLocks noGrp="1" noChangeArrowheads="1"/>
          </p:cNvSpPr>
          <p:nvPr>
            <p:ph type="dt"/>
          </p:nvPr>
        </p:nvSpPr>
        <p:spPr bwMode="auto">
          <a:xfrm>
            <a:off x="457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D44E28C-0D46-2345-BA2F-6FBBB860DF61}" type="datetimeFigureOut">
              <a:rPr lang="de-DE" smtClean="0"/>
              <a:t>14.05.22</a:t>
            </a:fld>
            <a:endParaRPr lang="de-DE"/>
          </a:p>
        </p:txBody>
      </p:sp>
      <p:sp>
        <p:nvSpPr>
          <p:cNvPr id="1028" name="Rectangle 4">
            <a:extLst>
              <a:ext uri="{FF2B5EF4-FFF2-40B4-BE49-F238E27FC236}">
                <a16:creationId xmlns:a16="http://schemas.microsoft.com/office/drawing/2014/main" id="{2C213D9F-3EA1-D648-A152-5FEE4D3C656E}"/>
              </a:ext>
            </a:extLst>
          </p:cNvPr>
          <p:cNvSpPr>
            <a:spLocks noGrp="1" noChangeArrowheads="1"/>
          </p:cNvSpPr>
          <p:nvPr>
            <p:ph type="ftr"/>
          </p:nvPr>
        </p:nvSpPr>
        <p:spPr bwMode="auto">
          <a:xfrm>
            <a:off x="3124200" y="6534150"/>
            <a:ext cx="287178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de-DE"/>
          </a:p>
        </p:txBody>
      </p:sp>
      <p:sp>
        <p:nvSpPr>
          <p:cNvPr id="1029" name="Rectangle 5">
            <a:extLst>
              <a:ext uri="{FF2B5EF4-FFF2-40B4-BE49-F238E27FC236}">
                <a16:creationId xmlns:a16="http://schemas.microsoft.com/office/drawing/2014/main" id="{A2BC9B0C-89AC-AF4F-9955-37FE1612B5E7}"/>
              </a:ext>
            </a:extLst>
          </p:cNvPr>
          <p:cNvSpPr>
            <a:spLocks noGrp="1" noChangeArrowheads="1"/>
          </p:cNvSpPr>
          <p:nvPr>
            <p:ph type="sldNum"/>
          </p:nvPr>
        </p:nvSpPr>
        <p:spPr bwMode="auto">
          <a:xfrm>
            <a:off x="6553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3E53CC4-B098-774A-9D05-D6D1929BECEA}" type="slidenum">
              <a:rPr lang="de-DE" smtClean="0"/>
              <a:t>‹Nr.›</a:t>
            </a:fld>
            <a:endParaRPr lang="de-DE"/>
          </a:p>
        </p:txBody>
      </p:sp>
      <p:sp>
        <p:nvSpPr>
          <p:cNvPr id="1030" name="Line 6">
            <a:extLst>
              <a:ext uri="{FF2B5EF4-FFF2-40B4-BE49-F238E27FC236}">
                <a16:creationId xmlns:a16="http://schemas.microsoft.com/office/drawing/2014/main" id="{FF73D69F-3104-A942-B4EB-87400BB40DC1}"/>
              </a:ext>
            </a:extLst>
          </p:cNvPr>
          <p:cNvSpPr>
            <a:spLocks noChangeShapeType="1"/>
          </p:cNvSpPr>
          <p:nvPr/>
        </p:nvSpPr>
        <p:spPr bwMode="auto">
          <a:xfrm>
            <a:off x="0" y="6453188"/>
            <a:ext cx="9144000" cy="1587"/>
          </a:xfrm>
          <a:prstGeom prst="line">
            <a:avLst/>
          </a:prstGeom>
          <a:noFill/>
          <a:ln w="12600" cap="sq">
            <a:solidFill>
              <a:srgbClr val="FF66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031" name="Group 7">
            <a:extLst>
              <a:ext uri="{FF2B5EF4-FFF2-40B4-BE49-F238E27FC236}">
                <a16:creationId xmlns:a16="http://schemas.microsoft.com/office/drawing/2014/main" id="{15370632-7388-AC40-A99F-8C143CED69BC}"/>
              </a:ext>
            </a:extLst>
          </p:cNvPr>
          <p:cNvGrpSpPr>
            <a:grpSpLocks/>
          </p:cNvGrpSpPr>
          <p:nvPr/>
        </p:nvGrpSpPr>
        <p:grpSpPr bwMode="auto">
          <a:xfrm>
            <a:off x="-107950" y="-100013"/>
            <a:ext cx="912813" cy="912813"/>
            <a:chOff x="-68" y="-63"/>
            <a:chExt cx="575" cy="575"/>
          </a:xfrm>
        </p:grpSpPr>
        <p:sp>
          <p:nvSpPr>
            <p:cNvPr id="1032" name="AutoShape 8">
              <a:extLst>
                <a:ext uri="{FF2B5EF4-FFF2-40B4-BE49-F238E27FC236}">
                  <a16:creationId xmlns:a16="http://schemas.microsoft.com/office/drawing/2014/main" id="{01FD4261-9026-FB44-9037-7512919F10E5}"/>
                </a:ext>
              </a:extLst>
            </p:cNvPr>
            <p:cNvSpPr>
              <a:spLocks noChangeArrowheads="1"/>
            </p:cNvSpPr>
            <p:nvPr/>
          </p:nvSpPr>
          <p:spPr bwMode="auto">
            <a:xfrm>
              <a:off x="-68" y="165"/>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3" name="AutoShape 9">
              <a:extLst>
                <a:ext uri="{FF2B5EF4-FFF2-40B4-BE49-F238E27FC236}">
                  <a16:creationId xmlns:a16="http://schemas.microsoft.com/office/drawing/2014/main" id="{4BC76A6D-2322-1F4A-BAE0-0304408B2939}"/>
                </a:ext>
              </a:extLst>
            </p:cNvPr>
            <p:cNvSpPr>
              <a:spLocks noChangeArrowheads="1"/>
            </p:cNvSpPr>
            <p:nvPr/>
          </p:nvSpPr>
          <p:spPr bwMode="auto">
            <a:xfrm rot="5400000">
              <a:off x="-46" y="166"/>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4" name="Rectangle 10">
            <a:extLst>
              <a:ext uri="{FF2B5EF4-FFF2-40B4-BE49-F238E27FC236}">
                <a16:creationId xmlns:a16="http://schemas.microsoft.com/office/drawing/2014/main" id="{983BA0BC-E198-A744-80C4-EDC9FD58E20A}"/>
              </a:ext>
            </a:extLst>
          </p:cNvPr>
          <p:cNvSpPr>
            <a:spLocks noGrp="1" noChangeArrowheads="1"/>
          </p:cNvSpPr>
          <p:nvPr>
            <p:ph type="title"/>
          </p:nvPr>
        </p:nvSpPr>
        <p:spPr bwMode="auto">
          <a:xfrm>
            <a:off x="663575" y="222250"/>
            <a:ext cx="820578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Tree>
    <p:extLst>
      <p:ext uri="{BB962C8B-B14F-4D97-AF65-F5344CB8AC3E}">
        <p14:creationId xmlns:p14="http://schemas.microsoft.com/office/powerpoint/2010/main" val="17779086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449263" rtl="0" eaLnBrk="1" fontAlgn="base" hangingPunct="1">
        <a:spcBef>
          <a:spcPct val="0"/>
        </a:spcBef>
        <a:spcAft>
          <a:spcPct val="0"/>
        </a:spcAft>
        <a:buClr>
          <a:srgbClr val="000000"/>
        </a:buClr>
        <a:buSzPct val="100000"/>
        <a:buFont typeface="Times New Roman" panose="02020603050405020304" pitchFamily="18" charset="0"/>
        <a:defRPr sz="2000" b="1" kern="1200">
          <a:solidFill>
            <a:srgbClr val="FFFFFF"/>
          </a:solidFill>
          <a:latin typeface="+mj-lt"/>
          <a:ea typeface="+mj-ea"/>
          <a:cs typeface="+mj-cs"/>
        </a:defRPr>
      </a:lvl1pPr>
      <a:lvl2pPr marL="742950" indent="-28575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2pPr>
      <a:lvl3pPr marL="1143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3pPr>
      <a:lvl4pPr marL="1600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4pPr>
      <a:lvl5pPr marL="20574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5pPr>
      <a:lvl6pPr marL="25146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6pPr>
      <a:lvl7pPr marL="29718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7pPr>
      <a:lvl8pPr marL="3429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8pPr>
      <a:lvl9pPr marL="3886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anose="02020603050405020304" pitchFamily="18" charset="0"/>
        <a:defRPr sz="2400" b="1" kern="1200">
          <a:solidFill>
            <a:srgbClr val="000000"/>
          </a:solidFill>
          <a:latin typeface="+mn-lt"/>
          <a:ea typeface="+mn-ea"/>
          <a:cs typeface="+mn-cs"/>
        </a:defRPr>
      </a:lvl1pPr>
      <a:lvl2pPr marL="742950" indent="-285750" algn="l" defTabSz="449263" rtl="0" eaLnBrk="1" fontAlgn="base" hangingPunct="1">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1" fontAlgn="base" hangingPunct="1">
        <a:spcBef>
          <a:spcPts val="350"/>
        </a:spcBef>
        <a:spcAft>
          <a:spcPct val="0"/>
        </a:spcAft>
        <a:buClr>
          <a:srgbClr val="000000"/>
        </a:buClr>
        <a:buSzPct val="100000"/>
        <a:buFont typeface="Times New Roman" panose="02020603050405020304" pitchFamily="18" charset="0"/>
        <a:defRPr sz="1400" kern="1200">
          <a:solidFill>
            <a:srgbClr val="80808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3526172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2954961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extLst>
      <p:ext uri="{BB962C8B-B14F-4D97-AF65-F5344CB8AC3E}">
        <p14:creationId xmlns:p14="http://schemas.microsoft.com/office/powerpoint/2010/main" val="16327145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de.statista.com/statistik/daten/studie/70189/umfrage/nutzer-von-facebook-in-deutschland-seit-2009/"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help/contact.php?show_form=delete_account"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8.xml"/><Relationship Id="rId4" Type="http://schemas.openxmlformats.org/officeDocument/2006/relationships/hyperlink" Target="https://www.youtube.com/watch?v=u4ZoJKF_Vu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www.ivw.de/index.php?menuid=29&amp;reporeid=9"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 Id="rId4" Type="http://schemas.openxmlformats.org/officeDocument/2006/relationships/hyperlink" Target="http://www.ivw.de/index.php?menuid=30&amp;reporeid=95"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0C75804-A98E-A54C-80CA-32D29F129F98}"/>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98" name="Rectangle 2">
            <a:extLst>
              <a:ext uri="{FF2B5EF4-FFF2-40B4-BE49-F238E27FC236}">
                <a16:creationId xmlns:a16="http://schemas.microsoft.com/office/drawing/2014/main" id="{8DC23FFA-0EF5-7641-8497-64F42E7118BD}"/>
              </a:ext>
            </a:extLst>
          </p:cNvPr>
          <p:cNvSpPr>
            <a:spLocks noGrp="1" noChangeArrowheads="1"/>
          </p:cNvSpPr>
          <p:nvPr>
            <p:ph type="body"/>
          </p:nvPr>
        </p:nvSpPr>
        <p:spPr>
          <a:xfrm>
            <a:off x="684213" y="1052513"/>
            <a:ext cx="8208962" cy="2376487"/>
          </a:xfrm>
          <a:ln/>
        </p:spPr>
        <p:txBody>
          <a:bodyPr lIns="91440" tIns="45720" rIns="91440" bIns="45720" anchor="t"/>
          <a:lstStyle/>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de-DE" altLang="de-DE" sz="3200" dirty="0"/>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Social Media Marketing</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für Ihr Unternehmen</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2000" b="1" dirty="0">
                <a:latin typeface="Verdana" panose="020B0604030504040204" pitchFamily="34" charset="0"/>
              </a:rPr>
              <a:t>Im Mai 2022</a:t>
            </a:r>
          </a:p>
        </p:txBody>
      </p:sp>
      <p:sp>
        <p:nvSpPr>
          <p:cNvPr id="4099" name="Rectangle 3">
            <a:extLst>
              <a:ext uri="{FF2B5EF4-FFF2-40B4-BE49-F238E27FC236}">
                <a16:creationId xmlns:a16="http://schemas.microsoft.com/office/drawing/2014/main" id="{24C31B43-3054-3545-81D6-768AE303DC58}"/>
              </a:ext>
            </a:extLst>
          </p:cNvPr>
          <p:cNvSpPr>
            <a:spLocks noChangeArrowheads="1"/>
          </p:cNvSpPr>
          <p:nvPr/>
        </p:nvSpPr>
        <p:spPr bwMode="auto">
          <a:xfrm>
            <a:off x="757237" y="3356992"/>
            <a:ext cx="8208963"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600"/>
              </a:spcBef>
              <a:buClrTx/>
              <a:buFontTx/>
              <a:buNone/>
            </a:pPr>
            <a:endParaRPr lang="de-DE" altLang="de-DE" sz="2400" b="1" dirty="0">
              <a:latin typeface="Verdana" panose="020B0604030504040204" pitchFamily="34" charset="0"/>
            </a:endParaRP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Neue Wege der Kommunikation, Soziale Netzwerke wie Facebook, XING, Twitter, </a:t>
            </a:r>
            <a:r>
              <a:rPr lang="de-DE" altLang="de-DE" sz="2000" b="1" dirty="0" err="1">
                <a:latin typeface="Verdana" panose="020B0604030504040204" pitchFamily="34" charset="0"/>
              </a:rPr>
              <a:t>Youtube</a:t>
            </a:r>
            <a:r>
              <a:rPr lang="de-DE" altLang="de-DE" sz="2000" b="1" dirty="0">
                <a:latin typeface="Verdana" panose="020B0604030504040204" pitchFamily="34" charset="0"/>
              </a:rPr>
              <a:t> und mehr</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Die geeignete Strategie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Kundenkommunikation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KPIs und Erfolgskontrolle </a:t>
            </a:r>
          </a:p>
          <a:p>
            <a:pPr algn="ctr">
              <a:spcBef>
                <a:spcPts val="500"/>
              </a:spcBef>
              <a:buClrTx/>
              <a:buFontTx/>
              <a:buNone/>
            </a:pPr>
            <a:endParaRPr lang="de-DE" altLang="de-DE" sz="2000" b="1" dirty="0">
              <a:latin typeface="Verdana" panose="020B0604030504040204" pitchFamily="34" charset="0"/>
            </a:endParaRPr>
          </a:p>
        </p:txBody>
      </p:sp>
      <p:sp>
        <p:nvSpPr>
          <p:cNvPr id="4100" name="Text Box 4">
            <a:extLst>
              <a:ext uri="{FF2B5EF4-FFF2-40B4-BE49-F238E27FC236}">
                <a16:creationId xmlns:a16="http://schemas.microsoft.com/office/drawing/2014/main" id="{37D28423-A1EB-8045-AC85-2DF94FA5C2BB}"/>
              </a:ext>
            </a:extLst>
          </p:cNvPr>
          <p:cNvSpPr txBox="1">
            <a:spLocks noChangeArrowheads="1"/>
          </p:cNvSpPr>
          <p:nvPr/>
        </p:nvSpPr>
        <p:spPr bwMode="auto">
          <a:xfrm>
            <a:off x="2738438" y="6357938"/>
            <a:ext cx="35448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500"/>
              </a:spcBef>
              <a:buClrTx/>
              <a:buFontTx/>
              <a:buNone/>
            </a:pPr>
            <a:r>
              <a:rPr lang="de-DE" altLang="de-DE" sz="1200" dirty="0">
                <a:latin typeface="Verdana" panose="020B0604030504040204" pitchFamily="34" charset="0"/>
              </a:rPr>
              <a:t>Volkshochschule Münster Mai 2022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28002" name="Picture 2" descr="(Quelle: Flat World Business WordPress.com) ">
            <a:extLst>
              <a:ext uri="{FF2B5EF4-FFF2-40B4-BE49-F238E27FC236}">
                <a16:creationId xmlns:a16="http://schemas.microsoft.com/office/drawing/2014/main" id="{D92F2214-E01C-2842-81BC-9A5A24815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67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32098" name="Picture 2" descr="Klassisches_vs_Online_Marketing">
            <a:extLst>
              <a:ext uri="{FF2B5EF4-FFF2-40B4-BE49-F238E27FC236}">
                <a16:creationId xmlns:a16="http://schemas.microsoft.com/office/drawing/2014/main" id="{C9EFF757-8C79-AF40-8F65-51BD1B858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7950"/>
            <a:ext cx="8534400"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87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34146" name="Picture 2" descr="Klassisches_vs_Online_Marketing_Pro_Contra">
            <a:extLst>
              <a:ext uri="{FF2B5EF4-FFF2-40B4-BE49-F238E27FC236}">
                <a16:creationId xmlns:a16="http://schemas.microsoft.com/office/drawing/2014/main" id="{EA300282-50FE-C24B-A449-4CF5DF1C0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196752"/>
            <a:ext cx="8864600" cy="484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417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35FEB624-5C36-444B-9A18-72DF0D1B2D7C}"/>
              </a:ext>
            </a:extLst>
          </p:cNvPr>
          <p:cNvSpPr>
            <a:spLocks noGrp="1" noChangeArrowheads="1"/>
          </p:cNvSpPr>
          <p:nvPr>
            <p:ph type="title"/>
          </p:nvPr>
        </p:nvSpPr>
        <p:spPr>
          <a:xfrm>
            <a:off x="457200" y="620713"/>
            <a:ext cx="8229600" cy="576262"/>
          </a:xfrm>
          <a:ln/>
        </p:spPr>
        <p:txBody>
          <a:bodyPr lIns="90000" tIns="46800" rIns="90000" bIns="46800"/>
          <a:lstStyle/>
          <a:p>
            <a:pPr algn="l">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400">
                <a:latin typeface="Verdana" panose="020B0604030504040204" pitchFamily="34" charset="0"/>
              </a:rPr>
              <a:t>Geschichte / Web 1.0 / Web 2.0 / „5 Wellen“</a:t>
            </a:r>
          </a:p>
        </p:txBody>
      </p:sp>
      <p:sp>
        <p:nvSpPr>
          <p:cNvPr id="15362" name="Line 2">
            <a:extLst>
              <a:ext uri="{FF2B5EF4-FFF2-40B4-BE49-F238E27FC236}">
                <a16:creationId xmlns:a16="http://schemas.microsoft.com/office/drawing/2014/main" id="{98A47919-6FAF-5644-A2E4-5A1337418770}"/>
              </a:ext>
            </a:extLst>
          </p:cNvPr>
          <p:cNvSpPr>
            <a:spLocks noChangeShapeType="1"/>
          </p:cNvSpPr>
          <p:nvPr/>
        </p:nvSpPr>
        <p:spPr bwMode="auto">
          <a:xfrm>
            <a:off x="827088" y="1484313"/>
            <a:ext cx="1587" cy="40322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3" name="Line 3">
            <a:extLst>
              <a:ext uri="{FF2B5EF4-FFF2-40B4-BE49-F238E27FC236}">
                <a16:creationId xmlns:a16="http://schemas.microsoft.com/office/drawing/2014/main" id="{E17EA6F6-9CCF-5848-AB97-39FF2F77010D}"/>
              </a:ext>
            </a:extLst>
          </p:cNvPr>
          <p:cNvSpPr>
            <a:spLocks noChangeShapeType="1"/>
          </p:cNvSpPr>
          <p:nvPr/>
        </p:nvSpPr>
        <p:spPr bwMode="auto">
          <a:xfrm>
            <a:off x="827088" y="5516563"/>
            <a:ext cx="7058025"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4" name="Line 4">
            <a:extLst>
              <a:ext uri="{FF2B5EF4-FFF2-40B4-BE49-F238E27FC236}">
                <a16:creationId xmlns:a16="http://schemas.microsoft.com/office/drawing/2014/main" id="{9FD306DE-2E42-6847-8BF3-78F75243FAD0}"/>
              </a:ext>
            </a:extLst>
          </p:cNvPr>
          <p:cNvSpPr>
            <a:spLocks noChangeShapeType="1"/>
          </p:cNvSpPr>
          <p:nvPr/>
        </p:nvSpPr>
        <p:spPr bwMode="auto">
          <a:xfrm flipH="1" flipV="1">
            <a:off x="7737475" y="5441950"/>
            <a:ext cx="150813" cy="777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5" name="Line 5">
            <a:extLst>
              <a:ext uri="{FF2B5EF4-FFF2-40B4-BE49-F238E27FC236}">
                <a16:creationId xmlns:a16="http://schemas.microsoft.com/office/drawing/2014/main" id="{58F48877-58D9-664C-8097-82289A7D552A}"/>
              </a:ext>
            </a:extLst>
          </p:cNvPr>
          <p:cNvSpPr>
            <a:spLocks noChangeShapeType="1"/>
          </p:cNvSpPr>
          <p:nvPr/>
        </p:nvSpPr>
        <p:spPr bwMode="auto">
          <a:xfrm flipH="1">
            <a:off x="7737475" y="5516563"/>
            <a:ext cx="150813" cy="73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6" name="Line 6">
            <a:extLst>
              <a:ext uri="{FF2B5EF4-FFF2-40B4-BE49-F238E27FC236}">
                <a16:creationId xmlns:a16="http://schemas.microsoft.com/office/drawing/2014/main" id="{811C0FFB-769D-CA4D-BCF5-875AEC4813CD}"/>
              </a:ext>
            </a:extLst>
          </p:cNvPr>
          <p:cNvSpPr>
            <a:spLocks noChangeShapeType="1"/>
          </p:cNvSpPr>
          <p:nvPr/>
        </p:nvSpPr>
        <p:spPr bwMode="auto">
          <a:xfrm>
            <a:off x="13319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7" name="Line 7">
            <a:extLst>
              <a:ext uri="{FF2B5EF4-FFF2-40B4-BE49-F238E27FC236}">
                <a16:creationId xmlns:a16="http://schemas.microsoft.com/office/drawing/2014/main" id="{A7CD5D35-E48F-0C47-AC94-D66A6B9222C8}"/>
              </a:ext>
            </a:extLst>
          </p:cNvPr>
          <p:cNvSpPr>
            <a:spLocks noChangeShapeType="1"/>
          </p:cNvSpPr>
          <p:nvPr/>
        </p:nvSpPr>
        <p:spPr bwMode="auto">
          <a:xfrm>
            <a:off x="15478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8" name="Line 8">
            <a:extLst>
              <a:ext uri="{FF2B5EF4-FFF2-40B4-BE49-F238E27FC236}">
                <a16:creationId xmlns:a16="http://schemas.microsoft.com/office/drawing/2014/main" id="{041AE855-C624-8B4D-AFBA-4D67BDE4465B}"/>
              </a:ext>
            </a:extLst>
          </p:cNvPr>
          <p:cNvSpPr>
            <a:spLocks noChangeShapeType="1"/>
          </p:cNvSpPr>
          <p:nvPr/>
        </p:nvSpPr>
        <p:spPr bwMode="auto">
          <a:xfrm>
            <a:off x="17637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9" name="Line 9">
            <a:extLst>
              <a:ext uri="{FF2B5EF4-FFF2-40B4-BE49-F238E27FC236}">
                <a16:creationId xmlns:a16="http://schemas.microsoft.com/office/drawing/2014/main" id="{74ACDE1A-A804-824A-A0E1-2B70DCDF8E2E}"/>
              </a:ext>
            </a:extLst>
          </p:cNvPr>
          <p:cNvSpPr>
            <a:spLocks noChangeShapeType="1"/>
          </p:cNvSpPr>
          <p:nvPr/>
        </p:nvSpPr>
        <p:spPr bwMode="auto">
          <a:xfrm>
            <a:off x="19796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0" name="Line 10">
            <a:extLst>
              <a:ext uri="{FF2B5EF4-FFF2-40B4-BE49-F238E27FC236}">
                <a16:creationId xmlns:a16="http://schemas.microsoft.com/office/drawing/2014/main" id="{99F66EC5-FB35-444F-81A8-C9613F20BB49}"/>
              </a:ext>
            </a:extLst>
          </p:cNvPr>
          <p:cNvSpPr>
            <a:spLocks noChangeShapeType="1"/>
          </p:cNvSpPr>
          <p:nvPr/>
        </p:nvSpPr>
        <p:spPr bwMode="auto">
          <a:xfrm>
            <a:off x="21955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1" name="Line 11">
            <a:extLst>
              <a:ext uri="{FF2B5EF4-FFF2-40B4-BE49-F238E27FC236}">
                <a16:creationId xmlns:a16="http://schemas.microsoft.com/office/drawing/2014/main" id="{3F3381F5-3D7E-E946-8D43-D04257BA27F9}"/>
              </a:ext>
            </a:extLst>
          </p:cNvPr>
          <p:cNvSpPr>
            <a:spLocks noChangeShapeType="1"/>
          </p:cNvSpPr>
          <p:nvPr/>
        </p:nvSpPr>
        <p:spPr bwMode="auto">
          <a:xfrm>
            <a:off x="24114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2" name="Line 12">
            <a:extLst>
              <a:ext uri="{FF2B5EF4-FFF2-40B4-BE49-F238E27FC236}">
                <a16:creationId xmlns:a16="http://schemas.microsoft.com/office/drawing/2014/main" id="{D96AD28C-267C-6F48-8036-EA426EBA1CCD}"/>
              </a:ext>
            </a:extLst>
          </p:cNvPr>
          <p:cNvSpPr>
            <a:spLocks noChangeShapeType="1"/>
          </p:cNvSpPr>
          <p:nvPr/>
        </p:nvSpPr>
        <p:spPr bwMode="auto">
          <a:xfrm>
            <a:off x="30591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3" name="Line 13">
            <a:extLst>
              <a:ext uri="{FF2B5EF4-FFF2-40B4-BE49-F238E27FC236}">
                <a16:creationId xmlns:a16="http://schemas.microsoft.com/office/drawing/2014/main" id="{66C78F16-6EB9-784D-B8FF-078B94C66E30}"/>
              </a:ext>
            </a:extLst>
          </p:cNvPr>
          <p:cNvSpPr>
            <a:spLocks noChangeShapeType="1"/>
          </p:cNvSpPr>
          <p:nvPr/>
        </p:nvSpPr>
        <p:spPr bwMode="auto">
          <a:xfrm>
            <a:off x="3276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4" name="Line 14">
            <a:extLst>
              <a:ext uri="{FF2B5EF4-FFF2-40B4-BE49-F238E27FC236}">
                <a16:creationId xmlns:a16="http://schemas.microsoft.com/office/drawing/2014/main" id="{2EA7794B-79F4-9E44-B1FE-6AFF799F3604}"/>
              </a:ext>
            </a:extLst>
          </p:cNvPr>
          <p:cNvSpPr>
            <a:spLocks noChangeShapeType="1"/>
          </p:cNvSpPr>
          <p:nvPr/>
        </p:nvSpPr>
        <p:spPr bwMode="auto">
          <a:xfrm>
            <a:off x="28432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5" name="Line 15">
            <a:extLst>
              <a:ext uri="{FF2B5EF4-FFF2-40B4-BE49-F238E27FC236}">
                <a16:creationId xmlns:a16="http://schemas.microsoft.com/office/drawing/2014/main" id="{F8A19DC2-2919-4B49-994B-4AFFC07E81EE}"/>
              </a:ext>
            </a:extLst>
          </p:cNvPr>
          <p:cNvSpPr>
            <a:spLocks noChangeShapeType="1"/>
          </p:cNvSpPr>
          <p:nvPr/>
        </p:nvSpPr>
        <p:spPr bwMode="auto">
          <a:xfrm>
            <a:off x="26273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6" name="Line 16">
            <a:extLst>
              <a:ext uri="{FF2B5EF4-FFF2-40B4-BE49-F238E27FC236}">
                <a16:creationId xmlns:a16="http://schemas.microsoft.com/office/drawing/2014/main" id="{5043B75F-EDC0-5041-A1EE-5144CBEBBE2C}"/>
              </a:ext>
            </a:extLst>
          </p:cNvPr>
          <p:cNvSpPr>
            <a:spLocks noChangeShapeType="1"/>
          </p:cNvSpPr>
          <p:nvPr/>
        </p:nvSpPr>
        <p:spPr bwMode="auto">
          <a:xfrm>
            <a:off x="41402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7" name="Line 17">
            <a:extLst>
              <a:ext uri="{FF2B5EF4-FFF2-40B4-BE49-F238E27FC236}">
                <a16:creationId xmlns:a16="http://schemas.microsoft.com/office/drawing/2014/main" id="{FBED7FBE-7262-DD4C-8E68-37786AB44300}"/>
              </a:ext>
            </a:extLst>
          </p:cNvPr>
          <p:cNvSpPr>
            <a:spLocks noChangeShapeType="1"/>
          </p:cNvSpPr>
          <p:nvPr/>
        </p:nvSpPr>
        <p:spPr bwMode="auto">
          <a:xfrm>
            <a:off x="39243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8" name="Line 18">
            <a:extLst>
              <a:ext uri="{FF2B5EF4-FFF2-40B4-BE49-F238E27FC236}">
                <a16:creationId xmlns:a16="http://schemas.microsoft.com/office/drawing/2014/main" id="{D2BD49A1-3A08-4C42-AF86-AFF89071F75D}"/>
              </a:ext>
            </a:extLst>
          </p:cNvPr>
          <p:cNvSpPr>
            <a:spLocks noChangeShapeType="1"/>
          </p:cNvSpPr>
          <p:nvPr/>
        </p:nvSpPr>
        <p:spPr bwMode="auto">
          <a:xfrm>
            <a:off x="3708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9" name="Line 19">
            <a:extLst>
              <a:ext uri="{FF2B5EF4-FFF2-40B4-BE49-F238E27FC236}">
                <a16:creationId xmlns:a16="http://schemas.microsoft.com/office/drawing/2014/main" id="{F4CBAEBE-5F57-8E49-9BA7-4D5933C564A2}"/>
              </a:ext>
            </a:extLst>
          </p:cNvPr>
          <p:cNvSpPr>
            <a:spLocks noChangeShapeType="1"/>
          </p:cNvSpPr>
          <p:nvPr/>
        </p:nvSpPr>
        <p:spPr bwMode="auto">
          <a:xfrm>
            <a:off x="3492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0" name="Line 20">
            <a:extLst>
              <a:ext uri="{FF2B5EF4-FFF2-40B4-BE49-F238E27FC236}">
                <a16:creationId xmlns:a16="http://schemas.microsoft.com/office/drawing/2014/main" id="{E9939127-1B0B-7B43-B969-8BBD61247E89}"/>
              </a:ext>
            </a:extLst>
          </p:cNvPr>
          <p:cNvSpPr>
            <a:spLocks noChangeShapeType="1"/>
          </p:cNvSpPr>
          <p:nvPr/>
        </p:nvSpPr>
        <p:spPr bwMode="auto">
          <a:xfrm>
            <a:off x="43561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1" name="Line 21">
            <a:extLst>
              <a:ext uri="{FF2B5EF4-FFF2-40B4-BE49-F238E27FC236}">
                <a16:creationId xmlns:a16="http://schemas.microsoft.com/office/drawing/2014/main" id="{0287AFD9-6766-6848-9027-DDDF51F5A591}"/>
              </a:ext>
            </a:extLst>
          </p:cNvPr>
          <p:cNvSpPr>
            <a:spLocks noChangeShapeType="1"/>
          </p:cNvSpPr>
          <p:nvPr/>
        </p:nvSpPr>
        <p:spPr bwMode="auto">
          <a:xfrm>
            <a:off x="45720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2" name="Line 22">
            <a:extLst>
              <a:ext uri="{FF2B5EF4-FFF2-40B4-BE49-F238E27FC236}">
                <a16:creationId xmlns:a16="http://schemas.microsoft.com/office/drawing/2014/main" id="{4587EEEB-0276-694F-8C46-5625E91AB73B}"/>
              </a:ext>
            </a:extLst>
          </p:cNvPr>
          <p:cNvSpPr>
            <a:spLocks noChangeShapeType="1"/>
          </p:cNvSpPr>
          <p:nvPr/>
        </p:nvSpPr>
        <p:spPr bwMode="auto">
          <a:xfrm>
            <a:off x="47879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3" name="Line 23">
            <a:extLst>
              <a:ext uri="{FF2B5EF4-FFF2-40B4-BE49-F238E27FC236}">
                <a16:creationId xmlns:a16="http://schemas.microsoft.com/office/drawing/2014/main" id="{130C404A-E66B-4349-B40B-8EEAC6C675A4}"/>
              </a:ext>
            </a:extLst>
          </p:cNvPr>
          <p:cNvSpPr>
            <a:spLocks noChangeShapeType="1"/>
          </p:cNvSpPr>
          <p:nvPr/>
        </p:nvSpPr>
        <p:spPr bwMode="auto">
          <a:xfrm>
            <a:off x="50038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4" name="Line 24">
            <a:extLst>
              <a:ext uri="{FF2B5EF4-FFF2-40B4-BE49-F238E27FC236}">
                <a16:creationId xmlns:a16="http://schemas.microsoft.com/office/drawing/2014/main" id="{610DA93D-5449-884E-8EF2-DB4709F67915}"/>
              </a:ext>
            </a:extLst>
          </p:cNvPr>
          <p:cNvSpPr>
            <a:spLocks noChangeShapeType="1"/>
          </p:cNvSpPr>
          <p:nvPr/>
        </p:nvSpPr>
        <p:spPr bwMode="auto">
          <a:xfrm>
            <a:off x="52197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5" name="Line 25">
            <a:extLst>
              <a:ext uri="{FF2B5EF4-FFF2-40B4-BE49-F238E27FC236}">
                <a16:creationId xmlns:a16="http://schemas.microsoft.com/office/drawing/2014/main" id="{D4EA19B9-9F37-3747-BDA5-8397C8BBF294}"/>
              </a:ext>
            </a:extLst>
          </p:cNvPr>
          <p:cNvSpPr>
            <a:spLocks noChangeShapeType="1"/>
          </p:cNvSpPr>
          <p:nvPr/>
        </p:nvSpPr>
        <p:spPr bwMode="auto">
          <a:xfrm>
            <a:off x="5435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6" name="Line 26">
            <a:extLst>
              <a:ext uri="{FF2B5EF4-FFF2-40B4-BE49-F238E27FC236}">
                <a16:creationId xmlns:a16="http://schemas.microsoft.com/office/drawing/2014/main" id="{FD3FBF08-285D-4A42-9CF5-87A8B281DD4D}"/>
              </a:ext>
            </a:extLst>
          </p:cNvPr>
          <p:cNvSpPr>
            <a:spLocks noChangeShapeType="1"/>
          </p:cNvSpPr>
          <p:nvPr/>
        </p:nvSpPr>
        <p:spPr bwMode="auto">
          <a:xfrm>
            <a:off x="5651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7" name="Line 27">
            <a:extLst>
              <a:ext uri="{FF2B5EF4-FFF2-40B4-BE49-F238E27FC236}">
                <a16:creationId xmlns:a16="http://schemas.microsoft.com/office/drawing/2014/main" id="{DAE470FA-BF11-7A4D-AE99-92B4E2668FF6}"/>
              </a:ext>
            </a:extLst>
          </p:cNvPr>
          <p:cNvSpPr>
            <a:spLocks noChangeShapeType="1"/>
          </p:cNvSpPr>
          <p:nvPr/>
        </p:nvSpPr>
        <p:spPr bwMode="auto">
          <a:xfrm>
            <a:off x="5867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8" name="Line 28">
            <a:extLst>
              <a:ext uri="{FF2B5EF4-FFF2-40B4-BE49-F238E27FC236}">
                <a16:creationId xmlns:a16="http://schemas.microsoft.com/office/drawing/2014/main" id="{7CEBEC1A-9C08-C049-A45E-F55A253EE9F8}"/>
              </a:ext>
            </a:extLst>
          </p:cNvPr>
          <p:cNvSpPr>
            <a:spLocks noChangeShapeType="1"/>
          </p:cNvSpPr>
          <p:nvPr/>
        </p:nvSpPr>
        <p:spPr bwMode="auto">
          <a:xfrm>
            <a:off x="60848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9" name="Line 29">
            <a:extLst>
              <a:ext uri="{FF2B5EF4-FFF2-40B4-BE49-F238E27FC236}">
                <a16:creationId xmlns:a16="http://schemas.microsoft.com/office/drawing/2014/main" id="{46BE0517-F68A-D24F-BC4A-F97609BE5186}"/>
              </a:ext>
            </a:extLst>
          </p:cNvPr>
          <p:cNvSpPr>
            <a:spLocks noChangeShapeType="1"/>
          </p:cNvSpPr>
          <p:nvPr/>
        </p:nvSpPr>
        <p:spPr bwMode="auto">
          <a:xfrm>
            <a:off x="63007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0" name="Line 30">
            <a:extLst>
              <a:ext uri="{FF2B5EF4-FFF2-40B4-BE49-F238E27FC236}">
                <a16:creationId xmlns:a16="http://schemas.microsoft.com/office/drawing/2014/main" id="{C1343AC5-679D-D648-95FA-44DEAF2388D4}"/>
              </a:ext>
            </a:extLst>
          </p:cNvPr>
          <p:cNvSpPr>
            <a:spLocks noChangeShapeType="1"/>
          </p:cNvSpPr>
          <p:nvPr/>
        </p:nvSpPr>
        <p:spPr bwMode="auto">
          <a:xfrm>
            <a:off x="65166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1" name="Line 31">
            <a:extLst>
              <a:ext uri="{FF2B5EF4-FFF2-40B4-BE49-F238E27FC236}">
                <a16:creationId xmlns:a16="http://schemas.microsoft.com/office/drawing/2014/main" id="{AECA3B07-98C2-094B-97AF-915102CB5185}"/>
              </a:ext>
            </a:extLst>
          </p:cNvPr>
          <p:cNvSpPr>
            <a:spLocks noChangeShapeType="1"/>
          </p:cNvSpPr>
          <p:nvPr/>
        </p:nvSpPr>
        <p:spPr bwMode="auto">
          <a:xfrm>
            <a:off x="67325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2" name="Line 32">
            <a:extLst>
              <a:ext uri="{FF2B5EF4-FFF2-40B4-BE49-F238E27FC236}">
                <a16:creationId xmlns:a16="http://schemas.microsoft.com/office/drawing/2014/main" id="{86EFAAD8-B124-D74E-85E8-031F25CDB9DE}"/>
              </a:ext>
            </a:extLst>
          </p:cNvPr>
          <p:cNvSpPr>
            <a:spLocks noChangeShapeType="1"/>
          </p:cNvSpPr>
          <p:nvPr/>
        </p:nvSpPr>
        <p:spPr bwMode="auto">
          <a:xfrm>
            <a:off x="69484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3" name="Line 33">
            <a:extLst>
              <a:ext uri="{FF2B5EF4-FFF2-40B4-BE49-F238E27FC236}">
                <a16:creationId xmlns:a16="http://schemas.microsoft.com/office/drawing/2014/main" id="{5F256D7C-E20D-4D48-9A5B-EDD32A033485}"/>
              </a:ext>
            </a:extLst>
          </p:cNvPr>
          <p:cNvSpPr>
            <a:spLocks noChangeShapeType="1"/>
          </p:cNvSpPr>
          <p:nvPr/>
        </p:nvSpPr>
        <p:spPr bwMode="auto">
          <a:xfrm>
            <a:off x="71643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4" name="Line 34">
            <a:extLst>
              <a:ext uri="{FF2B5EF4-FFF2-40B4-BE49-F238E27FC236}">
                <a16:creationId xmlns:a16="http://schemas.microsoft.com/office/drawing/2014/main" id="{AF20A841-84AC-C64A-9F07-9DD9A5C85109}"/>
              </a:ext>
            </a:extLst>
          </p:cNvPr>
          <p:cNvSpPr>
            <a:spLocks noChangeShapeType="1"/>
          </p:cNvSpPr>
          <p:nvPr/>
        </p:nvSpPr>
        <p:spPr bwMode="auto">
          <a:xfrm>
            <a:off x="73802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5" name="Line 35">
            <a:extLst>
              <a:ext uri="{FF2B5EF4-FFF2-40B4-BE49-F238E27FC236}">
                <a16:creationId xmlns:a16="http://schemas.microsoft.com/office/drawing/2014/main" id="{4C7EC544-CC37-A341-BC6D-658799F63C30}"/>
              </a:ext>
            </a:extLst>
          </p:cNvPr>
          <p:cNvSpPr>
            <a:spLocks noChangeShapeType="1"/>
          </p:cNvSpPr>
          <p:nvPr/>
        </p:nvSpPr>
        <p:spPr bwMode="auto">
          <a:xfrm>
            <a:off x="75961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6" name="Text Box 36">
            <a:extLst>
              <a:ext uri="{FF2B5EF4-FFF2-40B4-BE49-F238E27FC236}">
                <a16:creationId xmlns:a16="http://schemas.microsoft.com/office/drawing/2014/main" id="{9495ECAF-13AC-A644-B2F9-B8E8908C154A}"/>
              </a:ext>
            </a:extLst>
          </p:cNvPr>
          <p:cNvSpPr txBox="1">
            <a:spLocks noChangeArrowheads="1"/>
          </p:cNvSpPr>
          <p:nvPr/>
        </p:nvSpPr>
        <p:spPr bwMode="auto">
          <a:xfrm>
            <a:off x="468313"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1970</a:t>
            </a:r>
          </a:p>
        </p:txBody>
      </p:sp>
      <p:sp>
        <p:nvSpPr>
          <p:cNvPr id="15397" name="Text Box 37">
            <a:extLst>
              <a:ext uri="{FF2B5EF4-FFF2-40B4-BE49-F238E27FC236}">
                <a16:creationId xmlns:a16="http://schemas.microsoft.com/office/drawing/2014/main" id="{552855A9-4237-4C44-BBBA-4C23E68DBB0B}"/>
              </a:ext>
            </a:extLst>
          </p:cNvPr>
          <p:cNvSpPr txBox="1">
            <a:spLocks noChangeArrowheads="1"/>
          </p:cNvSpPr>
          <p:nvPr/>
        </p:nvSpPr>
        <p:spPr bwMode="auto">
          <a:xfrm>
            <a:off x="611188" y="4916488"/>
            <a:ext cx="10985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Internet</a:t>
            </a:r>
          </a:p>
        </p:txBody>
      </p:sp>
      <p:sp>
        <p:nvSpPr>
          <p:cNvPr id="15398" name="Text Box 38">
            <a:extLst>
              <a:ext uri="{FF2B5EF4-FFF2-40B4-BE49-F238E27FC236}">
                <a16:creationId xmlns:a16="http://schemas.microsoft.com/office/drawing/2014/main" id="{DFBD018A-500F-A84B-97A9-593BA99AF3A5}"/>
              </a:ext>
            </a:extLst>
          </p:cNvPr>
          <p:cNvSpPr txBox="1">
            <a:spLocks noChangeArrowheads="1"/>
          </p:cNvSpPr>
          <p:nvPr/>
        </p:nvSpPr>
        <p:spPr bwMode="auto">
          <a:xfrm>
            <a:off x="1187450" y="4699000"/>
            <a:ext cx="20891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TCP/IP - Hypertext</a:t>
            </a:r>
          </a:p>
        </p:txBody>
      </p:sp>
      <p:sp>
        <p:nvSpPr>
          <p:cNvPr id="15399" name="Text Box 39">
            <a:extLst>
              <a:ext uri="{FF2B5EF4-FFF2-40B4-BE49-F238E27FC236}">
                <a16:creationId xmlns:a16="http://schemas.microsoft.com/office/drawing/2014/main" id="{0C8E364C-37C3-A54A-8512-2512768F4F29}"/>
              </a:ext>
            </a:extLst>
          </p:cNvPr>
          <p:cNvSpPr txBox="1">
            <a:spLocks noChangeArrowheads="1"/>
          </p:cNvSpPr>
          <p:nvPr/>
        </p:nvSpPr>
        <p:spPr bwMode="auto">
          <a:xfrm>
            <a:off x="971550"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1980</a:t>
            </a:r>
          </a:p>
        </p:txBody>
      </p:sp>
      <p:sp>
        <p:nvSpPr>
          <p:cNvPr id="15400" name="Text Box 40">
            <a:extLst>
              <a:ext uri="{FF2B5EF4-FFF2-40B4-BE49-F238E27FC236}">
                <a16:creationId xmlns:a16="http://schemas.microsoft.com/office/drawing/2014/main" id="{91179E47-0CDD-B24E-87A9-9775BE8167D0}"/>
              </a:ext>
            </a:extLst>
          </p:cNvPr>
          <p:cNvSpPr txBox="1">
            <a:spLocks noChangeArrowheads="1"/>
          </p:cNvSpPr>
          <p:nvPr/>
        </p:nvSpPr>
        <p:spPr bwMode="auto">
          <a:xfrm>
            <a:off x="2051050"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1985</a:t>
            </a:r>
          </a:p>
        </p:txBody>
      </p:sp>
      <p:sp>
        <p:nvSpPr>
          <p:cNvPr id="15401" name="Text Box 41">
            <a:extLst>
              <a:ext uri="{FF2B5EF4-FFF2-40B4-BE49-F238E27FC236}">
                <a16:creationId xmlns:a16="http://schemas.microsoft.com/office/drawing/2014/main" id="{2E8811D1-1B80-DA40-AC7F-C43E73B37D6C}"/>
              </a:ext>
            </a:extLst>
          </p:cNvPr>
          <p:cNvSpPr txBox="1">
            <a:spLocks noChangeArrowheads="1"/>
          </p:cNvSpPr>
          <p:nvPr/>
        </p:nvSpPr>
        <p:spPr bwMode="auto">
          <a:xfrm>
            <a:off x="4427538" y="4556125"/>
            <a:ext cx="8366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WWW</a:t>
            </a:r>
          </a:p>
        </p:txBody>
      </p:sp>
      <p:sp>
        <p:nvSpPr>
          <p:cNvPr id="15402" name="Text Box 42">
            <a:extLst>
              <a:ext uri="{FF2B5EF4-FFF2-40B4-BE49-F238E27FC236}">
                <a16:creationId xmlns:a16="http://schemas.microsoft.com/office/drawing/2014/main" id="{583371FF-528A-9445-ADFA-345805B61414}"/>
              </a:ext>
            </a:extLst>
          </p:cNvPr>
          <p:cNvSpPr txBox="1">
            <a:spLocks noChangeArrowheads="1"/>
          </p:cNvSpPr>
          <p:nvPr/>
        </p:nvSpPr>
        <p:spPr bwMode="auto">
          <a:xfrm>
            <a:off x="3203575"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1990</a:t>
            </a:r>
          </a:p>
        </p:txBody>
      </p:sp>
      <p:sp>
        <p:nvSpPr>
          <p:cNvPr id="15403" name="Text Box 43">
            <a:extLst>
              <a:ext uri="{FF2B5EF4-FFF2-40B4-BE49-F238E27FC236}">
                <a16:creationId xmlns:a16="http://schemas.microsoft.com/office/drawing/2014/main" id="{FDC43B51-5030-6C4E-8470-5984A3F0FF61}"/>
              </a:ext>
            </a:extLst>
          </p:cNvPr>
          <p:cNvSpPr txBox="1">
            <a:spLocks noChangeArrowheads="1"/>
          </p:cNvSpPr>
          <p:nvPr/>
        </p:nvSpPr>
        <p:spPr bwMode="auto">
          <a:xfrm>
            <a:off x="4284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1995</a:t>
            </a:r>
          </a:p>
        </p:txBody>
      </p:sp>
      <p:sp>
        <p:nvSpPr>
          <p:cNvPr id="15404" name="Text Box 44">
            <a:extLst>
              <a:ext uri="{FF2B5EF4-FFF2-40B4-BE49-F238E27FC236}">
                <a16:creationId xmlns:a16="http://schemas.microsoft.com/office/drawing/2014/main" id="{34CB1680-4966-8B42-A11D-2068F3DDD1C7}"/>
              </a:ext>
            </a:extLst>
          </p:cNvPr>
          <p:cNvSpPr txBox="1">
            <a:spLocks noChangeArrowheads="1"/>
          </p:cNvSpPr>
          <p:nvPr/>
        </p:nvSpPr>
        <p:spPr bwMode="auto">
          <a:xfrm>
            <a:off x="53641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2000</a:t>
            </a:r>
          </a:p>
        </p:txBody>
      </p:sp>
      <p:sp>
        <p:nvSpPr>
          <p:cNvPr id="15405" name="Text Box 45">
            <a:extLst>
              <a:ext uri="{FF2B5EF4-FFF2-40B4-BE49-F238E27FC236}">
                <a16:creationId xmlns:a16="http://schemas.microsoft.com/office/drawing/2014/main" id="{ED8E50A3-A826-3E45-ABD8-46F57EC64BF7}"/>
              </a:ext>
            </a:extLst>
          </p:cNvPr>
          <p:cNvSpPr txBox="1">
            <a:spLocks noChangeArrowheads="1"/>
          </p:cNvSpPr>
          <p:nvPr/>
        </p:nvSpPr>
        <p:spPr bwMode="auto">
          <a:xfrm>
            <a:off x="5580063" y="4340225"/>
            <a:ext cx="2116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Dotcom-Blase platzt</a:t>
            </a:r>
          </a:p>
        </p:txBody>
      </p:sp>
      <p:sp>
        <p:nvSpPr>
          <p:cNvPr id="15406" name="Text Box 46">
            <a:extLst>
              <a:ext uri="{FF2B5EF4-FFF2-40B4-BE49-F238E27FC236}">
                <a16:creationId xmlns:a16="http://schemas.microsoft.com/office/drawing/2014/main" id="{D02B4FA6-D246-2049-BE36-8C9D71C6DF92}"/>
              </a:ext>
            </a:extLst>
          </p:cNvPr>
          <p:cNvSpPr txBox="1">
            <a:spLocks noChangeArrowheads="1"/>
          </p:cNvSpPr>
          <p:nvPr/>
        </p:nvSpPr>
        <p:spPr bwMode="auto">
          <a:xfrm>
            <a:off x="5795963" y="4076700"/>
            <a:ext cx="30972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2.0 / „Mitmach-Internet“</a:t>
            </a:r>
          </a:p>
        </p:txBody>
      </p:sp>
      <p:sp>
        <p:nvSpPr>
          <p:cNvPr id="15407" name="Text Box 47">
            <a:extLst>
              <a:ext uri="{FF2B5EF4-FFF2-40B4-BE49-F238E27FC236}">
                <a16:creationId xmlns:a16="http://schemas.microsoft.com/office/drawing/2014/main" id="{39E46DAB-112C-9E48-B6B9-79AE2328E33C}"/>
              </a:ext>
            </a:extLst>
          </p:cNvPr>
          <p:cNvSpPr txBox="1">
            <a:spLocks noChangeArrowheads="1"/>
          </p:cNvSpPr>
          <p:nvPr/>
        </p:nvSpPr>
        <p:spPr bwMode="auto">
          <a:xfrm>
            <a:off x="6011863" y="3644900"/>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Wikipedia</a:t>
            </a:r>
          </a:p>
        </p:txBody>
      </p:sp>
      <p:sp>
        <p:nvSpPr>
          <p:cNvPr id="15408" name="Text Box 48">
            <a:extLst>
              <a:ext uri="{FF2B5EF4-FFF2-40B4-BE49-F238E27FC236}">
                <a16:creationId xmlns:a16="http://schemas.microsoft.com/office/drawing/2014/main" id="{5BD44032-A087-E143-B33F-C24A21E89ED4}"/>
              </a:ext>
            </a:extLst>
          </p:cNvPr>
          <p:cNvSpPr txBox="1">
            <a:spLocks noChangeArrowheads="1"/>
          </p:cNvSpPr>
          <p:nvPr/>
        </p:nvSpPr>
        <p:spPr bwMode="auto">
          <a:xfrm>
            <a:off x="6443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2005</a:t>
            </a:r>
          </a:p>
        </p:txBody>
      </p:sp>
      <p:sp>
        <p:nvSpPr>
          <p:cNvPr id="15409" name="Text Box 49">
            <a:extLst>
              <a:ext uri="{FF2B5EF4-FFF2-40B4-BE49-F238E27FC236}">
                <a16:creationId xmlns:a16="http://schemas.microsoft.com/office/drawing/2014/main" id="{BC6A867B-8ECA-474A-841F-4A79989D6ACB}"/>
              </a:ext>
            </a:extLst>
          </p:cNvPr>
          <p:cNvSpPr txBox="1">
            <a:spLocks noChangeArrowheads="1"/>
          </p:cNvSpPr>
          <p:nvPr/>
        </p:nvSpPr>
        <p:spPr bwMode="auto">
          <a:xfrm>
            <a:off x="6227763" y="3141663"/>
            <a:ext cx="2520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Mediasharing (Flickr, Picasa, Youtube)</a:t>
            </a:r>
          </a:p>
        </p:txBody>
      </p:sp>
      <p:sp>
        <p:nvSpPr>
          <p:cNvPr id="15410" name="Text Box 50">
            <a:extLst>
              <a:ext uri="{FF2B5EF4-FFF2-40B4-BE49-F238E27FC236}">
                <a16:creationId xmlns:a16="http://schemas.microsoft.com/office/drawing/2014/main" id="{A4A13D48-CF4B-7D44-B164-A3CEDF403302}"/>
              </a:ext>
            </a:extLst>
          </p:cNvPr>
          <p:cNvSpPr txBox="1">
            <a:spLocks noChangeArrowheads="1"/>
          </p:cNvSpPr>
          <p:nvPr/>
        </p:nvSpPr>
        <p:spPr bwMode="auto">
          <a:xfrm>
            <a:off x="6516688" y="2708275"/>
            <a:ext cx="25193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Soziale Netzwerke (Facebook, VZs, OpenBC)</a:t>
            </a:r>
          </a:p>
        </p:txBody>
      </p:sp>
      <p:sp>
        <p:nvSpPr>
          <p:cNvPr id="15411" name="Text Box 51">
            <a:extLst>
              <a:ext uri="{FF2B5EF4-FFF2-40B4-BE49-F238E27FC236}">
                <a16:creationId xmlns:a16="http://schemas.microsoft.com/office/drawing/2014/main" id="{32F76C85-E645-0D40-9B17-DBA5DC1EC04F}"/>
              </a:ext>
            </a:extLst>
          </p:cNvPr>
          <p:cNvSpPr txBox="1">
            <a:spLocks noChangeArrowheads="1"/>
          </p:cNvSpPr>
          <p:nvPr/>
        </p:nvSpPr>
        <p:spPr bwMode="auto">
          <a:xfrm>
            <a:off x="6516688" y="2276475"/>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iPod / Podcasting</a:t>
            </a:r>
          </a:p>
        </p:txBody>
      </p:sp>
      <p:sp>
        <p:nvSpPr>
          <p:cNvPr id="15412" name="Text Box 52">
            <a:extLst>
              <a:ext uri="{FF2B5EF4-FFF2-40B4-BE49-F238E27FC236}">
                <a16:creationId xmlns:a16="http://schemas.microsoft.com/office/drawing/2014/main" id="{2C850A55-9445-1D41-9B0C-04DA41C7DEA5}"/>
              </a:ext>
            </a:extLst>
          </p:cNvPr>
          <p:cNvSpPr txBox="1">
            <a:spLocks noChangeArrowheads="1"/>
          </p:cNvSpPr>
          <p:nvPr/>
        </p:nvSpPr>
        <p:spPr bwMode="auto">
          <a:xfrm>
            <a:off x="6877050" y="1628775"/>
            <a:ext cx="20875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Micro-Blogging Websites (Twitter)</a:t>
            </a:r>
          </a:p>
        </p:txBody>
      </p:sp>
      <p:sp>
        <p:nvSpPr>
          <p:cNvPr id="15413" name="Text Box 53">
            <a:extLst>
              <a:ext uri="{FF2B5EF4-FFF2-40B4-BE49-F238E27FC236}">
                <a16:creationId xmlns:a16="http://schemas.microsoft.com/office/drawing/2014/main" id="{A4C29DC4-45A7-6944-B9A3-0EE1802692B0}"/>
              </a:ext>
            </a:extLst>
          </p:cNvPr>
          <p:cNvSpPr txBox="1">
            <a:spLocks noChangeArrowheads="1"/>
          </p:cNvSpPr>
          <p:nvPr/>
        </p:nvSpPr>
        <p:spPr bwMode="auto">
          <a:xfrm>
            <a:off x="7235825" y="1125538"/>
            <a:ext cx="19081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3.0 – Social</a:t>
            </a:r>
          </a:p>
          <a:p>
            <a:pPr>
              <a:buClrTx/>
              <a:buFontTx/>
              <a:buNone/>
            </a:pPr>
            <a:r>
              <a:rPr lang="de-DE" altLang="de-DE" sz="1400">
                <a:latin typeface="Verdana" panose="020B0604030504040204" pitchFamily="34" charset="0"/>
              </a:rPr>
              <a:t>Semantic Web</a:t>
            </a:r>
          </a:p>
        </p:txBody>
      </p:sp>
      <p:sp>
        <p:nvSpPr>
          <p:cNvPr id="15414" name="Text Box 54">
            <a:extLst>
              <a:ext uri="{FF2B5EF4-FFF2-40B4-BE49-F238E27FC236}">
                <a16:creationId xmlns:a16="http://schemas.microsoft.com/office/drawing/2014/main" id="{55BA6FBD-7D14-2D41-8C5D-8C3ECDBD403F}"/>
              </a:ext>
            </a:extLst>
          </p:cNvPr>
          <p:cNvSpPr txBox="1">
            <a:spLocks noChangeArrowheads="1"/>
          </p:cNvSpPr>
          <p:nvPr/>
        </p:nvSpPr>
        <p:spPr bwMode="auto">
          <a:xfrm>
            <a:off x="914400"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Mai 2022 - Einführung</a:t>
            </a:r>
          </a:p>
        </p:txBody>
      </p:sp>
      <p:sp>
        <p:nvSpPr>
          <p:cNvPr id="15415" name="Text Box 55">
            <a:extLst>
              <a:ext uri="{FF2B5EF4-FFF2-40B4-BE49-F238E27FC236}">
                <a16:creationId xmlns:a16="http://schemas.microsoft.com/office/drawing/2014/main" id="{6906990E-B5BC-8E48-BFD9-26EB18291B31}"/>
              </a:ext>
            </a:extLst>
          </p:cNvPr>
          <p:cNvSpPr txBox="1">
            <a:spLocks noChangeArrowheads="1"/>
          </p:cNvSpPr>
          <p:nvPr/>
        </p:nvSpPr>
        <p:spPr bwMode="auto">
          <a:xfrm>
            <a:off x="71438"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1960</a:t>
            </a:r>
          </a:p>
        </p:txBody>
      </p:sp>
      <p:sp>
        <p:nvSpPr>
          <p:cNvPr id="15416" name="Text Box 56">
            <a:extLst>
              <a:ext uri="{FF2B5EF4-FFF2-40B4-BE49-F238E27FC236}">
                <a16:creationId xmlns:a16="http://schemas.microsoft.com/office/drawing/2014/main" id="{5C2C1E3F-90DA-EB44-BCB4-FD24D33B214D}"/>
              </a:ext>
            </a:extLst>
          </p:cNvPr>
          <p:cNvSpPr txBox="1">
            <a:spLocks noChangeArrowheads="1"/>
          </p:cNvSpPr>
          <p:nvPr/>
        </p:nvSpPr>
        <p:spPr bwMode="auto">
          <a:xfrm>
            <a:off x="-90488" y="5164138"/>
            <a:ext cx="1231901"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Hardware</a:t>
            </a:r>
          </a:p>
        </p:txBody>
      </p:sp>
      <p:sp>
        <p:nvSpPr>
          <p:cNvPr id="15417" name="Text Box 57">
            <a:extLst>
              <a:ext uri="{FF2B5EF4-FFF2-40B4-BE49-F238E27FC236}">
                <a16:creationId xmlns:a16="http://schemas.microsoft.com/office/drawing/2014/main" id="{76FEA92E-99C4-0F48-A45E-EFFEE2F1EF58}"/>
              </a:ext>
            </a:extLst>
          </p:cNvPr>
          <p:cNvSpPr txBox="1">
            <a:spLocks noChangeArrowheads="1"/>
          </p:cNvSpPr>
          <p:nvPr/>
        </p:nvSpPr>
        <p:spPr bwMode="auto">
          <a:xfrm>
            <a:off x="1582738" y="4392613"/>
            <a:ext cx="20891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Personal Computer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97"/>
                                        </p:tgtEl>
                                        <p:attrNameLst>
                                          <p:attrName>style.visibility</p:attrName>
                                        </p:attrNameLst>
                                      </p:cBhvr>
                                      <p:to>
                                        <p:strVal val="visible"/>
                                      </p:to>
                                    </p:set>
                                    <p:animEffect transition="in" filter="blinds(horizontal)">
                                      <p:cBhvr additive="repl">
                                        <p:cTn id="7" dur="500"/>
                                        <p:tgtEl>
                                          <p:spTgt spid="15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5398"/>
                                        </p:tgtEl>
                                        <p:attrNameLst>
                                          <p:attrName>style.visibility</p:attrName>
                                        </p:attrNameLst>
                                      </p:cBhvr>
                                      <p:to>
                                        <p:strVal val="visible"/>
                                      </p:to>
                                    </p:set>
                                    <p:animEffect transition="in" filter="blinds(horizontal)">
                                      <p:cBhvr additive="repl">
                                        <p:cTn id="12" dur="500"/>
                                        <p:tgtEl>
                                          <p:spTgt spid="15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15417"/>
                                        </p:tgtEl>
                                        <p:attrNameLst>
                                          <p:attrName>style.visibility</p:attrName>
                                        </p:attrNameLst>
                                      </p:cBhvr>
                                      <p:to>
                                        <p:strVal val="visible"/>
                                      </p:to>
                                    </p:set>
                                    <p:anim calcmode="lin" valueType="num">
                                      <p:cBhvr additive="repl">
                                        <p:cTn id="17" dur="500" fill="hold"/>
                                        <p:tgtEl>
                                          <p:spTgt spid="15417"/>
                                        </p:tgtEl>
                                        <p:attrNameLst>
                                          <p:attrName>ppt_x</p:attrName>
                                        </p:attrNameLst>
                                      </p:cBhvr>
                                      <p:tavLst>
                                        <p:tav tm="100000">
                                          <p:val>
                                            <p:strVal val="#ppt_x"/>
                                          </p:val>
                                        </p:tav>
                                        <p:tav>
                                          <p:val>
                                            <p:strVal val="#ppt_x"/>
                                          </p:val>
                                        </p:tav>
                                      </p:tavLst>
                                    </p:anim>
                                    <p:anim calcmode="lin" valueType="num">
                                      <p:cBhvr additive="repl">
                                        <p:cTn id="18" dur="500" fill="hold"/>
                                        <p:tgtEl>
                                          <p:spTgt spid="15417"/>
                                        </p:tgtEl>
                                        <p:attrNameLst>
                                          <p:attrName>ppt_y</p:attrName>
                                        </p:attrNameLst>
                                      </p:cBhvr>
                                      <p:tavLst>
                                        <p:tav tm="100000">
                                          <p:val>
                                            <p:strVal val="1+#ppt_h/2"/>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15401"/>
                                        </p:tgtEl>
                                        <p:attrNameLst>
                                          <p:attrName>style.visibility</p:attrName>
                                        </p:attrNameLst>
                                      </p:cBhvr>
                                      <p:to>
                                        <p:strVal val="visible"/>
                                      </p:to>
                                    </p:set>
                                    <p:animEffect transition="in" filter="blinds(horizontal)">
                                      <p:cBhvr additive="repl">
                                        <p:cTn id="23" dur="500"/>
                                        <p:tgtEl>
                                          <p:spTgt spid="154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15405"/>
                                        </p:tgtEl>
                                        <p:attrNameLst>
                                          <p:attrName>style.visibility</p:attrName>
                                        </p:attrNameLst>
                                      </p:cBhvr>
                                      <p:to>
                                        <p:strVal val="visible"/>
                                      </p:to>
                                    </p:set>
                                    <p:animEffect transition="in" filter="blinds(horizontal)">
                                      <p:cBhvr additive="repl">
                                        <p:cTn id="28" dur="500"/>
                                        <p:tgtEl>
                                          <p:spTgt spid="154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additive="repl">
                                        <p:cTn id="32" dur="1" fill="hold">
                                          <p:stCondLst>
                                            <p:cond delay="0"/>
                                          </p:stCondLst>
                                        </p:cTn>
                                        <p:tgtEl>
                                          <p:spTgt spid="15406"/>
                                        </p:tgtEl>
                                        <p:attrNameLst>
                                          <p:attrName>style.visibility</p:attrName>
                                        </p:attrNameLst>
                                      </p:cBhvr>
                                      <p:to>
                                        <p:strVal val="visible"/>
                                      </p:to>
                                    </p:set>
                                    <p:animEffect transition="in" filter="blinds(horizontal)">
                                      <p:cBhvr additive="repl">
                                        <p:cTn id="33" dur="500"/>
                                        <p:tgtEl>
                                          <p:spTgt spid="154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additive="repl">
                                        <p:cTn id="37" dur="1" fill="hold">
                                          <p:stCondLst>
                                            <p:cond delay="0"/>
                                          </p:stCondLst>
                                        </p:cTn>
                                        <p:tgtEl>
                                          <p:spTgt spid="15407"/>
                                        </p:tgtEl>
                                        <p:attrNameLst>
                                          <p:attrName>style.visibility</p:attrName>
                                        </p:attrNameLst>
                                      </p:cBhvr>
                                      <p:to>
                                        <p:strVal val="visible"/>
                                      </p:to>
                                    </p:set>
                                    <p:animEffect transition="in" filter="blinds(horizontal)">
                                      <p:cBhvr additive="repl">
                                        <p:cTn id="38" dur="500"/>
                                        <p:tgtEl>
                                          <p:spTgt spid="154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additive="repl">
                                        <p:cTn id="42" dur="1" fill="hold">
                                          <p:stCondLst>
                                            <p:cond delay="0"/>
                                          </p:stCondLst>
                                        </p:cTn>
                                        <p:tgtEl>
                                          <p:spTgt spid="15409"/>
                                        </p:tgtEl>
                                        <p:attrNameLst>
                                          <p:attrName>style.visibility</p:attrName>
                                        </p:attrNameLst>
                                      </p:cBhvr>
                                      <p:to>
                                        <p:strVal val="visible"/>
                                      </p:to>
                                    </p:set>
                                    <p:animEffect transition="in" filter="blinds(horizontal)">
                                      <p:cBhvr additive="repl">
                                        <p:cTn id="43" dur="500"/>
                                        <p:tgtEl>
                                          <p:spTgt spid="154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additive="repl">
                                        <p:cTn id="47" dur="1" fill="hold">
                                          <p:stCondLst>
                                            <p:cond delay="0"/>
                                          </p:stCondLst>
                                        </p:cTn>
                                        <p:tgtEl>
                                          <p:spTgt spid="15410"/>
                                        </p:tgtEl>
                                        <p:attrNameLst>
                                          <p:attrName>style.visibility</p:attrName>
                                        </p:attrNameLst>
                                      </p:cBhvr>
                                      <p:to>
                                        <p:strVal val="visible"/>
                                      </p:to>
                                    </p:set>
                                    <p:animEffect transition="in" filter="blinds(horizontal)">
                                      <p:cBhvr additive="repl">
                                        <p:cTn id="48" dur="500"/>
                                        <p:tgtEl>
                                          <p:spTgt spid="154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additive="repl">
                                        <p:cTn id="52" dur="1" fill="hold">
                                          <p:stCondLst>
                                            <p:cond delay="0"/>
                                          </p:stCondLst>
                                        </p:cTn>
                                        <p:tgtEl>
                                          <p:spTgt spid="15411"/>
                                        </p:tgtEl>
                                        <p:attrNameLst>
                                          <p:attrName>style.visibility</p:attrName>
                                        </p:attrNameLst>
                                      </p:cBhvr>
                                      <p:to>
                                        <p:strVal val="visible"/>
                                      </p:to>
                                    </p:set>
                                    <p:animEffect transition="in" filter="blinds(horizontal)">
                                      <p:cBhvr additive="repl">
                                        <p:cTn id="53" dur="500"/>
                                        <p:tgtEl>
                                          <p:spTgt spid="154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additive="repl">
                                        <p:cTn id="57" dur="1" fill="hold">
                                          <p:stCondLst>
                                            <p:cond delay="0"/>
                                          </p:stCondLst>
                                        </p:cTn>
                                        <p:tgtEl>
                                          <p:spTgt spid="15412"/>
                                        </p:tgtEl>
                                        <p:attrNameLst>
                                          <p:attrName>style.visibility</p:attrName>
                                        </p:attrNameLst>
                                      </p:cBhvr>
                                      <p:to>
                                        <p:strVal val="visible"/>
                                      </p:to>
                                    </p:set>
                                    <p:animEffect transition="in" filter="blinds(horizontal)">
                                      <p:cBhvr additive="repl">
                                        <p:cTn id="58" dur="500"/>
                                        <p:tgtEl>
                                          <p:spTgt spid="154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additive="repl">
                                        <p:cTn id="62" dur="1" fill="hold">
                                          <p:stCondLst>
                                            <p:cond delay="0"/>
                                          </p:stCondLst>
                                        </p:cTn>
                                        <p:tgtEl>
                                          <p:spTgt spid="15413"/>
                                        </p:tgtEl>
                                        <p:attrNameLst>
                                          <p:attrName>style.visibility</p:attrName>
                                        </p:attrNameLst>
                                      </p:cBhvr>
                                      <p:to>
                                        <p:strVal val="visible"/>
                                      </p:to>
                                    </p:set>
                                    <p:animEffect transition="in" filter="blinds(horizontal)">
                                      <p:cBhvr additive="repl">
                                        <p:cTn id="63" dur="500"/>
                                        <p:tgtEl>
                                          <p:spTgt spid="1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51101B25-AEDD-DB43-82DE-EA742C53E49F}"/>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6" name="Rectangle 2">
            <a:extLst>
              <a:ext uri="{FF2B5EF4-FFF2-40B4-BE49-F238E27FC236}">
                <a16:creationId xmlns:a16="http://schemas.microsoft.com/office/drawing/2014/main" id="{BC5A6894-A9E5-E242-B737-4BA63BDC3D82}"/>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Basismodell</a:t>
            </a:r>
          </a:p>
        </p:txBody>
      </p:sp>
      <p:pic>
        <p:nvPicPr>
          <p:cNvPr id="16387" name="Picture 3">
            <a:extLst>
              <a:ext uri="{FF2B5EF4-FFF2-40B4-BE49-F238E27FC236}">
                <a16:creationId xmlns:a16="http://schemas.microsoft.com/office/drawing/2014/main" id="{17D100DB-4B05-5C45-9D13-B624EBEB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551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07B0AA3-DD5A-3246-A4C8-BDA5F4BCC88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0" name="Rectangle 2">
            <a:extLst>
              <a:ext uri="{FF2B5EF4-FFF2-40B4-BE49-F238E27FC236}">
                <a16:creationId xmlns:a16="http://schemas.microsoft.com/office/drawing/2014/main" id="{0D61AAD4-57D8-1F42-A39A-4DDBD03622B0}"/>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t>Social Media Marketing – VHS Münster – Einführung: Immigrant/Native</a:t>
            </a:r>
          </a:p>
        </p:txBody>
      </p:sp>
      <p:sp>
        <p:nvSpPr>
          <p:cNvPr id="17411" name="Rectangle 3">
            <a:extLst>
              <a:ext uri="{FF2B5EF4-FFF2-40B4-BE49-F238E27FC236}">
                <a16:creationId xmlns:a16="http://schemas.microsoft.com/office/drawing/2014/main" id="{DE78930A-1150-EE47-9EB8-0F00C8A3B036}"/>
              </a:ext>
            </a:extLst>
          </p:cNvPr>
          <p:cNvSpPr>
            <a:spLocks noGrp="1" noChangeArrowheads="1"/>
          </p:cNvSpPr>
          <p:nvPr>
            <p:ph type="body" idx="1"/>
          </p:nvPr>
        </p:nvSpPr>
        <p:spPr>
          <a:xfrm>
            <a:off x="684213" y="1052513"/>
            <a:ext cx="8208962" cy="5040312"/>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Native</a:t>
            </a:r>
            <a:r>
              <a:rPr lang="de-DE" altLang="de-DE" sz="2000" dirty="0">
                <a:latin typeface="Verdana" panose="020B0604030504040204" pitchFamily="34" charset="0"/>
              </a:rPr>
              <a:t>“ </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US-Professor Marc </a:t>
            </a:r>
            <a:r>
              <a:rPr lang="de-DE" altLang="de-DE" sz="2000" dirty="0" err="1">
                <a:latin typeface="Verdana" panose="020B0604030504040204" pitchFamily="34" charset="0"/>
              </a:rPr>
              <a:t>Prensky</a:t>
            </a:r>
            <a:r>
              <a:rPr lang="de-DE" altLang="de-DE" sz="2000" dirty="0">
                <a:latin typeface="Verdana" panose="020B0604030504040204" pitchFamily="34" charset="0"/>
              </a:rPr>
              <a:t>, Pädagoge, Autor, Schriftsteller, Abschlüsse in Yale, </a:t>
            </a:r>
            <a:r>
              <a:rPr lang="de-DE" altLang="de-DE" sz="2000" dirty="0" err="1">
                <a:latin typeface="Verdana" panose="020B0604030504040204" pitchFamily="34" charset="0"/>
              </a:rPr>
              <a:t>Havard</a:t>
            </a: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2001, erschienen im Artikel „On </a:t>
            </a:r>
            <a:r>
              <a:rPr lang="de-DE" altLang="de-DE" sz="2000" dirty="0" err="1">
                <a:latin typeface="Verdana" panose="020B0604030504040204" pitchFamily="34" charset="0"/>
              </a:rPr>
              <a:t>the</a:t>
            </a:r>
            <a:r>
              <a:rPr lang="de-DE" altLang="de-DE" sz="2000" dirty="0">
                <a:latin typeface="Verdana" panose="020B0604030504040204" pitchFamily="34" charset="0"/>
              </a:rPr>
              <a:t> </a:t>
            </a:r>
            <a:r>
              <a:rPr lang="de-DE" altLang="de-DE" sz="2000" dirty="0" err="1">
                <a:latin typeface="Verdana" panose="020B0604030504040204" pitchFamily="34" charset="0"/>
              </a:rPr>
              <a:t>Horizon</a:t>
            </a:r>
            <a:r>
              <a:rPr lang="de-DE" altLang="de-DE" sz="2000" dirty="0">
                <a:latin typeface="Verdana" panose="020B0604030504040204" pitchFamily="34" charset="0"/>
              </a:rPr>
              <a: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IT-Umgang „mit der Muttermilch“ aufgesogen.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Etwa ab Jahrgang 1980 „aufwärts“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Nie ohne Internet gelebt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sie wissen was Facebook, Twitter, Bloggen, Chatten bedeuten</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Immigrant</a:t>
            </a:r>
            <a:r>
              <a:rPr lang="de-DE" altLang="de-DE" sz="2000" dirty="0">
                <a:latin typeface="Verdana" panose="020B0604030504040204" pitchFamily="34" charset="0"/>
              </a:rPr>
              <a:t>“</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auch von </a:t>
            </a:r>
            <a:r>
              <a:rPr lang="de-DE" altLang="de-DE" sz="2000" dirty="0" err="1">
                <a:latin typeface="Verdana" panose="020B0604030504040204" pitchFamily="34" charset="0"/>
              </a:rPr>
              <a:t>Pransky</a:t>
            </a:r>
            <a:r>
              <a:rPr lang="de-DE" altLang="de-DE" sz="2000" dirty="0">
                <a:latin typeface="Verdana" panose="020B0604030504040204" pitchFamily="34" charset="0"/>
              </a:rPr>
              <a:t>, 2001</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Bloggen, Posten, Twittern und chatten sind nicht selbstverständlich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p:txBody>
      </p:sp>
      <p:sp>
        <p:nvSpPr>
          <p:cNvPr id="17412" name="Text Box 4">
            <a:extLst>
              <a:ext uri="{FF2B5EF4-FFF2-40B4-BE49-F238E27FC236}">
                <a16:creationId xmlns:a16="http://schemas.microsoft.com/office/drawing/2014/main" id="{CBA4745E-AC80-0B4D-955A-5D803087C725}"/>
              </a:ext>
            </a:extLst>
          </p:cNvPr>
          <p:cNvSpPr txBox="1">
            <a:spLocks noChangeArrowheads="1"/>
          </p:cNvSpPr>
          <p:nvPr/>
        </p:nvSpPr>
        <p:spPr bwMode="auto">
          <a:xfrm>
            <a:off x="800100" y="6092825"/>
            <a:ext cx="72802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500"/>
              </a:spcBef>
              <a:buClr>
                <a:srgbClr val="FF3300"/>
              </a:buClr>
              <a:buSzPct val="80000"/>
              <a:buFont typeface="Arial Black" panose="020B0604020202020204" pitchFamily="34" charset="0"/>
              <a:buChar char="+"/>
            </a:pPr>
            <a:r>
              <a:rPr lang="de-DE" altLang="de-DE" sz="2000">
                <a:latin typeface="Verdana" panose="020B0604030504040204" pitchFamily="34" charset="0"/>
              </a:rPr>
              <a:t>Wer sorgt für das größere Wachstum im Social Web?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animEffect transition="in" filter="blinds(horizontal)">
                                      <p:cBhvr additive="repl">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7412"/>
                                        </p:tgtEl>
                                        <p:attrNameLst>
                                          <p:attrName>style.visibility</p:attrName>
                                        </p:attrNameLst>
                                      </p:cBhvr>
                                      <p:to>
                                        <p:strVal val="visible"/>
                                      </p:to>
                                    </p:set>
                                    <p:anim calcmode="lin" valueType="num">
                                      <p:cBhvr additive="repl">
                                        <p:cTn id="12" dur="500" fill="hold"/>
                                        <p:tgtEl>
                                          <p:spTgt spid="17412"/>
                                        </p:tgtEl>
                                        <p:attrNameLst>
                                          <p:attrName>ppt_x</p:attrName>
                                        </p:attrNameLst>
                                      </p:cBhvr>
                                      <p:tavLst>
                                        <p:tav tm="100000">
                                          <p:val>
                                            <p:strVal val="#ppt_x"/>
                                          </p:val>
                                        </p:tav>
                                        <p:tav>
                                          <p:val>
                                            <p:strVal val="#ppt_x"/>
                                          </p:val>
                                        </p:tav>
                                      </p:tavLst>
                                    </p:anim>
                                    <p:anim calcmode="lin" valueType="num">
                                      <p:cBhvr additive="repl">
                                        <p:cTn id="13" dur="500" fill="hold"/>
                                        <p:tgtEl>
                                          <p:spTgt spid="1741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3C60D2A-1C67-7A49-98E0-C7DFF4298915}"/>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34" name="Rectangle 2">
            <a:extLst>
              <a:ext uri="{FF2B5EF4-FFF2-40B4-BE49-F238E27FC236}">
                <a16:creationId xmlns:a16="http://schemas.microsoft.com/office/drawing/2014/main" id="{67BB8B4D-EBF2-754D-9511-42140ECD3516}"/>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a:t>
            </a:r>
          </a:p>
        </p:txBody>
      </p:sp>
      <p:sp>
        <p:nvSpPr>
          <p:cNvPr id="18435" name="Rectangle 3">
            <a:extLst>
              <a:ext uri="{FF2B5EF4-FFF2-40B4-BE49-F238E27FC236}">
                <a16:creationId xmlns:a16="http://schemas.microsoft.com/office/drawing/2014/main" id="{8C6ADD3E-65A5-B943-88C3-0D3AA3ABDCDF}"/>
              </a:ext>
            </a:extLst>
          </p:cNvPr>
          <p:cNvSpPr>
            <a:spLocks noGrp="1" noChangeArrowheads="1"/>
          </p:cNvSpPr>
          <p:nvPr>
            <p:ph type="body" idx="1"/>
          </p:nvPr>
        </p:nvSpPr>
        <p:spPr>
          <a:xfrm>
            <a:off x="917575" y="2625725"/>
            <a:ext cx="8208963" cy="579438"/>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b="1" dirty="0"/>
              <a:t>Aufbau von intensiveren Beziehungen zu Kunden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p>
        </p:txBody>
      </p:sp>
      <p:sp>
        <p:nvSpPr>
          <p:cNvPr id="18436" name="Text Box 4">
            <a:extLst>
              <a:ext uri="{FF2B5EF4-FFF2-40B4-BE49-F238E27FC236}">
                <a16:creationId xmlns:a16="http://schemas.microsoft.com/office/drawing/2014/main" id="{DA2D6481-2A7C-4443-A865-CC4E55FB3620}"/>
              </a:ext>
            </a:extLst>
          </p:cNvPr>
          <p:cNvSpPr txBox="1">
            <a:spLocks noChangeArrowheads="1"/>
          </p:cNvSpPr>
          <p:nvPr/>
        </p:nvSpPr>
        <p:spPr bwMode="auto">
          <a:xfrm>
            <a:off x="3101975" y="1631950"/>
            <a:ext cx="5791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Steigerung der Bekanntheit/Marke</a:t>
            </a:r>
          </a:p>
          <a:p>
            <a:pPr marL="322263">
              <a:lnSpc>
                <a:spcPct val="80000"/>
              </a:lnSpc>
              <a:buClrTx/>
              <a:buFontTx/>
              <a:buNone/>
            </a:pPr>
            <a:endParaRPr lang="de-DE" altLang="de-DE" sz="2000" b="1" dirty="0">
              <a:latin typeface="Verdana" panose="020B0604030504040204" pitchFamily="34" charset="0"/>
            </a:endParaRPr>
          </a:p>
        </p:txBody>
      </p:sp>
      <p:sp>
        <p:nvSpPr>
          <p:cNvPr id="18437" name="Text Box 5">
            <a:extLst>
              <a:ext uri="{FF2B5EF4-FFF2-40B4-BE49-F238E27FC236}">
                <a16:creationId xmlns:a16="http://schemas.microsoft.com/office/drawing/2014/main" id="{B54AC878-C960-AF40-8708-C0097235C67C}"/>
              </a:ext>
            </a:extLst>
          </p:cNvPr>
          <p:cNvSpPr txBox="1">
            <a:spLocks noChangeArrowheads="1"/>
          </p:cNvSpPr>
          <p:nvPr/>
        </p:nvSpPr>
        <p:spPr bwMode="auto">
          <a:xfrm>
            <a:off x="503238" y="215582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18438" name="Text Box 6">
            <a:extLst>
              <a:ext uri="{FF2B5EF4-FFF2-40B4-BE49-F238E27FC236}">
                <a16:creationId xmlns:a16="http://schemas.microsoft.com/office/drawing/2014/main" id="{1C745E50-69A5-1949-B7C7-5A2845A9E5EF}"/>
              </a:ext>
            </a:extLst>
          </p:cNvPr>
          <p:cNvSpPr txBox="1">
            <a:spLocks noChangeArrowheads="1"/>
          </p:cNvSpPr>
          <p:nvPr/>
        </p:nvSpPr>
        <p:spPr bwMode="auto">
          <a:xfrm>
            <a:off x="431800" y="554037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Gewinnung neuer Ideen durch „Rücklauf“ evtl. Mitarbeiter</a:t>
            </a:r>
          </a:p>
          <a:p>
            <a:pPr marL="322263">
              <a:lnSpc>
                <a:spcPct val="80000"/>
              </a:lnSpc>
              <a:buClrTx/>
              <a:buFontTx/>
              <a:buNone/>
            </a:pPr>
            <a:endParaRPr lang="de-DE" altLang="de-DE" sz="2000" b="1">
              <a:latin typeface="Verdana" panose="020B0604030504040204" pitchFamily="34" charset="0"/>
            </a:endParaRPr>
          </a:p>
        </p:txBody>
      </p:sp>
      <p:sp>
        <p:nvSpPr>
          <p:cNvPr id="18439" name="Text Box 7">
            <a:extLst>
              <a:ext uri="{FF2B5EF4-FFF2-40B4-BE49-F238E27FC236}">
                <a16:creationId xmlns:a16="http://schemas.microsoft.com/office/drawing/2014/main" id="{B2A2D9EB-914D-D040-B3A6-0C68F8CDF8E2}"/>
              </a:ext>
            </a:extLst>
          </p:cNvPr>
          <p:cNvSpPr txBox="1">
            <a:spLocks noChangeArrowheads="1"/>
          </p:cNvSpPr>
          <p:nvPr/>
        </p:nvSpPr>
        <p:spPr bwMode="auto">
          <a:xfrm>
            <a:off x="287338" y="40290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Marktforschung/Marktbeobachtung (Socialmediaplanner)</a:t>
            </a:r>
          </a:p>
          <a:p>
            <a:pPr marL="322263">
              <a:lnSpc>
                <a:spcPct val="80000"/>
              </a:lnSpc>
              <a:buClrTx/>
              <a:buFontTx/>
              <a:buNone/>
            </a:pPr>
            <a:endParaRPr lang="de-DE" altLang="de-DE" sz="2000" b="1">
              <a:latin typeface="Verdana" panose="020B0604030504040204" pitchFamily="34" charset="0"/>
            </a:endParaRPr>
          </a:p>
        </p:txBody>
      </p:sp>
      <p:sp>
        <p:nvSpPr>
          <p:cNvPr id="18440" name="Text Box 8">
            <a:extLst>
              <a:ext uri="{FF2B5EF4-FFF2-40B4-BE49-F238E27FC236}">
                <a16:creationId xmlns:a16="http://schemas.microsoft.com/office/drawing/2014/main" id="{CAE8F004-255A-2442-929C-2735E57E3709}"/>
              </a:ext>
            </a:extLst>
          </p:cNvPr>
          <p:cNvSpPr txBox="1">
            <a:spLocks noChangeArrowheads="1"/>
          </p:cNvSpPr>
          <p:nvPr/>
        </p:nvSpPr>
        <p:spPr bwMode="auto">
          <a:xfrm>
            <a:off x="503238" y="32400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„Gefunden werden“ - Verbesserung der Suchmaschinenposition</a:t>
            </a:r>
          </a:p>
          <a:p>
            <a:pPr marL="322263">
              <a:lnSpc>
                <a:spcPct val="80000"/>
              </a:lnSpc>
              <a:buClrTx/>
              <a:buFontTx/>
              <a:buNone/>
            </a:pPr>
            <a:endParaRPr lang="de-DE" altLang="de-DE" sz="2000" b="1" dirty="0">
              <a:latin typeface="Verdana" panose="020B0604030504040204" pitchFamily="34" charset="0"/>
            </a:endParaRPr>
          </a:p>
        </p:txBody>
      </p:sp>
      <p:sp>
        <p:nvSpPr>
          <p:cNvPr id="18441" name="Text Box 9">
            <a:extLst>
              <a:ext uri="{FF2B5EF4-FFF2-40B4-BE49-F238E27FC236}">
                <a16:creationId xmlns:a16="http://schemas.microsoft.com/office/drawing/2014/main" id="{524F2994-B5DB-424E-A514-6B74974B1DED}"/>
              </a:ext>
            </a:extLst>
          </p:cNvPr>
          <p:cNvSpPr txBox="1">
            <a:spLocks noChangeArrowheads="1"/>
          </p:cNvSpPr>
          <p:nvPr/>
        </p:nvSpPr>
        <p:spPr bwMode="auto">
          <a:xfrm>
            <a:off x="863600" y="4865688"/>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Steuerung des Marken-/Unternehmensimages</a:t>
            </a:r>
          </a:p>
          <a:p>
            <a:pPr marL="322263">
              <a:lnSpc>
                <a:spcPct val="80000"/>
              </a:lnSpc>
              <a:buClrTx/>
              <a:buFontTx/>
              <a:buNone/>
            </a:pPr>
            <a:endParaRPr lang="de-DE" altLang="de-DE" sz="2000" b="1">
              <a:latin typeface="Verdana" panose="020B0604030504040204" pitchFamily="34" charset="0"/>
            </a:endParaRPr>
          </a:p>
        </p:txBody>
      </p:sp>
      <p:sp>
        <p:nvSpPr>
          <p:cNvPr id="18442" name="Text Box 10">
            <a:extLst>
              <a:ext uri="{FF2B5EF4-FFF2-40B4-BE49-F238E27FC236}">
                <a16:creationId xmlns:a16="http://schemas.microsoft.com/office/drawing/2014/main" id="{82D92905-438C-E148-BA76-EB0855ACDCBE}"/>
              </a:ext>
            </a:extLst>
          </p:cNvPr>
          <p:cNvSpPr txBox="1">
            <a:spLocks noChangeArrowheads="1"/>
          </p:cNvSpPr>
          <p:nvPr/>
        </p:nvSpPr>
        <p:spPr bwMode="auto">
          <a:xfrm>
            <a:off x="684213" y="10525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Social Media Aktivitäten beeinflussen (Börsen)Wert (</a:t>
            </a:r>
            <a:r>
              <a:rPr lang="de-DE" altLang="de-DE" sz="2000" b="1" dirty="0" err="1">
                <a:latin typeface="Verdana" panose="020B0604030504040204" pitchFamily="34" charset="0"/>
              </a:rPr>
              <a:t>Socialindex</a:t>
            </a:r>
            <a:r>
              <a:rPr lang="de-DE" altLang="de-DE" sz="2000" b="1" dirty="0">
                <a:latin typeface="Verdana" panose="020B0604030504040204" pitchFamily="34" charset="0"/>
              </a:rPr>
              <a:t>, </a:t>
            </a:r>
            <a:r>
              <a:rPr lang="de-DE" altLang="de-DE" sz="2000" b="1" dirty="0" err="1">
                <a:latin typeface="Verdana" panose="020B0604030504040204" pitchFamily="34" charset="0"/>
              </a:rPr>
              <a:t>socialmention</a:t>
            </a:r>
            <a:r>
              <a:rPr lang="de-DE" altLang="de-DE" sz="2000" b="1" dirty="0">
                <a:latin typeface="Verdana" panose="020B0604030504040204" pitchFamily="34" charset="0"/>
              </a:rPr>
              <a:t>, </a:t>
            </a:r>
            <a:r>
              <a:rPr lang="de-DE" altLang="de-DE" sz="2000" b="1" dirty="0" err="1">
                <a:latin typeface="Verdana" panose="020B0604030504040204" pitchFamily="34" charset="0"/>
              </a:rPr>
              <a:t>social-searcher</a:t>
            </a:r>
            <a:r>
              <a:rPr lang="de-DE" altLang="de-DE" sz="2000" b="1" dirty="0">
                <a:latin typeface="Verdana" panose="020B0604030504040204" pitchFamily="34" charset="0"/>
              </a:rPr>
              <a:t>)</a:t>
            </a:r>
          </a:p>
          <a:p>
            <a:pPr marL="322263">
              <a:lnSpc>
                <a:spcPct val="80000"/>
              </a:lnSpc>
              <a:buClrTx/>
              <a:buFontTx/>
              <a:buNone/>
            </a:pPr>
            <a:endParaRPr lang="de-DE" altLang="de-DE" sz="2000" b="1"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18435"/>
                                        </p:tgtEl>
                                        <p:attrNameLst>
                                          <p:attrName>style.visibility</p:attrName>
                                        </p:attrNameLst>
                                      </p:cBhvr>
                                      <p:to>
                                        <p:strVal val="visible"/>
                                      </p:to>
                                    </p:set>
                                    <p:animEffect transition="in" filter="blinds(horizontal)">
                                      <p:cBhvr additive="repl">
                                        <p:cTn id="19" dur="500"/>
                                        <p:tgtEl>
                                          <p:spTgt spid="184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18440"/>
                                        </p:tgtEl>
                                        <p:attrNameLst>
                                          <p:attrName>style.visibility</p:attrName>
                                        </p:attrNameLst>
                                      </p:cBhvr>
                                      <p:to>
                                        <p:strVal val="visible"/>
                                      </p:to>
                                    </p:set>
                                    <p:animEffect transition="in" filter="blinds(horizontal)">
                                      <p:cBhvr additive="repl">
                                        <p:cTn id="24" dur="500"/>
                                        <p:tgtEl>
                                          <p:spTgt spid="184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18439"/>
                                        </p:tgtEl>
                                        <p:attrNameLst>
                                          <p:attrName>style.visibility</p:attrName>
                                        </p:attrNameLst>
                                      </p:cBhvr>
                                      <p:to>
                                        <p:strVal val="visible"/>
                                      </p:to>
                                    </p:set>
                                    <p:animEffect transition="in" filter="blinds(horizontal)">
                                      <p:cBhvr additive="repl">
                                        <p:cTn id="29" dur="500"/>
                                        <p:tgtEl>
                                          <p:spTgt spid="18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18441"/>
                                        </p:tgtEl>
                                        <p:attrNameLst>
                                          <p:attrName>style.visibility</p:attrName>
                                        </p:attrNameLst>
                                      </p:cBhvr>
                                      <p:to>
                                        <p:strVal val="visible"/>
                                      </p:to>
                                    </p:set>
                                    <p:animEffect transition="in" filter="blinds(horizontal)">
                                      <p:cBhvr additive="repl">
                                        <p:cTn id="34" dur="500"/>
                                        <p:tgtEl>
                                          <p:spTgt spid="18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additive="repl">
                                        <p:cTn id="38" dur="1" fill="hold">
                                          <p:stCondLst>
                                            <p:cond delay="0"/>
                                          </p:stCondLst>
                                        </p:cTn>
                                        <p:tgtEl>
                                          <p:spTgt spid="18438"/>
                                        </p:tgtEl>
                                        <p:attrNameLst>
                                          <p:attrName>style.visibility</p:attrName>
                                        </p:attrNameLst>
                                      </p:cBhvr>
                                      <p:to>
                                        <p:strVal val="visible"/>
                                      </p:to>
                                    </p:set>
                                    <p:animEffect transition="in" filter="blinds(horizontal)">
                                      <p:cBhvr additive="repl">
                                        <p:cTn id="39"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1C08F29-7A5C-5D4F-98A3-5995CE58892D}"/>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58" name="Rectangle 2">
            <a:extLst>
              <a:ext uri="{FF2B5EF4-FFF2-40B4-BE49-F238E27FC236}">
                <a16:creationId xmlns:a16="http://schemas.microsoft.com/office/drawing/2014/main" id="{0E97A112-ACAA-AF48-A927-97E82E6D9774}"/>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 nicht?</a:t>
            </a:r>
          </a:p>
        </p:txBody>
      </p:sp>
      <p:sp>
        <p:nvSpPr>
          <p:cNvPr id="19459" name="Rectangle 3">
            <a:extLst>
              <a:ext uri="{FF2B5EF4-FFF2-40B4-BE49-F238E27FC236}">
                <a16:creationId xmlns:a16="http://schemas.microsoft.com/office/drawing/2014/main" id="{A8107F69-5B13-004A-A6EC-F4669CC14238}"/>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b="1" dirty="0">
                <a:latin typeface="Verdana" panose="020B0604030504040204" pitchFamily="34" charset="0"/>
                <a:ea typeface="Verdana" panose="020B0604030504040204" pitchFamily="34" charset="0"/>
                <a:cs typeface="Verdana" panose="020B0604030504040204" pitchFamily="34" charset="0"/>
              </a:rPr>
              <a:t>Personelle Aufwand ist zu hoch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19460" name="Text Box 4">
            <a:extLst>
              <a:ext uri="{FF2B5EF4-FFF2-40B4-BE49-F238E27FC236}">
                <a16:creationId xmlns:a16="http://schemas.microsoft.com/office/drawing/2014/main" id="{86D66B00-B443-C643-9552-D011B7A6D78D}"/>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Passen nicht zur Unternehmenskultur</a:t>
            </a:r>
          </a:p>
          <a:p>
            <a:pPr marL="322263">
              <a:lnSpc>
                <a:spcPct val="80000"/>
              </a:lnSpc>
              <a:buClrTx/>
              <a:buFontTx/>
              <a:buNone/>
            </a:pPr>
            <a:endParaRPr lang="de-DE" altLang="de-DE" sz="2400" b="1">
              <a:latin typeface="Verdana" panose="020B0604030504040204" pitchFamily="34" charset="0"/>
            </a:endParaRPr>
          </a:p>
        </p:txBody>
      </p:sp>
      <p:sp>
        <p:nvSpPr>
          <p:cNvPr id="19461" name="Text Box 5">
            <a:extLst>
              <a:ext uri="{FF2B5EF4-FFF2-40B4-BE49-F238E27FC236}">
                <a16:creationId xmlns:a16="http://schemas.microsoft.com/office/drawing/2014/main" id="{69BB9A5A-61B3-814D-9679-DE506BD3EF3F}"/>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Rechtliche Unsicherheiten (Datenschutz)</a:t>
            </a:r>
          </a:p>
          <a:p>
            <a:pPr marL="322263">
              <a:lnSpc>
                <a:spcPct val="80000"/>
              </a:lnSpc>
              <a:buClrTx/>
              <a:buFontTx/>
              <a:buNone/>
            </a:pPr>
            <a:endParaRPr lang="de-DE" altLang="de-DE" sz="2400" b="1" dirty="0">
              <a:latin typeface="Verdana" panose="020B0604030504040204" pitchFamily="34" charset="0"/>
            </a:endParaRPr>
          </a:p>
        </p:txBody>
      </p:sp>
      <p:sp>
        <p:nvSpPr>
          <p:cNvPr id="19462" name="Text Box 6">
            <a:extLst>
              <a:ext uri="{FF2B5EF4-FFF2-40B4-BE49-F238E27FC236}">
                <a16:creationId xmlns:a16="http://schemas.microsoft.com/office/drawing/2014/main" id="{48E842DA-9E0B-DB4A-8382-50AAC2B68F9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Angst vor „Shitstorms“</a:t>
            </a:r>
          </a:p>
          <a:p>
            <a:pPr marL="322263">
              <a:lnSpc>
                <a:spcPct val="80000"/>
              </a:lnSpc>
              <a:buClrTx/>
              <a:buFontTx/>
              <a:buNone/>
            </a:pPr>
            <a:endParaRPr lang="de-DE" altLang="de-DE" sz="2400" b="1" dirty="0">
              <a:latin typeface="Verdana" panose="020B0604030504040204" pitchFamily="34" charset="0"/>
            </a:endParaRPr>
          </a:p>
        </p:txBody>
      </p:sp>
      <p:sp>
        <p:nvSpPr>
          <p:cNvPr id="19463" name="Text Box 7">
            <a:extLst>
              <a:ext uri="{FF2B5EF4-FFF2-40B4-BE49-F238E27FC236}">
                <a16:creationId xmlns:a16="http://schemas.microsoft.com/office/drawing/2014/main" id="{6ED99D6C-4D66-EB49-9081-6D9F6F7C3F85}"/>
              </a:ext>
            </a:extLst>
          </p:cNvPr>
          <p:cNvSpPr txBox="1">
            <a:spLocks noChangeArrowheads="1"/>
          </p:cNvSpPr>
          <p:nvPr/>
        </p:nvSpPr>
        <p:spPr bwMode="auto">
          <a:xfrm>
            <a:off x="1655763" y="4460875"/>
            <a:ext cx="66960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Finanzielle Aufwand ist zu hoch</a:t>
            </a:r>
          </a:p>
          <a:p>
            <a:pPr marL="322263">
              <a:lnSpc>
                <a:spcPct val="80000"/>
              </a:lnSpc>
              <a:buClrTx/>
              <a:buFontTx/>
              <a:buNone/>
            </a:pPr>
            <a:endParaRPr lang="de-DE" altLang="de-DE" sz="2400" b="1" dirty="0">
              <a:latin typeface="Verdana" panose="020B0604030504040204" pitchFamily="34" charset="0"/>
            </a:endParaRPr>
          </a:p>
        </p:txBody>
      </p:sp>
      <p:sp>
        <p:nvSpPr>
          <p:cNvPr id="19464" name="Text Box 8">
            <a:extLst>
              <a:ext uri="{FF2B5EF4-FFF2-40B4-BE49-F238E27FC236}">
                <a16:creationId xmlns:a16="http://schemas.microsoft.com/office/drawing/2014/main" id="{A3982DF5-E1C0-8E40-A765-02297281550C}"/>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Unsere Zielgruppe erreichen wir so nicht</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blinds(horizontal)">
                                      <p:cBhvr additive="repl">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64"/>
                                        </p:tgtEl>
                                        <p:attrNameLst>
                                          <p:attrName>style.visibility</p:attrName>
                                        </p:attrNameLst>
                                      </p:cBhvr>
                                      <p:to>
                                        <p:strVal val="visible"/>
                                      </p:to>
                                    </p:set>
                                    <p:animEffect transition="in" filter="blinds(horizontal)">
                                      <p:cBhvr additive="repl">
                                        <p:cTn id="12" dur="5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9460"/>
                                        </p:tgtEl>
                                        <p:attrNameLst>
                                          <p:attrName>style.visibility</p:attrName>
                                        </p:attrNameLst>
                                      </p:cBhvr>
                                      <p:to>
                                        <p:strVal val="visible"/>
                                      </p:to>
                                    </p:set>
                                    <p:animEffect transition="in" filter="blinds(horizontal)">
                                      <p:cBhvr additive="repl">
                                        <p:cTn id="17" dur="500"/>
                                        <p:tgtEl>
                                          <p:spTgt spid="194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9461"/>
                                        </p:tgtEl>
                                        <p:attrNameLst>
                                          <p:attrName>style.visibility</p:attrName>
                                        </p:attrNameLst>
                                      </p:cBhvr>
                                      <p:to>
                                        <p:strVal val="visible"/>
                                      </p:to>
                                    </p:set>
                                    <p:animEffect transition="in" filter="blinds(horizontal)">
                                      <p:cBhvr additive="repl">
                                        <p:cTn id="22" dur="500"/>
                                        <p:tgtEl>
                                          <p:spTgt spid="194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D336210-E956-A147-9E2E-B1FC8E070D7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2" name="Rectangle 2">
            <a:extLst>
              <a:ext uri="{FF2B5EF4-FFF2-40B4-BE49-F238E27FC236}">
                <a16:creationId xmlns:a16="http://schemas.microsoft.com/office/drawing/2014/main" id="{7C10E432-66D4-764C-91A1-AED2AC6096DC}"/>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klassische Kommunikationskonzepte</a:t>
            </a:r>
          </a:p>
        </p:txBody>
      </p:sp>
      <p:sp>
        <p:nvSpPr>
          <p:cNvPr id="20483" name="Rectangle 3">
            <a:extLst>
              <a:ext uri="{FF2B5EF4-FFF2-40B4-BE49-F238E27FC236}">
                <a16:creationId xmlns:a16="http://schemas.microsoft.com/office/drawing/2014/main" id="{F1100C60-784F-204A-B040-6D27C5262A8F}"/>
              </a:ext>
            </a:extLst>
          </p:cNvPr>
          <p:cNvSpPr>
            <a:spLocks noGrp="1" noChangeArrowheads="1"/>
          </p:cNvSpPr>
          <p:nvPr>
            <p:ph type="body" idx="1"/>
          </p:nvPr>
        </p:nvSpPr>
        <p:spPr>
          <a:xfrm>
            <a:off x="358775" y="3595688"/>
            <a:ext cx="8208963" cy="676275"/>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400" b="1" dirty="0">
                <a:latin typeface="Verdana" panose="020B0604030504040204" pitchFamily="34" charset="0"/>
                <a:ea typeface="Verdana" panose="020B0604030504040204" pitchFamily="34" charset="0"/>
                <a:cs typeface="Verdana" panose="020B0604030504040204" pitchFamily="34" charset="0"/>
              </a:rPr>
              <a:t>Ständig Ressourcen ausbauen, Mitarbeiter „schulen“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400" dirty="0"/>
          </a:p>
        </p:txBody>
      </p:sp>
      <p:sp>
        <p:nvSpPr>
          <p:cNvPr id="20484" name="Text Box 4">
            <a:extLst>
              <a:ext uri="{FF2B5EF4-FFF2-40B4-BE49-F238E27FC236}">
                <a16:creationId xmlns:a16="http://schemas.microsoft.com/office/drawing/2014/main" id="{5C235907-E2FC-B247-9E58-38F9EBEC5AD1}"/>
              </a:ext>
            </a:extLst>
          </p:cNvPr>
          <p:cNvSpPr txBox="1">
            <a:spLocks noChangeArrowheads="1"/>
          </p:cNvSpPr>
          <p:nvPr/>
        </p:nvSpPr>
        <p:spPr bwMode="auto">
          <a:xfrm>
            <a:off x="1800225" y="2232025"/>
            <a:ext cx="65166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PM auf Social Media „</a:t>
            </a:r>
            <a:r>
              <a:rPr lang="de-DE" altLang="de-DE" sz="2400" b="1" dirty="0" err="1">
                <a:latin typeface="Verdana" panose="020B0604030504040204" pitchFamily="34" charset="0"/>
              </a:rPr>
              <a:t>anteasern</a:t>
            </a:r>
            <a:r>
              <a:rPr lang="de-DE" altLang="de-DE" sz="2400" b="1" dirty="0">
                <a:latin typeface="Verdana" panose="020B0604030504040204" pitchFamily="34" charset="0"/>
              </a:rPr>
              <a:t>“ verbreiten</a:t>
            </a:r>
          </a:p>
          <a:p>
            <a:pPr marL="322263">
              <a:lnSpc>
                <a:spcPct val="80000"/>
              </a:lnSpc>
              <a:buClrTx/>
              <a:buFontTx/>
              <a:buNone/>
            </a:pPr>
            <a:endParaRPr lang="de-DE" altLang="de-DE" sz="2400" b="1" dirty="0">
              <a:latin typeface="Verdana" panose="020B0604030504040204" pitchFamily="34" charset="0"/>
            </a:endParaRPr>
          </a:p>
        </p:txBody>
      </p:sp>
      <p:sp>
        <p:nvSpPr>
          <p:cNvPr id="20485" name="Text Box 5">
            <a:extLst>
              <a:ext uri="{FF2B5EF4-FFF2-40B4-BE49-F238E27FC236}">
                <a16:creationId xmlns:a16="http://schemas.microsoft.com/office/drawing/2014/main" id="{6F0094DB-5BBA-CF4F-94C4-7FFFEC8D7747}"/>
              </a:ext>
            </a:extLst>
          </p:cNvPr>
          <p:cNvSpPr txBox="1">
            <a:spLocks noChangeArrowheads="1"/>
          </p:cNvSpPr>
          <p:nvPr/>
        </p:nvSpPr>
        <p:spPr bwMode="auto">
          <a:xfrm>
            <a:off x="611188" y="29479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Pressekonferenz/Messeauftritt Countdown</a:t>
            </a:r>
          </a:p>
          <a:p>
            <a:pPr marL="322263">
              <a:lnSpc>
                <a:spcPct val="80000"/>
              </a:lnSpc>
              <a:buClrTx/>
              <a:buFontTx/>
              <a:buNone/>
            </a:pPr>
            <a:endParaRPr lang="de-DE" altLang="de-DE" sz="2400" b="1" dirty="0">
              <a:latin typeface="Verdana" panose="020B0604030504040204" pitchFamily="34" charset="0"/>
            </a:endParaRPr>
          </a:p>
        </p:txBody>
      </p:sp>
      <p:sp>
        <p:nvSpPr>
          <p:cNvPr id="20486" name="Text Box 6">
            <a:extLst>
              <a:ext uri="{FF2B5EF4-FFF2-40B4-BE49-F238E27FC236}">
                <a16:creationId xmlns:a16="http://schemas.microsoft.com/office/drawing/2014/main" id="{812E1984-32F1-3242-8F87-ED7FC51790A1}"/>
              </a:ext>
            </a:extLst>
          </p:cNvPr>
          <p:cNvSpPr txBox="1">
            <a:spLocks noChangeArrowheads="1"/>
          </p:cNvSpPr>
          <p:nvPr/>
        </p:nvSpPr>
        <p:spPr bwMode="auto">
          <a:xfrm>
            <a:off x="503238" y="539750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dirty="0">
                <a:latin typeface="Verdana" panose="020B0604030504040204" pitchFamily="34" charset="0"/>
              </a:rPr>
              <a:t>Drei Säulen der Social Media</a:t>
            </a:r>
          </a:p>
          <a:p>
            <a:pPr marL="322263">
              <a:lnSpc>
                <a:spcPct val="80000"/>
              </a:lnSpc>
              <a:buClrTx/>
              <a:buFontTx/>
              <a:buNone/>
            </a:pPr>
            <a:endParaRPr lang="de-DE" altLang="de-DE" sz="3200" b="1" dirty="0">
              <a:latin typeface="Verdana" panose="020B0604030504040204" pitchFamily="34" charset="0"/>
            </a:endParaRPr>
          </a:p>
        </p:txBody>
      </p:sp>
      <p:sp>
        <p:nvSpPr>
          <p:cNvPr id="20487" name="Text Box 7">
            <a:extLst>
              <a:ext uri="{FF2B5EF4-FFF2-40B4-BE49-F238E27FC236}">
                <a16:creationId xmlns:a16="http://schemas.microsoft.com/office/drawing/2014/main" id="{D7077466-FFD6-A444-AA7D-CFA6FF64ECAC}"/>
              </a:ext>
            </a:extLst>
          </p:cNvPr>
          <p:cNvSpPr txBox="1">
            <a:spLocks noChangeArrowheads="1"/>
          </p:cNvSpPr>
          <p:nvPr/>
        </p:nvSpPr>
        <p:spPr bwMode="auto">
          <a:xfrm>
            <a:off x="2014538" y="4392613"/>
            <a:ext cx="576103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Inter- und Intranet ausbauen</a:t>
            </a:r>
          </a:p>
          <a:p>
            <a:pPr marL="322263">
              <a:lnSpc>
                <a:spcPct val="80000"/>
              </a:lnSpc>
              <a:buClrTx/>
              <a:buFontTx/>
              <a:buNone/>
            </a:pPr>
            <a:endParaRPr lang="de-DE" altLang="de-DE" sz="2400" b="1" dirty="0">
              <a:latin typeface="Verdana" panose="020B0604030504040204" pitchFamily="34" charset="0"/>
            </a:endParaRPr>
          </a:p>
        </p:txBody>
      </p:sp>
      <p:sp>
        <p:nvSpPr>
          <p:cNvPr id="20488" name="Text Box 8">
            <a:extLst>
              <a:ext uri="{FF2B5EF4-FFF2-40B4-BE49-F238E27FC236}">
                <a16:creationId xmlns:a16="http://schemas.microsoft.com/office/drawing/2014/main" id="{3994F64D-F46D-6F45-8640-2948F5291137}"/>
              </a:ext>
            </a:extLst>
          </p:cNvPr>
          <p:cNvSpPr txBox="1">
            <a:spLocks noChangeArrowheads="1"/>
          </p:cNvSpPr>
          <p:nvPr/>
        </p:nvSpPr>
        <p:spPr bwMode="auto">
          <a:xfrm>
            <a:off x="611188" y="143986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a:latin typeface="Verdana" panose="020B0604030504040204" pitchFamily="34" charset="0"/>
              </a:rPr>
              <a:t>Basis ist die „herkömmliche PR“</a:t>
            </a:r>
          </a:p>
          <a:p>
            <a:pPr marL="322263">
              <a:lnSpc>
                <a:spcPct val="80000"/>
              </a:lnSpc>
              <a:buClrTx/>
              <a:buFontTx/>
              <a:buNone/>
            </a:pPr>
            <a:endParaRPr lang="de-DE" altLang="de-DE" sz="32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20483"/>
                                        </p:tgtEl>
                                        <p:attrNameLst>
                                          <p:attrName>style.visibility</p:attrName>
                                        </p:attrNameLst>
                                      </p:cBhvr>
                                      <p:to>
                                        <p:strVal val="visible"/>
                                      </p:to>
                                    </p:set>
                                    <p:animEffect transition="in" filter="blinds(horizontal)">
                                      <p:cBhvr additive="repl">
                                        <p:cTn id="19" dur="500"/>
                                        <p:tgtEl>
                                          <p:spTgt spid="204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04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20486"/>
                                        </p:tgtEl>
                                        <p:attrNameLst>
                                          <p:attrName>style.visibility</p:attrName>
                                        </p:attrNameLst>
                                      </p:cBhvr>
                                      <p:to>
                                        <p:strVal val="visible"/>
                                      </p:to>
                                    </p:set>
                                    <p:animEffect transition="in" filter="blinds(horizontal)">
                                      <p:cBhvr additive="repl">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DC01AA73-7B42-544A-944D-4B3ABE738A3B}"/>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dirty="0">
                <a:latin typeface="Verdana" panose="020B0604030504040204" pitchFamily="34" charset="0"/>
              </a:rPr>
              <a:t>„Ein Erfolgsfaktor von Social Media liegt darin, die präzisen </a:t>
            </a:r>
          </a:p>
          <a:p>
            <a:pPr>
              <a:buClrTx/>
              <a:buFontTx/>
              <a:buNone/>
            </a:pPr>
            <a:r>
              <a:rPr lang="de-DE" altLang="de-DE" sz="2200" i="1" dirty="0">
                <a:latin typeface="Verdana" panose="020B0604030504040204" pitchFamily="34" charset="0"/>
              </a:rPr>
              <a:t>Ziele zu definieren. Erst im </a:t>
            </a:r>
            <a:r>
              <a:rPr lang="de-DE" altLang="de-DE" sz="2200" i="1" dirty="0" err="1">
                <a:latin typeface="Verdana" panose="020B0604030504040204" pitchFamily="34" charset="0"/>
              </a:rPr>
              <a:t>Anschluß</a:t>
            </a:r>
            <a:r>
              <a:rPr lang="de-DE" altLang="de-DE" sz="2200" i="1" dirty="0">
                <a:latin typeface="Verdana" panose="020B0604030504040204" pitchFamily="34" charset="0"/>
              </a:rPr>
              <a:t> daran wird eine </a:t>
            </a:r>
          </a:p>
          <a:p>
            <a:pPr>
              <a:buClrTx/>
              <a:buFontTx/>
              <a:buNone/>
            </a:pPr>
            <a:r>
              <a:rPr lang="de-DE" altLang="de-DE" sz="2200" i="1" dirty="0">
                <a:latin typeface="Verdana" panose="020B0604030504040204" pitchFamily="34" charset="0"/>
              </a:rPr>
              <a:t>Strategie entwickelt“ (Claudia Hilker, Düsseldorf)</a:t>
            </a:r>
          </a:p>
        </p:txBody>
      </p:sp>
      <p:sp>
        <p:nvSpPr>
          <p:cNvPr id="21506" name="Text Box 2">
            <a:extLst>
              <a:ext uri="{FF2B5EF4-FFF2-40B4-BE49-F238E27FC236}">
                <a16:creationId xmlns:a16="http://schemas.microsoft.com/office/drawing/2014/main" id="{46A73D33-066E-2543-A3F7-788D85E4EA4C}"/>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1507" name="Text Box 3">
            <a:extLst>
              <a:ext uri="{FF2B5EF4-FFF2-40B4-BE49-F238E27FC236}">
                <a16:creationId xmlns:a16="http://schemas.microsoft.com/office/drawing/2014/main" id="{C445A426-F8F6-6740-B45A-75D345D1BA32}"/>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marL="339725" indent="-325438">
              <a:buFont typeface="Times New Roman" panose="02020603050405020304" pitchFamily="18" charset="0"/>
              <a:buAutoNum type="arabicPeriod"/>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21508" name="Text Box 4">
            <a:extLst>
              <a:ext uri="{FF2B5EF4-FFF2-40B4-BE49-F238E27FC236}">
                <a16:creationId xmlns:a16="http://schemas.microsoft.com/office/drawing/2014/main" id="{E304C462-C795-7F49-9404-A251DF016817}"/>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21509" name="Text Box 5">
            <a:extLst>
              <a:ext uri="{FF2B5EF4-FFF2-40B4-BE49-F238E27FC236}">
                <a16:creationId xmlns:a16="http://schemas.microsoft.com/office/drawing/2014/main" id="{EFACB327-4ABB-F249-A928-D5C7BAE1DEEC}"/>
              </a:ext>
            </a:extLst>
          </p:cNvPr>
          <p:cNvSpPr txBox="1">
            <a:spLocks noChangeArrowheads="1"/>
          </p:cNvSpPr>
          <p:nvPr/>
        </p:nvSpPr>
        <p:spPr bwMode="auto">
          <a:xfrm>
            <a:off x="706438" y="510063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
        <p:nvSpPr>
          <p:cNvPr id="21510" name="Text Box 6">
            <a:extLst>
              <a:ext uri="{FF2B5EF4-FFF2-40B4-BE49-F238E27FC236}">
                <a16:creationId xmlns:a16="http://schemas.microsoft.com/office/drawing/2014/main" id="{4656B72A-F48C-2049-80C8-23E0A1D9EBF2}"/>
              </a:ext>
            </a:extLst>
          </p:cNvPr>
          <p:cNvSpPr txBox="1">
            <a:spLocks noChangeArrowheads="1"/>
          </p:cNvSpPr>
          <p:nvPr/>
        </p:nvSpPr>
        <p:spPr bwMode="auto">
          <a:xfrm>
            <a:off x="-421481" y="-106362"/>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Drei Handlungsfelder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blinds(horizontal)">
                                      <p:cBhvr additive="repl">
                                        <p:cTn id="7" dur="500"/>
                                        <p:tgtEl>
                                          <p:spTgt spid="21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1507"/>
                                        </p:tgtEl>
                                        <p:attrNameLst>
                                          <p:attrName>style.visibility</p:attrName>
                                        </p:attrNameLst>
                                      </p:cBhvr>
                                      <p:to>
                                        <p:strVal val="visible"/>
                                      </p:to>
                                    </p:set>
                                    <p:animEffect transition="in" filter="blinds(horizontal)">
                                      <p:cBhvr additive="repl">
                                        <p:cTn id="12" dur="5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1508"/>
                                        </p:tgtEl>
                                        <p:attrNameLst>
                                          <p:attrName>style.visibility</p:attrName>
                                        </p:attrNameLst>
                                      </p:cBhvr>
                                      <p:to>
                                        <p:strVal val="visible"/>
                                      </p:to>
                                    </p:set>
                                    <p:animEffect transition="in" filter="blinds(horizontal)">
                                      <p:cBhvr additive="repl">
                                        <p:cTn id="17" dur="500"/>
                                        <p:tgtEl>
                                          <p:spTgt spid="21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1509"/>
                                        </p:tgtEl>
                                        <p:attrNameLst>
                                          <p:attrName>style.visibility</p:attrName>
                                        </p:attrNameLst>
                                      </p:cBhvr>
                                      <p:to>
                                        <p:strVal val="visible"/>
                                      </p:to>
                                    </p:set>
                                    <p:animEffect transition="in" filter="blinds(horizontal)">
                                      <p:cBhvr additive="repl">
                                        <p:cTn id="2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B94AAE0-8049-9C47-A1F7-26BF0BA62F3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0" name="Rectangle 2">
            <a:extLst>
              <a:ext uri="{FF2B5EF4-FFF2-40B4-BE49-F238E27FC236}">
                <a16:creationId xmlns:a16="http://schemas.microsoft.com/office/drawing/2014/main" id="{97404C88-78C9-DE46-ADBF-7353A74F9E6D}"/>
              </a:ext>
            </a:extLst>
          </p:cNvPr>
          <p:cNvSpPr>
            <a:spLocks noGrp="1" noChangeArrowheads="1"/>
          </p:cNvSpPr>
          <p:nvPr>
            <p:ph type="title"/>
          </p:nvPr>
        </p:nvSpPr>
        <p:spPr>
          <a:xfrm>
            <a:off x="936625" y="87313"/>
            <a:ext cx="8229600" cy="633412"/>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Vorstellungsrunde</a:t>
            </a:r>
          </a:p>
        </p:txBody>
      </p:sp>
      <p:sp>
        <p:nvSpPr>
          <p:cNvPr id="7171" name="Rectangle 3">
            <a:extLst>
              <a:ext uri="{FF2B5EF4-FFF2-40B4-BE49-F238E27FC236}">
                <a16:creationId xmlns:a16="http://schemas.microsoft.com/office/drawing/2014/main" id="{613BE9D6-B79B-A14F-91CC-5BC4FE3CE9BC}"/>
              </a:ext>
            </a:extLst>
          </p:cNvPr>
          <p:cNvSpPr>
            <a:spLocks noGrp="1" noChangeArrowheads="1"/>
          </p:cNvSpPr>
          <p:nvPr>
            <p:ph type="body" idx="1"/>
          </p:nvPr>
        </p:nvSpPr>
        <p:spPr>
          <a:xfrm>
            <a:off x="121905" y="770731"/>
            <a:ext cx="4751387" cy="5316538"/>
          </a:xfrm>
          <a:ln/>
        </p:spPr>
        <p:txBody>
          <a:bodyPr lIns="91440" tIns="45720" rIns="91440" bIns="45720"/>
          <a:lstStyle/>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Referent</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Christian Gertz</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Buchautor, ehem. Geschäftsführer einer Fernakademie, Dozent,</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PR-, Social Media und Kommunikations-Berater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Selbstständig freiberuflich tätig für Tages- und Wochenzeitungen, Fachmedien und Online-Magazine</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Schwerpunkte: IT, Kultur, Kommunikation,  Feuilleton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Nach dem Ingenieurstudium in Münster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bei Bertelsmann/Springer,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drei Jahre Festanstellung als PR-Manager in einem IT-Softwareunternehmen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2006 Journalistisch beratend tätig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2009 als Dozent, Medientrainer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2018 – 2020 Geschäftsführer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200" dirty="0">
                <a:latin typeface="Verdana" panose="020B0604030504040204" pitchFamily="34" charset="0"/>
              </a:rPr>
              <a:t>Kontakt 0152 / 2193 7795;  Mail </a:t>
            </a:r>
            <a:r>
              <a:rPr lang="de-DE" altLang="de-DE" sz="1200" dirty="0" err="1">
                <a:latin typeface="Verdana" panose="020B0604030504040204" pitchFamily="34" charset="0"/>
              </a:rPr>
              <a:t>cg@mehrtexte.de</a:t>
            </a:r>
            <a:endParaRPr lang="de-DE" altLang="de-DE" sz="1200" dirty="0">
              <a:latin typeface="Verdana" panose="020B0604030504040204" pitchFamily="34" charset="0"/>
            </a:endParaRPr>
          </a:p>
        </p:txBody>
      </p:sp>
      <p:pic>
        <p:nvPicPr>
          <p:cNvPr id="7172" name="Picture 4">
            <a:extLst>
              <a:ext uri="{FF2B5EF4-FFF2-40B4-BE49-F238E27FC236}">
                <a16:creationId xmlns:a16="http://schemas.microsoft.com/office/drawing/2014/main" id="{24621876-4F47-5E49-AAEC-D5556E063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766888"/>
            <a:ext cx="4188271" cy="2913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6F577A90-EF83-7846-90B2-0BDA2366D86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22530" name="Text Box 2">
            <a:extLst>
              <a:ext uri="{FF2B5EF4-FFF2-40B4-BE49-F238E27FC236}">
                <a16:creationId xmlns:a16="http://schemas.microsoft.com/office/drawing/2014/main" id="{2CBC1FB4-3FD4-794E-AF3A-CD2E4F5C2408}"/>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2531" name="Text Box 3">
            <a:extLst>
              <a:ext uri="{FF2B5EF4-FFF2-40B4-BE49-F238E27FC236}">
                <a16:creationId xmlns:a16="http://schemas.microsoft.com/office/drawing/2014/main" id="{EF3703AC-731C-DF47-B8C3-03DECA6B4299}"/>
              </a:ext>
            </a:extLst>
          </p:cNvPr>
          <p:cNvSpPr txBox="1">
            <a:spLocks noChangeArrowheads="1"/>
          </p:cNvSpPr>
          <p:nvPr/>
        </p:nvSpPr>
        <p:spPr bwMode="auto">
          <a:xfrm>
            <a:off x="-108520" y="73025"/>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Diese Fragen beantworten</a:t>
            </a:r>
          </a:p>
        </p:txBody>
      </p:sp>
      <p:sp>
        <p:nvSpPr>
          <p:cNvPr id="22532" name="Text Box 4">
            <a:extLst>
              <a:ext uri="{FF2B5EF4-FFF2-40B4-BE49-F238E27FC236}">
                <a16:creationId xmlns:a16="http://schemas.microsoft.com/office/drawing/2014/main" id="{88D86F79-7EA3-1040-8D9B-8066068B44E2}"/>
              </a:ext>
            </a:extLst>
          </p:cNvPr>
          <p:cNvSpPr txBox="1">
            <a:spLocks noChangeArrowheads="1"/>
          </p:cNvSpPr>
          <p:nvPr/>
        </p:nvSpPr>
        <p:spPr bwMode="auto">
          <a:xfrm>
            <a:off x="360363" y="706438"/>
            <a:ext cx="8424862"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Aufwand/Budget/“Manpower“ benötige ich dafür? </a:t>
            </a:r>
          </a:p>
          <a:p>
            <a:pPr>
              <a:buClrTx/>
              <a:buFontTx/>
              <a:buNone/>
            </a:pPr>
            <a:r>
              <a:rPr lang="de-DE" altLang="de-DE" sz="2000" dirty="0">
                <a:latin typeface="Verdana" panose="020B0604030504040204" pitchFamily="34" charset="0"/>
              </a:rPr>
              <a:t> </a:t>
            </a:r>
          </a:p>
        </p:txBody>
      </p:sp>
      <p:sp>
        <p:nvSpPr>
          <p:cNvPr id="22533" name="Text Box 5">
            <a:extLst>
              <a:ext uri="{FF2B5EF4-FFF2-40B4-BE49-F238E27FC236}">
                <a16:creationId xmlns:a16="http://schemas.microsoft.com/office/drawing/2014/main" id="{4F1889DF-57AA-9B48-80C8-F330798A5797}"/>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a:t>
            </a:r>
            <a:r>
              <a:rPr lang="de-DE" altLang="de-DE" sz="2000" dirty="0" err="1">
                <a:latin typeface="Verdana" panose="020B0604030504040204" pitchFamily="34" charset="0"/>
              </a:rPr>
              <a:t>Stichw</a:t>
            </a:r>
            <a:r>
              <a:rPr lang="de-DE" altLang="de-DE" sz="2000" dirty="0">
                <a:latin typeface="Verdana" panose="020B0604030504040204" pitchFamily="34" charset="0"/>
              </a:rPr>
              <a:t>.: Social Media Culture. Will ich einen Kundenservice</a:t>
            </a:r>
          </a:p>
          <a:p>
            <a:pPr>
              <a:buClrTx/>
              <a:buFontTx/>
              <a:buNone/>
            </a:pPr>
            <a:r>
              <a:rPr lang="de-DE" altLang="de-DE" sz="2000" dirty="0">
                <a:latin typeface="Verdana" panose="020B0604030504040204" pitchFamily="34" charset="0"/>
              </a:rPr>
              <a:t> einsetzen (Telekom) oder ergänzen?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überzeuge ich meine Mitarbeiter?</a:t>
            </a:r>
          </a:p>
          <a:p>
            <a:pPr>
              <a:buClrTx/>
              <a:buFontTx/>
              <a:buNone/>
            </a:pPr>
            <a:r>
              <a:rPr lang="de-DE" altLang="de-DE" sz="2000" dirty="0">
                <a:latin typeface="Verdana" panose="020B0604030504040204" pitchFamily="34" charset="0"/>
              </a:rPr>
              <a:t> Stichwort: Social Media Relation. Was kann ich tun, wenn</a:t>
            </a:r>
          </a:p>
          <a:p>
            <a:pPr>
              <a:buClrTx/>
              <a:buFontTx/>
              <a:buNone/>
            </a:pPr>
            <a:r>
              <a:rPr lang="de-DE" altLang="de-DE" sz="2000" dirty="0">
                <a:latin typeface="Verdana" panose="020B0604030504040204" pitchFamily="34" charset="0"/>
              </a:rPr>
              <a:t>  Menschen schlecht über mich oder meine Themen reden?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22529"/>
                                        </p:tgtEl>
                                        <p:attrNameLst>
                                          <p:attrName>style.visibility</p:attrName>
                                        </p:attrNameLst>
                                      </p:cBhvr>
                                      <p:to>
                                        <p:strVal val="visible"/>
                                      </p:to>
                                    </p:set>
                                    <p:animEffect transition="in" filter="diamond(in)">
                                      <p:cBhvr additive="repl">
                                        <p:cTn id="11" dur="2000"/>
                                        <p:tgtEl>
                                          <p:spTgt spid="225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23558" name="Picture 6" descr="Statistik Anzahl der Nutzer Soziale Netzwerke in Deutschland">
            <a:extLst>
              <a:ext uri="{FF2B5EF4-FFF2-40B4-BE49-F238E27FC236}">
                <a16:creationId xmlns:a16="http://schemas.microsoft.com/office/drawing/2014/main" id="{89AEDDD1-3AAD-3E46-ACBC-81DC168C0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2"/>
            <a:ext cx="9144000" cy="619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Social Media und Unternehmen in D</a:t>
            </a:r>
          </a:p>
        </p:txBody>
      </p:sp>
      <p:pic>
        <p:nvPicPr>
          <p:cNvPr id="135170" name="Picture 2" descr="(Quelle: EuroStat: Europa; alle Unternehmen (außer Finanzsektor), die mindestens 10 Mitarbeiter haben.">
            <a:extLst>
              <a:ext uri="{FF2B5EF4-FFF2-40B4-BE49-F238E27FC236}">
                <a16:creationId xmlns:a16="http://schemas.microsoft.com/office/drawing/2014/main" id="{A2EC389E-A822-2B4F-AE5F-0769ACD27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08820"/>
            <a:ext cx="7344816" cy="62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10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596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118786" name="Picture 2" descr="Statistik Social Networks in den USA">
            <a:extLst>
              <a:ext uri="{FF2B5EF4-FFF2-40B4-BE49-F238E27FC236}">
                <a16:creationId xmlns:a16="http://schemas.microsoft.com/office/drawing/2014/main" id="{63F83E20-0303-F149-A441-FFD62B48A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589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57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AF004C-9FDF-2B47-A241-175B05BDFD17}"/>
              </a:ext>
            </a:extLst>
          </p:cNvPr>
          <p:cNvSpPr>
            <a:spLocks noChangeArrowheads="1"/>
          </p:cNvSpPr>
          <p:nvPr/>
        </p:nvSpPr>
        <p:spPr bwMode="auto">
          <a:xfrm>
            <a:off x="8235950" y="6224588"/>
            <a:ext cx="619125"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r">
              <a:spcAft>
                <a:spcPts val="175"/>
              </a:spcAft>
              <a:buClrTx/>
              <a:buFontTx/>
              <a:buNone/>
            </a:pPr>
            <a:r>
              <a:rPr lang="de-DE" altLang="de-DE" sz="700">
                <a:solidFill>
                  <a:srgbClr val="CCCCFF"/>
                </a:solidFill>
                <a:hlinkClick r:id="rId3"/>
              </a:rPr>
              <a:t>ID 70189</a:t>
            </a:r>
          </a:p>
        </p:txBody>
      </p:sp>
      <p:sp>
        <p:nvSpPr>
          <p:cNvPr id="24579" name="Rectangle 3">
            <a:extLst>
              <a:ext uri="{FF2B5EF4-FFF2-40B4-BE49-F238E27FC236}">
                <a16:creationId xmlns:a16="http://schemas.microsoft.com/office/drawing/2014/main" id="{8BA87387-5053-AB46-B3EF-5D1DD4837FF4}"/>
              </a:ext>
            </a:extLst>
          </p:cNvPr>
          <p:cNvSpPr>
            <a:spLocks noChangeArrowheads="1"/>
          </p:cNvSpPr>
          <p:nvPr/>
        </p:nvSpPr>
        <p:spPr bwMode="auto">
          <a:xfrm>
            <a:off x="6684963" y="1878013"/>
            <a:ext cx="2135187"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0" name="Rectangle 4">
            <a:extLst>
              <a:ext uri="{FF2B5EF4-FFF2-40B4-BE49-F238E27FC236}">
                <a16:creationId xmlns:a16="http://schemas.microsoft.com/office/drawing/2014/main" id="{3657E049-3540-0D4E-B86D-F8B3FE20BE0F}"/>
              </a:ext>
            </a:extLst>
          </p:cNvPr>
          <p:cNvSpPr>
            <a:spLocks noChangeArrowheads="1"/>
          </p:cNvSpPr>
          <p:nvPr/>
        </p:nvSpPr>
        <p:spPr bwMode="auto">
          <a:xfrm>
            <a:off x="7735888" y="5983288"/>
            <a:ext cx="52387"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1" name="Rectangle 5">
            <a:extLst>
              <a:ext uri="{FF2B5EF4-FFF2-40B4-BE49-F238E27FC236}">
                <a16:creationId xmlns:a16="http://schemas.microsoft.com/office/drawing/2014/main" id="{9423FA87-AB7E-5A45-8458-661A600DB5E8}"/>
              </a:ext>
            </a:extLst>
          </p:cNvPr>
          <p:cNvSpPr>
            <a:spLocks noChangeArrowheads="1"/>
          </p:cNvSpPr>
          <p:nvPr/>
        </p:nvSpPr>
        <p:spPr bwMode="auto">
          <a:xfrm>
            <a:off x="2119313" y="1878013"/>
            <a:ext cx="4914900"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2" name="Text Box 6">
            <a:extLst>
              <a:ext uri="{FF2B5EF4-FFF2-40B4-BE49-F238E27FC236}">
                <a16:creationId xmlns:a16="http://schemas.microsoft.com/office/drawing/2014/main" id="{29736393-64F1-B44E-A915-CBBD16001394}"/>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Nutzerzahlen Facebook</a:t>
            </a:r>
          </a:p>
        </p:txBody>
      </p:sp>
      <p:pic>
        <p:nvPicPr>
          <p:cNvPr id="24586" name="Picture 10" descr="Statistik Nutzerzahlen Facebook in Deutschland">
            <a:extLst>
              <a:ext uri="{FF2B5EF4-FFF2-40B4-BE49-F238E27FC236}">
                <a16:creationId xmlns:a16="http://schemas.microsoft.com/office/drawing/2014/main" id="{E0D4AA34-B336-7742-851F-8FB986D2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050"/>
            <a:ext cx="9144000" cy="5926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7BABDB83-80B2-604D-B529-6164D8EF321E}"/>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26" name="Rectangle 2">
            <a:extLst>
              <a:ext uri="{FF2B5EF4-FFF2-40B4-BE49-F238E27FC236}">
                <a16:creationId xmlns:a16="http://schemas.microsoft.com/office/drawing/2014/main" id="{57408A3B-94A0-6A4E-9243-52AEDC2D4832}"/>
              </a:ext>
            </a:extLst>
          </p:cNvPr>
          <p:cNvSpPr>
            <a:spLocks noGrp="1" noChangeArrowheads="1"/>
          </p:cNvSpPr>
          <p:nvPr>
            <p:ph type="title"/>
          </p:nvPr>
        </p:nvSpPr>
        <p:spPr>
          <a:xfrm>
            <a:off x="-615949"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a:t>
            </a:r>
            <a:r>
              <a:rPr lang="de-DE" altLang="de-DE" sz="1800" dirty="0"/>
              <a:t> </a:t>
            </a:r>
          </a:p>
        </p:txBody>
      </p:sp>
      <p:sp>
        <p:nvSpPr>
          <p:cNvPr id="26627" name="Text Box 3">
            <a:extLst>
              <a:ext uri="{FF2B5EF4-FFF2-40B4-BE49-F238E27FC236}">
                <a16:creationId xmlns:a16="http://schemas.microsoft.com/office/drawing/2014/main" id="{BA99DFBC-724F-394F-A380-5CCA8A7CAD7E}"/>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Facebook</a:t>
            </a:r>
            <a:r>
              <a:rPr lang="de-DE" altLang="de-DE" sz="2000">
                <a:latin typeface="Verdana" panose="020B0604030504040204" pitchFamily="34" charset="0"/>
              </a:rPr>
              <a:t> - „Die Freunde-Plattform“</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26628" name="Text Box 4">
            <a:extLst>
              <a:ext uri="{FF2B5EF4-FFF2-40B4-BE49-F238E27FC236}">
                <a16:creationId xmlns:a16="http://schemas.microsoft.com/office/drawing/2014/main" id="{1AD72E6D-0665-E049-9831-13EAEDFFF89F}"/>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Polls, Gewinnspiele, Fragen</a:t>
            </a:r>
          </a:p>
          <a:p>
            <a:pPr marL="322263">
              <a:lnSpc>
                <a:spcPct val="80000"/>
              </a:lnSpc>
              <a:buClrTx/>
              <a:buFontTx/>
              <a:buNone/>
            </a:pPr>
            <a:endParaRPr lang="de-DE" altLang="de-DE" sz="2200" b="1">
              <a:latin typeface="Verdana" panose="020B0604030504040204" pitchFamily="34" charset="0"/>
            </a:endParaRPr>
          </a:p>
        </p:txBody>
      </p:sp>
      <p:sp>
        <p:nvSpPr>
          <p:cNvPr id="26629" name="Text Box 5">
            <a:extLst>
              <a:ext uri="{FF2B5EF4-FFF2-40B4-BE49-F238E27FC236}">
                <a16:creationId xmlns:a16="http://schemas.microsoft.com/office/drawing/2014/main" id="{13E7FBA1-3D2D-BA43-89A7-0E1D87B3B467}"/>
              </a:ext>
            </a:extLst>
          </p:cNvPr>
          <p:cNvSpPr txBox="1">
            <a:spLocks noChangeArrowheads="1"/>
          </p:cNvSpPr>
          <p:nvPr/>
        </p:nvSpPr>
        <p:spPr bwMode="auto">
          <a:xfrm>
            <a:off x="3311525" y="2876550"/>
            <a:ext cx="43195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Offene Sprache</a:t>
            </a:r>
          </a:p>
          <a:p>
            <a:pPr marL="322263">
              <a:lnSpc>
                <a:spcPct val="80000"/>
              </a:lnSpc>
              <a:buClrTx/>
              <a:buFontTx/>
              <a:buNone/>
            </a:pPr>
            <a:endParaRPr lang="de-DE" altLang="de-DE" sz="2000" b="1">
              <a:latin typeface="Verdana" panose="020B0604030504040204" pitchFamily="34" charset="0"/>
            </a:endParaRPr>
          </a:p>
        </p:txBody>
      </p:sp>
      <p:sp>
        <p:nvSpPr>
          <p:cNvPr id="26630" name="Text Box 6">
            <a:extLst>
              <a:ext uri="{FF2B5EF4-FFF2-40B4-BE49-F238E27FC236}">
                <a16:creationId xmlns:a16="http://schemas.microsoft.com/office/drawing/2014/main" id="{79D19B43-53E0-1F4B-8BA1-2A06A3828945}"/>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Einfache Einbindung Crossmedia</a:t>
            </a:r>
          </a:p>
          <a:p>
            <a:pPr marL="322263">
              <a:lnSpc>
                <a:spcPct val="80000"/>
              </a:lnSpc>
              <a:buClrTx/>
              <a:buFontTx/>
              <a:buNone/>
            </a:pPr>
            <a:endParaRPr lang="de-DE" altLang="de-DE" sz="2000" b="1">
              <a:latin typeface="Verdana" panose="020B0604030504040204" pitchFamily="34" charset="0"/>
            </a:endParaRPr>
          </a:p>
        </p:txBody>
      </p:sp>
      <p:sp>
        <p:nvSpPr>
          <p:cNvPr id="26631" name="Text Box 7">
            <a:extLst>
              <a:ext uri="{FF2B5EF4-FFF2-40B4-BE49-F238E27FC236}">
                <a16:creationId xmlns:a16="http://schemas.microsoft.com/office/drawing/2014/main" id="{6B951C44-6E82-FA49-A166-3D3D521D3016}"/>
              </a:ext>
            </a:extLst>
          </p:cNvPr>
          <p:cNvSpPr txBox="1">
            <a:spLocks noChangeArrowheads="1"/>
          </p:cNvSpPr>
          <p:nvPr/>
        </p:nvSpPr>
        <p:spPr bwMode="auto">
          <a:xfrm>
            <a:off x="4967288" y="5468938"/>
            <a:ext cx="3025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Apps</a:t>
            </a:r>
          </a:p>
          <a:p>
            <a:pPr marL="322263">
              <a:lnSpc>
                <a:spcPct val="80000"/>
              </a:lnSpc>
              <a:buClrTx/>
              <a:buFontTx/>
              <a:buNone/>
            </a:pPr>
            <a:endParaRPr lang="de-DE" altLang="de-DE" sz="2000" b="1">
              <a:latin typeface="Verdana" panose="020B0604030504040204" pitchFamily="34" charset="0"/>
            </a:endParaRPr>
          </a:p>
        </p:txBody>
      </p:sp>
      <p:sp>
        <p:nvSpPr>
          <p:cNvPr id="26632" name="Text Box 8">
            <a:extLst>
              <a:ext uri="{FF2B5EF4-FFF2-40B4-BE49-F238E27FC236}">
                <a16:creationId xmlns:a16="http://schemas.microsoft.com/office/drawing/2014/main" id="{79E4E84F-BA57-8945-B505-C0E263E5D079}"/>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26633" name="Text Box 9">
            <a:extLst>
              <a:ext uri="{FF2B5EF4-FFF2-40B4-BE49-F238E27FC236}">
                <a16:creationId xmlns:a16="http://schemas.microsoft.com/office/drawing/2014/main" id="{4B6AD9E5-56BE-6749-B694-18A6CF695023}"/>
              </a:ext>
            </a:extLst>
          </p:cNvPr>
          <p:cNvSpPr txBox="1">
            <a:spLocks noChangeArrowheads="1"/>
          </p:cNvSpPr>
          <p:nvPr/>
        </p:nvSpPr>
        <p:spPr bwMode="auto">
          <a:xfrm>
            <a:off x="1871663" y="3308350"/>
            <a:ext cx="460851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„Künstler“</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7"/>
                                        </p:tgtEl>
                                        <p:attrNameLst>
                                          <p:attrName>style.visibility</p:attrName>
                                        </p:attrNameLst>
                                      </p:cBhvr>
                                      <p:to>
                                        <p:strVal val="visible"/>
                                      </p:to>
                                    </p:set>
                                    <p:animEffect transition="in" filter="blinds(horizontal)">
                                      <p:cBhvr additive="repl">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266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662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2663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662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266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158386" y="43543"/>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Facebook - „Die Freunde-Plattform“ – perfekt für Kundenbindung</a:t>
            </a:r>
          </a:p>
          <a:p>
            <a:pPr>
              <a:buClrTx/>
              <a:buFontTx/>
              <a:buNone/>
            </a:pPr>
            <a:endParaRPr lang="de-DE" altLang="de-DE" sz="2000" dirty="0"/>
          </a:p>
          <a:p>
            <a:pPr>
              <a:buClrTx/>
              <a:buFontTx/>
              <a:buNone/>
            </a:pPr>
            <a:r>
              <a:rPr lang="de-DE" altLang="de-DE" dirty="0"/>
              <a:t>Das Portal für alle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948488"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Seiten/</a:t>
            </a:r>
            <a:r>
              <a:rPr lang="de-DE" altLang="de-DE" sz="2000" dirty="0" err="1"/>
              <a:t>Photos</a:t>
            </a:r>
            <a:r>
              <a:rPr lang="de-DE" altLang="de-DE" sz="2000" dirty="0"/>
              <a:t>/Videos</a:t>
            </a:r>
          </a:p>
          <a:p>
            <a:pPr>
              <a:buFont typeface="Arial" panose="020B0604020202020204" pitchFamily="34" charset="0"/>
              <a:buChar char="-"/>
            </a:pPr>
            <a:r>
              <a:rPr lang="de-DE" altLang="de-DE" sz="2000" dirty="0"/>
              <a:t> Sofort sehen, wer online ist</a:t>
            </a:r>
          </a:p>
          <a:p>
            <a:pPr>
              <a:buFont typeface="Arial" panose="020B0604020202020204" pitchFamily="34" charset="0"/>
              <a:buChar char="-"/>
            </a:pPr>
            <a:r>
              <a:rPr lang="de-DE" altLang="de-DE" sz="2000" dirty="0"/>
              <a:t> Chat/Unterhaltung mit Freunden</a:t>
            </a:r>
          </a:p>
          <a:p>
            <a:pPr>
              <a:buFont typeface="Arial" panose="020B0604020202020204" pitchFamily="34" charset="0"/>
              <a:buChar char="-"/>
            </a:pPr>
            <a:r>
              <a:rPr lang="de-DE" altLang="de-DE" sz="2000" dirty="0"/>
              <a:t> Beurteilungen von Freunden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50813" y="4718050"/>
            <a:ext cx="7018337"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a:t>Nachteile:</a:t>
            </a:r>
          </a:p>
          <a:p>
            <a:pPr>
              <a:buClrTx/>
              <a:buFontTx/>
              <a:buNone/>
            </a:pPr>
            <a:endParaRPr lang="de-DE" altLang="de-DE" sz="2000" u="sng"/>
          </a:p>
          <a:p>
            <a:pPr>
              <a:buClrTx/>
              <a:buFontTx/>
              <a:buNone/>
            </a:pPr>
            <a:r>
              <a:rPr lang="de-DE" altLang="de-DE" sz="2000"/>
              <a:t>- Unsicherheit der Daten / Datenschutz</a:t>
            </a:r>
          </a:p>
          <a:p>
            <a:pPr>
              <a:buFont typeface="Arial" panose="020B0604020202020204" pitchFamily="34" charset="0"/>
              <a:buChar char="-"/>
            </a:pPr>
            <a:r>
              <a:rPr lang="de-DE" altLang="de-DE" sz="2000"/>
              <a:t> Schwierigkeiten bei der Abmeldung/Löschung (zwei Jahre!)</a:t>
            </a:r>
          </a:p>
          <a:p>
            <a:pPr>
              <a:buFont typeface="Arial" panose="020B0604020202020204" pitchFamily="34" charset="0"/>
              <a:buChar char="-"/>
            </a:pPr>
            <a:r>
              <a:rPr lang="de-DE" altLang="de-DE" sz="2000"/>
              <a:t> „Geschlossener Kreis“, ohne Registrierung keine Daten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41D6363-8B83-1F44-BB22-50B334E8205E}"/>
              </a:ext>
            </a:extLst>
          </p:cNvPr>
          <p:cNvSpPr>
            <a:spLocks noGrp="1" noChangeArrowheads="1"/>
          </p:cNvSpPr>
          <p:nvPr>
            <p:ph type="title"/>
          </p:nvPr>
        </p:nvSpPr>
        <p:spPr>
          <a:xfrm>
            <a:off x="-30088" y="84931"/>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Konto löschen</a:t>
            </a:r>
          </a:p>
        </p:txBody>
      </p:sp>
      <p:sp>
        <p:nvSpPr>
          <p:cNvPr id="29698" name="Text Box 2">
            <a:extLst>
              <a:ext uri="{FF2B5EF4-FFF2-40B4-BE49-F238E27FC236}">
                <a16:creationId xmlns:a16="http://schemas.microsoft.com/office/drawing/2014/main" id="{A444B4AE-5A84-2543-8BAD-856E51379D59}"/>
              </a:ext>
            </a:extLst>
          </p:cNvPr>
          <p:cNvSpPr txBox="1">
            <a:spLocks noChangeArrowheads="1"/>
          </p:cNvSpPr>
          <p:nvPr/>
        </p:nvSpPr>
        <p:spPr bwMode="auto">
          <a:xfrm>
            <a:off x="195263" y="1071563"/>
            <a:ext cx="830103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Kann ich mein Facebook-Konto löschen?</a:t>
            </a:r>
          </a:p>
        </p:txBody>
      </p:sp>
      <p:sp>
        <p:nvSpPr>
          <p:cNvPr id="29699" name="Text Box 3">
            <a:extLst>
              <a:ext uri="{FF2B5EF4-FFF2-40B4-BE49-F238E27FC236}">
                <a16:creationId xmlns:a16="http://schemas.microsoft.com/office/drawing/2014/main" id="{561AB499-E8A9-914D-B0CA-FB0A3957074A}"/>
              </a:ext>
            </a:extLst>
          </p:cNvPr>
          <p:cNvSpPr txBox="1">
            <a:spLocks noChangeArrowheads="1"/>
          </p:cNvSpPr>
          <p:nvPr/>
        </p:nvSpPr>
        <p:spPr bwMode="auto">
          <a:xfrm>
            <a:off x="142875" y="1584325"/>
            <a:ext cx="88566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Ja! Wobei Facebook einen Unterschied macht zwischen „Konto deaktivieren“ und „Konto löschen“. </a:t>
            </a:r>
          </a:p>
        </p:txBody>
      </p:sp>
      <p:sp>
        <p:nvSpPr>
          <p:cNvPr id="29700" name="Text Box 4">
            <a:extLst>
              <a:ext uri="{FF2B5EF4-FFF2-40B4-BE49-F238E27FC236}">
                <a16:creationId xmlns:a16="http://schemas.microsoft.com/office/drawing/2014/main" id="{898C3B2E-8B5C-1740-A056-FD160A1274D4}"/>
              </a:ext>
            </a:extLst>
          </p:cNvPr>
          <p:cNvSpPr txBox="1">
            <a:spLocks noChangeArrowheads="1"/>
          </p:cNvSpPr>
          <p:nvPr/>
        </p:nvSpPr>
        <p:spPr bwMode="auto">
          <a:xfrm>
            <a:off x="400050" y="2152650"/>
            <a:ext cx="82772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Klicken Sie oben rechts in der Statusleiste auf </a:t>
            </a:r>
            <a:r>
              <a:rPr lang="de-DE" altLang="de-DE" sz="1400" i="1">
                <a:latin typeface="Verdana" panose="020B0604030504040204" pitchFamily="34" charset="0"/>
              </a:rPr>
              <a:t>Konto</a:t>
            </a:r>
            <a:r>
              <a:rPr lang="de-DE" altLang="de-DE" sz="1400">
                <a:latin typeface="Verdana" panose="020B0604030504040204" pitchFamily="34" charset="0"/>
              </a:rPr>
              <a:t>, rufen den Punkt </a:t>
            </a:r>
            <a:r>
              <a:rPr lang="de-DE" altLang="de-DE" sz="1400" i="1">
                <a:latin typeface="Verdana" panose="020B0604030504040204" pitchFamily="34" charset="0"/>
              </a:rPr>
              <a:t>Kontoeinstellungen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auf und wählen Sie den Punkt </a:t>
            </a:r>
            <a:r>
              <a:rPr lang="de-DE" altLang="de-DE" sz="1400" i="1">
                <a:latin typeface="Verdana" panose="020B0604030504040204" pitchFamily="34" charset="0"/>
              </a:rPr>
              <a:t>Sicherheit</a:t>
            </a:r>
            <a:r>
              <a:rPr lang="de-DE" altLang="de-DE" sz="1400">
                <a:latin typeface="Verdana" panose="020B0604030504040204" pitchFamily="34" charset="0"/>
              </a:rPr>
              <a:t>. Im unteren Bereich der Seite finden Sie die </a:t>
            </a:r>
          </a:p>
          <a:p>
            <a:pPr>
              <a:buClrTx/>
              <a:buFontTx/>
              <a:buNone/>
            </a:pPr>
            <a:r>
              <a:rPr lang="de-DE" altLang="de-DE" sz="1400">
                <a:latin typeface="Verdana" panose="020B0604030504040204" pitchFamily="34" charset="0"/>
              </a:rPr>
              <a:t>Funktion </a:t>
            </a:r>
            <a:r>
              <a:rPr lang="de-DE" altLang="de-DE" sz="1400" i="1">
                <a:latin typeface="Verdana" panose="020B0604030504040204" pitchFamily="34" charset="0"/>
              </a:rPr>
              <a:t>Konto deaktivieren</a:t>
            </a:r>
            <a:r>
              <a:rPr lang="de-DE" altLang="de-DE" sz="1400">
                <a:latin typeface="Verdana" panose="020B0604030504040204" pitchFamily="34" charset="0"/>
              </a:rPr>
              <a:t>; klicken Sie dort auf </a:t>
            </a:r>
            <a:r>
              <a:rPr lang="de-DE" altLang="de-DE" sz="1400" i="1">
                <a:latin typeface="Verdana" panose="020B0604030504040204" pitchFamily="34" charset="0"/>
              </a:rPr>
              <a:t>deaktivieren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Im folgenden Schritt können Sie noch begründen, weshalb Sie Ihr Facebook-Konto </a:t>
            </a:r>
          </a:p>
          <a:p>
            <a:pPr>
              <a:buClrTx/>
              <a:buFontTx/>
              <a:buNone/>
            </a:pPr>
            <a:r>
              <a:rPr lang="de-DE" altLang="de-DE" sz="1400">
                <a:latin typeface="Verdana" panose="020B0604030504040204" pitchFamily="34" charset="0"/>
              </a:rPr>
              <a:t>deaktivieren. Doch das ist kein Muss. </a:t>
            </a:r>
          </a:p>
        </p:txBody>
      </p:sp>
      <p:sp>
        <p:nvSpPr>
          <p:cNvPr id="29701" name="Text Box 5">
            <a:extLst>
              <a:ext uri="{FF2B5EF4-FFF2-40B4-BE49-F238E27FC236}">
                <a16:creationId xmlns:a16="http://schemas.microsoft.com/office/drawing/2014/main" id="{0FF7E8B1-0BBB-A645-8017-5F4D4259D74E}"/>
              </a:ext>
            </a:extLst>
          </p:cNvPr>
          <p:cNvSpPr txBox="1">
            <a:spLocks noChangeArrowheads="1"/>
          </p:cNvSpPr>
          <p:nvPr/>
        </p:nvSpPr>
        <p:spPr bwMode="auto">
          <a:xfrm>
            <a:off x="147638" y="3384550"/>
            <a:ext cx="8780462"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Facebook trennt sich nur ungern von seinen Mitgliedern. Wohl deshalb gibt es bei den </a:t>
            </a:r>
          </a:p>
          <a:p>
            <a:pPr>
              <a:buClrTx/>
              <a:buFontTx/>
              <a:buNone/>
            </a:pPr>
            <a:r>
              <a:rPr lang="de-DE" altLang="de-DE" sz="1400">
                <a:latin typeface="Verdana" panose="020B0604030504040204" pitchFamily="34" charset="0"/>
              </a:rPr>
              <a:t>Einstellungen nur die Funktion zum Deaktivieren des Facebook-Kontos, nicht aber zum </a:t>
            </a:r>
          </a:p>
          <a:p>
            <a:pPr>
              <a:buClrTx/>
              <a:buFontTx/>
              <a:buNone/>
            </a:pPr>
            <a:r>
              <a:rPr lang="de-DE" altLang="de-DE" sz="1400">
                <a:latin typeface="Verdana" panose="020B0604030504040204" pitchFamily="34" charset="0"/>
              </a:rPr>
              <a:t>vollständigen Löschen. </a:t>
            </a:r>
          </a:p>
          <a:p>
            <a:pPr>
              <a:buClrTx/>
              <a:buFontTx/>
              <a:buNone/>
            </a:pPr>
            <a:r>
              <a:rPr lang="de-DE" altLang="de-DE" sz="1400">
                <a:latin typeface="Verdana" panose="020B0604030504040204" pitchFamily="34" charset="0"/>
              </a:rPr>
              <a:t>Falls Sie Ihr Facebook-Konto löschen möchten, rufen Sie folgende Internetadresse auf:</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solidFill>
                  <a:srgbClr val="CCCCFF"/>
                </a:solidFill>
                <a:latin typeface="Verdana" panose="020B0604030504040204" pitchFamily="34" charset="0"/>
                <a:hlinkClick r:id="rId3"/>
              </a:rPr>
              <a:t>https://www.facebook.com/help/contact.php?show_form=delete_account</a:t>
            </a:r>
            <a:r>
              <a:rPr lang="de-DE" altLang="de-DE" sz="1400">
                <a:latin typeface="Verdana" panose="020B0604030504040204" pitchFamily="34" charset="0"/>
              </a:rPr>
              <a:t>. </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latin typeface="Verdana" panose="020B0604030504040204" pitchFamily="34" charset="0"/>
              </a:rPr>
              <a:t>Diesen Link versteckt Facebook im Bereich </a:t>
            </a:r>
            <a:r>
              <a:rPr lang="de-DE" altLang="de-DE" sz="1400" i="1">
                <a:latin typeface="Verdana" panose="020B0604030504040204" pitchFamily="34" charset="0"/>
              </a:rPr>
              <a:t>Hilfe</a:t>
            </a:r>
            <a:r>
              <a:rPr lang="de-DE" altLang="de-DE" sz="1400">
                <a:latin typeface="Verdana" panose="020B0604030504040204" pitchFamily="34" charset="0"/>
              </a:rPr>
              <a:t>. Dort müssen Nutzer nach </a:t>
            </a:r>
            <a:r>
              <a:rPr lang="de-DE" altLang="de-DE" sz="1400" i="1">
                <a:latin typeface="Verdana" panose="020B0604030504040204" pitchFamily="34" charset="0"/>
              </a:rPr>
              <a:t>Konto löschen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suchen, um ihn zu finden. Mit einem Klick auf </a:t>
            </a:r>
            <a:r>
              <a:rPr lang="de-DE" altLang="de-DE" sz="1400" i="1">
                <a:latin typeface="Verdana" panose="020B0604030504040204" pitchFamily="34" charset="0"/>
              </a:rPr>
              <a:t>Absenden</a:t>
            </a:r>
            <a:r>
              <a:rPr lang="de-DE" altLang="de-DE" sz="1400">
                <a:latin typeface="Verdana" panose="020B0604030504040204" pitchFamily="34" charset="0"/>
              </a:rPr>
              <a:t> schicken Sie den Auftrag an </a:t>
            </a:r>
          </a:p>
          <a:p>
            <a:pPr>
              <a:buClrTx/>
              <a:buFontTx/>
              <a:buNone/>
            </a:pPr>
            <a:r>
              <a:rPr lang="de-DE" altLang="de-DE" sz="1400">
                <a:latin typeface="Verdana" panose="020B0604030504040204" pitchFamily="34" charset="0"/>
              </a:rPr>
              <a:t>Facebook. In den folgenden 14 Tagen sollten Sie sich nicht noch einmal einloggen, da </a:t>
            </a:r>
          </a:p>
          <a:p>
            <a:pPr>
              <a:buClrTx/>
              <a:buFontTx/>
              <a:buNone/>
            </a:pPr>
            <a:r>
              <a:rPr lang="de-DE" altLang="de-DE" sz="1400">
                <a:latin typeface="Verdana" panose="020B0604030504040204" pitchFamily="34" charset="0"/>
              </a:rPr>
              <a:t>andernfalls Facebook den Auftrag als Irrtum interpretiert und nichts unternimmt. Halten Sie </a:t>
            </a:r>
          </a:p>
          <a:p>
            <a:pPr>
              <a:buClrTx/>
              <a:buFontTx/>
              <a:buNone/>
            </a:pPr>
            <a:r>
              <a:rPr lang="de-DE" altLang="de-DE" sz="1400">
                <a:latin typeface="Verdana" panose="020B0604030504040204" pitchFamily="34" charset="0"/>
              </a:rPr>
              <a:t>jedoch zwei Wochen still, löscht Facebook tatsächlich sämtliche Daten, Einträge, Fotos und </a:t>
            </a:r>
          </a:p>
          <a:p>
            <a:pPr>
              <a:buClrTx/>
              <a:buFontTx/>
              <a:buNone/>
            </a:pPr>
            <a:r>
              <a:rPr lang="de-DE" altLang="de-DE" sz="1400">
                <a:latin typeface="Verdana" panose="020B0604030504040204" pitchFamily="34" charset="0"/>
              </a:rPr>
              <a:t>Links endgültig und unwiderruflich.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1832" y="10953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6652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Facebook</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919162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„AGBs“ - „Timeline“ - „News Feed“ - „Profilbild“ ….</a:t>
            </a:r>
          </a:p>
          <a:p>
            <a:pPr>
              <a:buClrTx/>
              <a:buFontTx/>
              <a:buNone/>
            </a:pPr>
            <a:endParaRPr lang="de-DE" altLang="de-DE" sz="2800">
              <a:latin typeface="Verdana" panose="020B0604030504040204" pitchFamily="34" charset="0"/>
            </a:endParaRPr>
          </a:p>
          <a:p>
            <a:pPr>
              <a:buClrTx/>
              <a:buFontTx/>
              <a:buNone/>
            </a:pPr>
            <a:r>
              <a:rPr lang="de-DE" altLang="de-DE" sz="280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252413" y="45626"/>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Instagram - „Die Schönheits-App“ – perfekt für Produktpräsentation</a:t>
            </a:r>
          </a:p>
          <a:p>
            <a:pPr>
              <a:buClrTx/>
              <a:buFontTx/>
              <a:buNone/>
            </a:pPr>
            <a:endParaRPr lang="de-DE" altLang="de-DE" sz="2000" dirty="0"/>
          </a:p>
          <a:p>
            <a:pPr>
              <a:buClrTx/>
              <a:buFontTx/>
              <a:buNone/>
            </a:pPr>
            <a:r>
              <a:rPr lang="de-DE" altLang="de-DE" dirty="0"/>
              <a:t>Die App für „noch“ die jungen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528495"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a:t>
            </a:r>
            <a:r>
              <a:rPr lang="de-DE" altLang="de-DE" sz="2000" dirty="0" err="1"/>
              <a:t>Photos</a:t>
            </a:r>
            <a:r>
              <a:rPr lang="de-DE" altLang="de-DE" sz="2000" dirty="0"/>
              <a:t>/Videos</a:t>
            </a:r>
          </a:p>
          <a:p>
            <a:pPr>
              <a:buFont typeface="Arial" panose="020B0604020202020204" pitchFamily="34" charset="0"/>
              <a:buChar char="-"/>
            </a:pPr>
            <a:r>
              <a:rPr lang="de-DE" altLang="de-DE" sz="2000" dirty="0"/>
              <a:t> Drei Möglichkeiten der Vermarktung: Feed, Story, </a:t>
            </a:r>
            <a:r>
              <a:rPr lang="de-DE" altLang="de-DE" sz="2000" dirty="0" err="1"/>
              <a:t>Reel</a:t>
            </a:r>
            <a:endParaRPr lang="de-DE" altLang="de-DE" sz="2000" dirty="0"/>
          </a:p>
          <a:p>
            <a:pPr>
              <a:buFont typeface="Arial" panose="020B0604020202020204" pitchFamily="34" charset="0"/>
              <a:buChar char="-"/>
            </a:pPr>
            <a:r>
              <a:rPr lang="de-DE" altLang="de-DE" sz="2000" dirty="0"/>
              <a:t> Beurteilungen von Content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47411" y="4482563"/>
            <a:ext cx="662102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Nachteile:</a:t>
            </a:r>
          </a:p>
          <a:p>
            <a:pPr>
              <a:buClrTx/>
              <a:buFontTx/>
              <a:buNone/>
            </a:pPr>
            <a:endParaRPr lang="de-DE" altLang="de-DE" sz="2000" u="sng" dirty="0"/>
          </a:p>
          <a:p>
            <a:pPr>
              <a:buClrTx/>
              <a:buFontTx/>
              <a:buNone/>
            </a:pPr>
            <a:r>
              <a:rPr lang="de-DE" altLang="de-DE" sz="2000" dirty="0"/>
              <a:t>- Unsicherheit der Daten / Datenschutz</a:t>
            </a:r>
          </a:p>
          <a:p>
            <a:pPr>
              <a:buFont typeface="Arial" panose="020B0604020202020204" pitchFamily="34" charset="0"/>
              <a:buChar char="-"/>
            </a:pPr>
            <a:r>
              <a:rPr lang="de-DE" altLang="de-DE" sz="2000" dirty="0"/>
              <a:t> Schwierigkeiten bei Zugriff auf Daten wegen „API“</a:t>
            </a:r>
          </a:p>
          <a:p>
            <a:pPr>
              <a:buFont typeface="Arial" panose="020B0604020202020204" pitchFamily="34" charset="0"/>
              <a:buChar char="-"/>
            </a:pPr>
            <a:r>
              <a:rPr lang="de-DE" altLang="de-DE" sz="2000" dirty="0"/>
              <a:t> „Geschlossener Kreis“, ohne Registrierung keine Daten</a:t>
            </a:r>
          </a:p>
          <a:p>
            <a:pPr>
              <a:buFont typeface="Arial" panose="020B0604020202020204" pitchFamily="34" charset="0"/>
              <a:buChar char="-"/>
            </a:pPr>
            <a:r>
              <a:rPr lang="de-DE" altLang="de-DE" sz="2000" dirty="0"/>
              <a:t>  Hoher Zeitaufwand nötig wegen Algorithmus</a:t>
            </a:r>
          </a:p>
        </p:txBody>
      </p:sp>
    </p:spTree>
    <p:extLst>
      <p:ext uri="{BB962C8B-B14F-4D97-AF65-F5344CB8AC3E}">
        <p14:creationId xmlns:p14="http://schemas.microsoft.com/office/powerpoint/2010/main" val="17453683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73EF8A78-F81A-F243-919C-661B184179D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2" name="Rectangle 2">
            <a:extLst>
              <a:ext uri="{FF2B5EF4-FFF2-40B4-BE49-F238E27FC236}">
                <a16:creationId xmlns:a16="http://schemas.microsoft.com/office/drawing/2014/main" id="{6571CC0C-D8D0-2449-8CD2-2FB5344912A9}"/>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6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400" u="sng" dirty="0">
                <a:latin typeface="Verdana" panose="020B0604030504040204" pitchFamily="34" charset="0"/>
              </a:rPr>
              <a:t>Block 1</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Begrüßung</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Einführung, Vorstellung, Fragerunde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Grundlagen – Wer spricht? Native/Immigrant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Warum Unternehmen Social Media nutzen wollen/sollten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in klassischen Kommunikationskonzepten mit der Basis „klassische PR“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1.`Mitmach-Internet` Facebook</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Marketing, Gefahren, Einstellungen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2. `Bilder-App` Instagram</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für Firmen (Fanseiten, Administratorrechte, Design)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Instagram für Unternehmen (Privat-, Business- und </a:t>
            </a:r>
            <a:r>
              <a:rPr lang="de-DE" altLang="de-DE" sz="1500" dirty="0" err="1">
                <a:latin typeface="Verdana" panose="020B0604030504040204" pitchFamily="34" charset="0"/>
              </a:rPr>
              <a:t>Creator</a:t>
            </a:r>
            <a:r>
              <a:rPr lang="de-DE" altLang="de-DE" sz="1500" dirty="0">
                <a:latin typeface="Verdana" panose="020B0604030504040204" pitchFamily="34" charset="0"/>
              </a:rPr>
              <a:t>-Account)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3. `Entscheider-Portale` XING, </a:t>
            </a:r>
            <a:r>
              <a:rPr lang="de-DE" altLang="de-DE" sz="1500" dirty="0" err="1">
                <a:latin typeface="Verdana" panose="020B0604030504040204" pitchFamily="34" charset="0"/>
              </a:rPr>
              <a:t>LinkedIN</a:t>
            </a: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2</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`Kurznachrichten für die Welt` Twitter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`Karrieresprungbrett` </a:t>
            </a:r>
            <a:r>
              <a:rPr lang="de-DE" altLang="de-DE" sz="1500" dirty="0" err="1">
                <a:latin typeface="Verdana" panose="020B0604030504040204" pitchFamily="34" charset="0"/>
              </a:rPr>
              <a:t>Youtube</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5. `Bewertungsportale` </a:t>
            </a:r>
            <a:r>
              <a:rPr lang="de-DE" altLang="de-DE" sz="1500" dirty="0" err="1">
                <a:latin typeface="Verdana" panose="020B0604030504040204" pitchFamily="34" charset="0"/>
              </a:rPr>
              <a:t>Yelp</a:t>
            </a:r>
            <a:r>
              <a:rPr lang="de-DE" altLang="de-DE" sz="1500" dirty="0">
                <a:latin typeface="Verdana" panose="020B0604030504040204" pitchFamily="34" charset="0"/>
              </a:rPr>
              <a:t>, </a:t>
            </a:r>
            <a:r>
              <a:rPr lang="de-DE" altLang="de-DE" sz="1500" dirty="0" err="1">
                <a:latin typeface="Verdana" panose="020B0604030504040204" pitchFamily="34" charset="0"/>
              </a:rPr>
              <a:t>Jameda</a:t>
            </a:r>
            <a:r>
              <a:rPr lang="de-DE" altLang="de-DE" sz="1500" dirty="0">
                <a:latin typeface="Verdana" panose="020B0604030504040204" pitchFamily="34" charset="0"/>
              </a:rPr>
              <a:t>, </a:t>
            </a:r>
            <a:r>
              <a:rPr lang="de-DE" altLang="de-DE" sz="1500" dirty="0" err="1">
                <a:latin typeface="Verdana" panose="020B0604030504040204" pitchFamily="34" charset="0"/>
              </a:rPr>
              <a:t>Kununu</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 Meine Pressemitteilung im Web 2.0</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Anmerkungen „Meine PM im Web 2.0“</a:t>
            </a:r>
            <a:r>
              <a:rPr lang="de-DE" altLang="de-DE" sz="1400" dirty="0">
                <a:latin typeface="Verdana" panose="020B0604030504040204" pitchFamily="34" charset="0"/>
              </a:rPr>
              <a:t> </a:t>
            </a:r>
          </a:p>
        </p:txBody>
      </p:sp>
      <p:sp>
        <p:nvSpPr>
          <p:cNvPr id="5123" name="Rectangle 3">
            <a:extLst>
              <a:ext uri="{FF2B5EF4-FFF2-40B4-BE49-F238E27FC236}">
                <a16:creationId xmlns:a16="http://schemas.microsoft.com/office/drawing/2014/main" id="{80DC2DB2-F99A-9445-8CCB-2BBBBBCBFF59}"/>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pic>
        <p:nvPicPr>
          <p:cNvPr id="136194" name="Picture 2" descr="Aus Webinar &quot;Social Media Marketing mit Instagram&quot; von Just Spicies Marketing Senior Head of Cooperation Marketing Nadja Dick)">
            <a:extLst>
              <a:ext uri="{FF2B5EF4-FFF2-40B4-BE49-F238E27FC236}">
                <a16:creationId xmlns:a16="http://schemas.microsoft.com/office/drawing/2014/main" id="{67304F5D-56F4-D44B-8B6D-A80123ED2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 y="1891434"/>
            <a:ext cx="9144000" cy="40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227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8295389"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dirty="0">
                <a:latin typeface="Verdana" panose="020B0604030504040204" pitchFamily="34" charset="0"/>
              </a:rPr>
              <a:t>„API“ - „News Feed“ - „Profilbild“ – Info - Bio</a:t>
            </a:r>
          </a:p>
          <a:p>
            <a:pPr>
              <a:buClrTx/>
              <a:buFontTx/>
              <a:buNone/>
            </a:pPr>
            <a:endParaRPr lang="de-DE" altLang="de-DE" sz="2800" dirty="0">
              <a:latin typeface="Verdana" panose="020B0604030504040204" pitchFamily="34" charset="0"/>
            </a:endParaRPr>
          </a:p>
          <a:p>
            <a:pPr>
              <a:buClrTx/>
              <a:buFontTx/>
              <a:buNone/>
            </a:pPr>
            <a:r>
              <a:rPr lang="de-DE" altLang="de-DE" sz="2800" dirty="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extLst>
      <p:ext uri="{BB962C8B-B14F-4D97-AF65-F5344CB8AC3E}">
        <p14:creationId xmlns:p14="http://schemas.microsoft.com/office/powerpoint/2010/main" val="3998453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E7E867D8-DDDB-F640-AFCB-E515098B3657}"/>
              </a:ext>
            </a:extLst>
          </p:cNvPr>
          <p:cNvSpPr>
            <a:spLocks noGrp="1" noChangeArrowheads="1"/>
          </p:cNvSpPr>
          <p:nvPr>
            <p:ph type="title"/>
          </p:nvPr>
        </p:nvSpPr>
        <p:spPr>
          <a:xfrm>
            <a:off x="-108520" y="500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XING</a:t>
            </a:r>
            <a:r>
              <a:rPr lang="de-DE" altLang="de-DE" sz="1800" dirty="0"/>
              <a:t> </a:t>
            </a:r>
          </a:p>
        </p:txBody>
      </p:sp>
      <p:sp>
        <p:nvSpPr>
          <p:cNvPr id="31746" name="Text Box 2">
            <a:extLst>
              <a:ext uri="{FF2B5EF4-FFF2-40B4-BE49-F238E27FC236}">
                <a16:creationId xmlns:a16="http://schemas.microsoft.com/office/drawing/2014/main" id="{FD079F1E-B4AB-034C-9C9C-3E21D4967FA0}"/>
              </a:ext>
            </a:extLst>
          </p:cNvPr>
          <p:cNvSpPr txBox="1">
            <a:spLocks noChangeArrowheads="1"/>
          </p:cNvSpPr>
          <p:nvPr/>
        </p:nvSpPr>
        <p:spPr bwMode="auto">
          <a:xfrm>
            <a:off x="287338" y="23764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31747" name="Text Box 3">
            <a:extLst>
              <a:ext uri="{FF2B5EF4-FFF2-40B4-BE49-F238E27FC236}">
                <a16:creationId xmlns:a16="http://schemas.microsoft.com/office/drawing/2014/main" id="{38D88AC0-EDF8-6846-89ED-7383D7AAF0DD}"/>
              </a:ext>
            </a:extLst>
          </p:cNvPr>
          <p:cNvSpPr txBox="1">
            <a:spLocks noChangeArrowheads="1"/>
          </p:cNvSpPr>
          <p:nvPr/>
        </p:nvSpPr>
        <p:spPr bwMode="auto">
          <a:xfrm>
            <a:off x="311150" y="1079500"/>
            <a:ext cx="8412163"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XING</a:t>
            </a:r>
            <a:r>
              <a:rPr lang="de-DE" altLang="de-DE" sz="2000">
                <a:latin typeface="Verdana" panose="020B0604030504040204" pitchFamily="34" charset="0"/>
              </a:rPr>
              <a:t> - „Die Visitenkarten-Plattform“</a:t>
            </a:r>
          </a:p>
          <a:p>
            <a:pPr>
              <a:buClrTx/>
              <a:buFontTx/>
              <a:buNone/>
            </a:pPr>
            <a:endParaRPr lang="de-DE" altLang="de-DE" sz="2000">
              <a:latin typeface="Verdana" panose="020B0604030504040204" pitchFamily="34" charset="0"/>
            </a:endParaRPr>
          </a:p>
          <a:p>
            <a:pPr>
              <a:buClrTx/>
              <a:buFontTx/>
              <a:buNone/>
            </a:pPr>
            <a:r>
              <a:rPr lang="de-DE" altLang="de-DE">
                <a:latin typeface="Verdana" panose="020B0604030504040204" pitchFamily="34" charset="0"/>
              </a:rPr>
              <a:t>Das Portal für Entscheider, aus “qualifizierteren“ Gesellschaftsschichten</a:t>
            </a:r>
          </a:p>
        </p:txBody>
      </p:sp>
      <p:sp>
        <p:nvSpPr>
          <p:cNvPr id="31748" name="Text Box 4">
            <a:extLst>
              <a:ext uri="{FF2B5EF4-FFF2-40B4-BE49-F238E27FC236}">
                <a16:creationId xmlns:a16="http://schemas.microsoft.com/office/drawing/2014/main" id="{733F005A-458B-F148-9CD0-C588ABEC5339}"/>
              </a:ext>
            </a:extLst>
          </p:cNvPr>
          <p:cNvSpPr txBox="1">
            <a:spLocks noChangeArrowheads="1"/>
          </p:cNvSpPr>
          <p:nvPr/>
        </p:nvSpPr>
        <p:spPr bwMode="auto">
          <a:xfrm>
            <a:off x="647700" y="295592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Lebensläufe, Qualifikationen</a:t>
            </a:r>
          </a:p>
          <a:p>
            <a:pPr marL="322263">
              <a:lnSpc>
                <a:spcPct val="80000"/>
              </a:lnSpc>
              <a:buClrTx/>
              <a:buFontTx/>
              <a:buNone/>
            </a:pPr>
            <a:endParaRPr lang="de-DE" altLang="de-DE" sz="2000" b="1">
              <a:latin typeface="Verdana" panose="020B0604030504040204" pitchFamily="34" charset="0"/>
            </a:endParaRPr>
          </a:p>
        </p:txBody>
      </p:sp>
      <p:sp>
        <p:nvSpPr>
          <p:cNvPr id="31749" name="Text Box 5">
            <a:extLst>
              <a:ext uri="{FF2B5EF4-FFF2-40B4-BE49-F238E27FC236}">
                <a16:creationId xmlns:a16="http://schemas.microsoft.com/office/drawing/2014/main" id="{5AC53A18-C29A-A645-BFE2-DCC295ADE6FD}"/>
              </a:ext>
            </a:extLst>
          </p:cNvPr>
          <p:cNvSpPr txBox="1">
            <a:spLocks noChangeArrowheads="1"/>
          </p:cNvSpPr>
          <p:nvPr/>
        </p:nvSpPr>
        <p:spPr bwMode="auto">
          <a:xfrm>
            <a:off x="431800" y="36687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„Meet and Greet“</a:t>
            </a:r>
          </a:p>
          <a:p>
            <a:pPr marL="322263">
              <a:lnSpc>
                <a:spcPct val="80000"/>
              </a:lnSpc>
              <a:buClrTx/>
              <a:buFontTx/>
              <a:buNone/>
            </a:pPr>
            <a:endParaRPr lang="de-DE" altLang="de-DE" sz="2000" b="1">
              <a:latin typeface="Verdana" panose="020B0604030504040204" pitchFamily="34" charset="0"/>
            </a:endParaRPr>
          </a:p>
        </p:txBody>
      </p:sp>
      <p:sp>
        <p:nvSpPr>
          <p:cNvPr id="31750" name="Text Box 6">
            <a:extLst>
              <a:ext uri="{FF2B5EF4-FFF2-40B4-BE49-F238E27FC236}">
                <a16:creationId xmlns:a16="http://schemas.microsoft.com/office/drawing/2014/main" id="{921BC8CD-26D8-7249-B361-2E85852A764E}"/>
              </a:ext>
            </a:extLst>
          </p:cNvPr>
          <p:cNvSpPr txBox="1">
            <a:spLocks noChangeArrowheads="1"/>
          </p:cNvSpPr>
          <p:nvPr/>
        </p:nvSpPr>
        <p:spPr bwMode="auto">
          <a:xfrm>
            <a:off x="287338" y="43164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Suche nach Spezialisten, Ansprechpartnern</a:t>
            </a:r>
          </a:p>
          <a:p>
            <a:pPr marL="322263">
              <a:lnSpc>
                <a:spcPct val="80000"/>
              </a:lnSpc>
              <a:buClrTx/>
              <a:buFontTx/>
              <a:buNone/>
            </a:pPr>
            <a:endParaRPr lang="de-DE" altLang="de-DE" sz="2000" b="1">
              <a:latin typeface="Verdana" panose="020B0604030504040204" pitchFamily="34" charset="0"/>
            </a:endParaRPr>
          </a:p>
        </p:txBody>
      </p:sp>
      <p:sp>
        <p:nvSpPr>
          <p:cNvPr id="31751" name="Text Box 7">
            <a:extLst>
              <a:ext uri="{FF2B5EF4-FFF2-40B4-BE49-F238E27FC236}">
                <a16:creationId xmlns:a16="http://schemas.microsoft.com/office/drawing/2014/main" id="{E57F5D5D-99D1-9C46-8B25-178446FF3429}"/>
              </a:ext>
            </a:extLst>
          </p:cNvPr>
          <p:cNvSpPr txBox="1">
            <a:spLocks noChangeArrowheads="1"/>
          </p:cNvSpPr>
          <p:nvPr/>
        </p:nvSpPr>
        <p:spPr bwMode="auto">
          <a:xfrm>
            <a:off x="576263" y="48926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prägnante Sätze, knappe Formulierungen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BA689969-B8DE-4042-938C-4B3FA343F3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Zahlen, Daten, Fakten</a:t>
            </a:r>
          </a:p>
        </p:txBody>
      </p:sp>
      <p:sp>
        <p:nvSpPr>
          <p:cNvPr id="32770" name="Text Box 2">
            <a:extLst>
              <a:ext uri="{FF2B5EF4-FFF2-40B4-BE49-F238E27FC236}">
                <a16:creationId xmlns:a16="http://schemas.microsoft.com/office/drawing/2014/main" id="{4D6E592D-3D71-BF4F-A1DC-99C6F1016DD9}"/>
              </a:ext>
            </a:extLst>
          </p:cNvPr>
          <p:cNvSpPr txBox="1">
            <a:spLocks noChangeArrowheads="1"/>
          </p:cNvSpPr>
          <p:nvPr/>
        </p:nvSpPr>
        <p:spPr bwMode="auto">
          <a:xfrm>
            <a:off x="142875" y="904875"/>
            <a:ext cx="8856663" cy="534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b="1" u="sng">
                <a:latin typeface="Verdana" panose="020B0604030504040204" pitchFamily="34" charset="0"/>
              </a:rPr>
              <a:t>XING</a:t>
            </a:r>
            <a:r>
              <a:rPr lang="de-DE" altLang="de-DE" sz="1600" u="sng">
                <a:latin typeface="Verdana" panose="020B0604030504040204" pitchFamily="34" charset="0"/>
              </a:rPr>
              <a:t> - Zahlen, Daten, Fakten:</a:t>
            </a:r>
          </a:p>
          <a:p>
            <a:pPr>
              <a:buClrTx/>
              <a:buFontTx/>
              <a:buNone/>
            </a:pPr>
            <a:endParaRPr lang="de-DE" altLang="de-DE" sz="1600">
              <a:latin typeface="Verdana" panose="020B0604030504040204" pitchFamily="34" charset="0"/>
            </a:endParaRPr>
          </a:p>
          <a:p>
            <a:pPr>
              <a:buClrTx/>
              <a:buFontTx/>
              <a:buNone/>
            </a:pPr>
            <a:r>
              <a:rPr lang="de-DE" altLang="de-DE" sz="1600">
                <a:latin typeface="Verdana" panose="020B0604030504040204" pitchFamily="34" charset="0"/>
              </a:rPr>
              <a:t>  XING (ehemals „OpenBC“) steht für das engl. Wort „Crossing“</a:t>
            </a:r>
          </a:p>
          <a:p>
            <a:pPr>
              <a:buClrTx/>
              <a:buFontTx/>
              <a:buNone/>
            </a:pPr>
            <a:r>
              <a:rPr lang="de-DE" altLang="de-DE" sz="1600">
                <a:latin typeface="Verdana" panose="020B0604030504040204" pitchFamily="34" charset="0"/>
              </a:rPr>
              <a:t>  2003 v. Lars Hinrichs u Bill Liao in Hamburg gegründet</a:t>
            </a:r>
          </a:p>
          <a:p>
            <a:pPr>
              <a:buClrTx/>
              <a:buFontTx/>
              <a:buNone/>
            </a:pPr>
            <a:r>
              <a:rPr lang="de-DE" altLang="de-DE" sz="1600">
                <a:latin typeface="Verdana" panose="020B0604030504040204" pitchFamily="34" charset="0"/>
              </a:rPr>
              <a:t>  zählte laut Geschäftsbericht Ende des 1. Quartals 2011 gut 10 Mio. Benutzer,  </a:t>
            </a:r>
          </a:p>
          <a:p>
            <a:pPr>
              <a:buClrTx/>
              <a:buFontTx/>
              <a:buNone/>
            </a:pPr>
            <a:r>
              <a:rPr lang="de-DE" altLang="de-DE" sz="1600">
                <a:latin typeface="Verdana" panose="020B0604030504040204" pitchFamily="34" charset="0"/>
              </a:rPr>
              <a:t>  davon 700.000 mit Premium Account (ab 2009 auch mit Job-Börse)</a:t>
            </a:r>
          </a:p>
          <a:p>
            <a:pPr>
              <a:buClrTx/>
              <a:buFontTx/>
              <a:buNone/>
            </a:pPr>
            <a:r>
              <a:rPr lang="de-DE" altLang="de-DE" sz="1600">
                <a:latin typeface="Verdana" panose="020B0604030504040204" pitchFamily="34" charset="0"/>
              </a:rPr>
              <a:t>  Netzwerk für Berufstätige, Entscheider, Experten</a:t>
            </a:r>
          </a:p>
          <a:p>
            <a:pPr>
              <a:buClrTx/>
              <a:buFontTx/>
              <a:buNone/>
            </a:pPr>
            <a:r>
              <a:rPr lang="de-DE" altLang="de-DE" sz="1600">
                <a:latin typeface="Verdana" panose="020B0604030504040204" pitchFamily="34" charset="0"/>
              </a:rPr>
              <a:t>  eigene Präsentation mit Arbeitsplatz, Lebenslauf, Karrieren, Interessen</a:t>
            </a:r>
          </a:p>
          <a:p>
            <a:pPr>
              <a:buClrTx/>
              <a:buFontTx/>
              <a:buNone/>
            </a:pPr>
            <a:r>
              <a:rPr lang="de-DE" altLang="de-DE" sz="1600">
                <a:latin typeface="Verdana" panose="020B0604030504040204" pitchFamily="34" charset="0"/>
              </a:rPr>
              <a:t>  die aus Facebook bekannten „Freunde“ heißen hier „Kontakte“</a:t>
            </a:r>
          </a:p>
          <a:p>
            <a:pPr>
              <a:buClrTx/>
              <a:buFontTx/>
              <a:buNone/>
            </a:pPr>
            <a:r>
              <a:rPr lang="de-DE" altLang="de-DE" sz="1600">
                <a:latin typeface="Verdana" panose="020B0604030504040204" pitchFamily="34" charset="0"/>
              </a:rPr>
              <a:t>  genau wie bei Facebook gibt es hier auch Gruppen</a:t>
            </a:r>
          </a:p>
          <a:p>
            <a:pPr>
              <a:buClrTx/>
              <a:buFontTx/>
              <a:buNone/>
            </a:pPr>
            <a:r>
              <a:rPr lang="de-DE" altLang="de-DE" sz="1600">
                <a:latin typeface="Verdana" panose="020B0604030504040204" pitchFamily="34" charset="0"/>
              </a:rPr>
              <a:t>  bei (bezahlter) Premium-Mitgliedschaft Einladungen zu Veranstaltungen</a:t>
            </a:r>
          </a:p>
          <a:p>
            <a:pPr>
              <a:buClrTx/>
              <a:buFontTx/>
              <a:buNone/>
            </a:pPr>
            <a:r>
              <a:rPr lang="de-DE" altLang="de-DE" sz="1600">
                <a:latin typeface="Verdana" panose="020B0604030504040204" pitchFamily="34" charset="0"/>
              </a:rPr>
              <a:t> „Meet and Greet“-Veranstaltungen sorgen für Bekanntheitsgewinn</a:t>
            </a:r>
          </a:p>
          <a:p>
            <a:pPr>
              <a:buClrTx/>
              <a:buFontTx/>
              <a:buNone/>
            </a:pPr>
            <a:r>
              <a:rPr lang="de-DE" altLang="de-DE" sz="1600">
                <a:latin typeface="Verdana" panose="020B0604030504040204" pitchFamily="34" charset="0"/>
              </a:rPr>
              <a:t>-  Unternehmenspräsenz auf XING einrichten: </a:t>
            </a:r>
            <a:r>
              <a:rPr lang="de-DE" altLang="de-DE" sz="1100">
                <a:latin typeface="Verdana" panose="020B0604030504040204" pitchFamily="34" charset="0"/>
              </a:rPr>
              <a:t>http://www.rumohr.de/blog/2011/16-tipps-fuer-ihre-professionelle-unternehmenspraesenz-auf-xing/ </a:t>
            </a:r>
          </a:p>
          <a:p>
            <a:pPr>
              <a:buClrTx/>
              <a:buFontTx/>
              <a:buNone/>
            </a:pPr>
            <a:endParaRPr lang="de-DE" altLang="de-DE">
              <a:latin typeface="Verdana" panose="020B0604030504040204" pitchFamily="34" charset="0"/>
            </a:endParaRPr>
          </a:p>
          <a:p>
            <a:pPr>
              <a:buClrTx/>
              <a:buFontTx/>
              <a:buNone/>
            </a:pPr>
            <a:r>
              <a:rPr lang="de-DE" altLang="de-DE" u="sng">
                <a:latin typeface="Verdana" panose="020B0604030504040204" pitchFamily="34" charset="0"/>
              </a:rPr>
              <a:t>Nachteile:</a:t>
            </a:r>
          </a:p>
          <a:p>
            <a:pPr>
              <a:buClrTx/>
              <a:buFontTx/>
              <a:buNone/>
            </a:pPr>
            <a:endParaRPr lang="de-DE" altLang="de-DE" u="sng">
              <a:latin typeface="Verdana" panose="020B0604030504040204" pitchFamily="34" charset="0"/>
            </a:endParaRPr>
          </a:p>
          <a:p>
            <a:pPr>
              <a:buClrTx/>
              <a:buFontTx/>
              <a:buNone/>
            </a:pPr>
            <a:r>
              <a:rPr lang="de-DE" altLang="de-DE">
                <a:latin typeface="Verdana" panose="020B0604030504040204" pitchFamily="34" charset="0"/>
              </a:rPr>
              <a:t> Ihr XING-Profil wird bei Google gefunden; - Erste Anlaufstelle für evtl. neue Arbeitgeber, Daten „zu spionieren“; - XING zeigt an, wenn Sie andere, interessante Profile besuchen; - Aktivitätsstatus „verlangt“ nach regelmäßigen Besuchen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diamond(in)">
                                      <p:cBhvr additive="repl">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F7D039F-8F35-CF45-9FC9-DDFCA07562C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Basis, Premium?</a:t>
            </a:r>
          </a:p>
        </p:txBody>
      </p:sp>
      <p:sp>
        <p:nvSpPr>
          <p:cNvPr id="33794" name="Text Box 2">
            <a:extLst>
              <a:ext uri="{FF2B5EF4-FFF2-40B4-BE49-F238E27FC236}">
                <a16:creationId xmlns:a16="http://schemas.microsoft.com/office/drawing/2014/main" id="{2763B241-B78C-4C4A-9559-A20ED8C1D16F}"/>
              </a:ext>
            </a:extLst>
          </p:cNvPr>
          <p:cNvSpPr txBox="1">
            <a:spLocks noChangeArrowheads="1"/>
          </p:cNvSpPr>
          <p:nvPr/>
        </p:nvSpPr>
        <p:spPr bwMode="auto">
          <a:xfrm>
            <a:off x="215900" y="1079500"/>
            <a:ext cx="88566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Welches Konto?</a:t>
            </a:r>
          </a:p>
        </p:txBody>
      </p:sp>
      <p:pic>
        <p:nvPicPr>
          <p:cNvPr id="33795" name="Picture 3">
            <a:extLst>
              <a:ext uri="{FF2B5EF4-FFF2-40B4-BE49-F238E27FC236}">
                <a16:creationId xmlns:a16="http://schemas.microsoft.com/office/drawing/2014/main" id="{C44F5869-35FD-5946-9D16-04D47086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152525"/>
            <a:ext cx="5184775" cy="525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8172A70A-4B2F-AD4C-9A29-65FE203E0B84}"/>
              </a:ext>
            </a:extLst>
          </p:cNvPr>
          <p:cNvSpPr txBox="1">
            <a:spLocks noChangeArrowheads="1"/>
          </p:cNvSpPr>
          <p:nvPr/>
        </p:nvSpPr>
        <p:spPr bwMode="auto">
          <a:xfrm>
            <a:off x="360363" y="1651000"/>
            <a:ext cx="3455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Einladungen?</a:t>
            </a:r>
          </a:p>
        </p:txBody>
      </p:sp>
      <p:sp>
        <p:nvSpPr>
          <p:cNvPr id="33797" name="Text Box 5">
            <a:extLst>
              <a:ext uri="{FF2B5EF4-FFF2-40B4-BE49-F238E27FC236}">
                <a16:creationId xmlns:a16="http://schemas.microsoft.com/office/drawing/2014/main" id="{9D1A04E1-CCA4-5D40-B658-B9F48AB2E996}"/>
              </a:ext>
            </a:extLst>
          </p:cNvPr>
          <p:cNvSpPr txBox="1">
            <a:spLocks noChangeArrowheads="1"/>
          </p:cNvSpPr>
          <p:nvPr/>
        </p:nvSpPr>
        <p:spPr bwMode="auto">
          <a:xfrm>
            <a:off x="142875" y="2298700"/>
            <a:ext cx="34559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Aktivität?</a:t>
            </a:r>
          </a:p>
        </p:txBody>
      </p:sp>
      <p:sp>
        <p:nvSpPr>
          <p:cNvPr id="33798" name="Text Box 6">
            <a:extLst>
              <a:ext uri="{FF2B5EF4-FFF2-40B4-BE49-F238E27FC236}">
                <a16:creationId xmlns:a16="http://schemas.microsoft.com/office/drawing/2014/main" id="{7E0E3FC0-75FB-1641-927F-C33FE5AA34A9}"/>
              </a:ext>
            </a:extLst>
          </p:cNvPr>
          <p:cNvSpPr txBox="1">
            <a:spLocks noChangeArrowheads="1"/>
          </p:cNvSpPr>
          <p:nvPr/>
        </p:nvSpPr>
        <p:spPr bwMode="auto">
          <a:xfrm>
            <a:off x="215900" y="3024188"/>
            <a:ext cx="38877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2800">
                <a:latin typeface="Verdana" panose="020B0604030504040204" pitchFamily="34" charset="0"/>
              </a:rPr>
              <a:t>Kennzeichnung?</a:t>
            </a:r>
          </a:p>
        </p:txBody>
      </p:sp>
      <p:sp>
        <p:nvSpPr>
          <p:cNvPr id="33799" name="Text Box 7">
            <a:extLst>
              <a:ext uri="{FF2B5EF4-FFF2-40B4-BE49-F238E27FC236}">
                <a16:creationId xmlns:a16="http://schemas.microsoft.com/office/drawing/2014/main" id="{3E451B80-5328-1B4B-8C5D-9CA69E13BE74}"/>
              </a:ext>
            </a:extLst>
          </p:cNvPr>
          <p:cNvSpPr txBox="1">
            <a:spLocks noChangeArrowheads="1"/>
          </p:cNvSpPr>
          <p:nvPr/>
        </p:nvSpPr>
        <p:spPr bwMode="auto">
          <a:xfrm>
            <a:off x="431800" y="3738563"/>
            <a:ext cx="25923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Besuche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3794"/>
                                        </p:tgtEl>
                                        <p:attrNameLst>
                                          <p:attrName>style.visibility</p:attrName>
                                        </p:attrNameLst>
                                      </p:cBhvr>
                                      <p:to>
                                        <p:strVal val="visible"/>
                                      </p:to>
                                    </p:set>
                                    <p:animEffect transition="in" filter="diamond(in)">
                                      <p:cBhvr additive="repl">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37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37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379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F010F7CF-B374-DA45-BF46-5B30E260EBB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4818" name="Rectangle 2">
            <a:extLst>
              <a:ext uri="{FF2B5EF4-FFF2-40B4-BE49-F238E27FC236}">
                <a16:creationId xmlns:a16="http://schemas.microsoft.com/office/drawing/2014/main" id="{592415CC-E642-894C-B84F-B282CCCD3B1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a:t>
            </a:r>
            <a:r>
              <a:rPr lang="de-DE" altLang="de-DE" sz="1800"/>
              <a:t> </a:t>
            </a:r>
          </a:p>
        </p:txBody>
      </p:sp>
      <p:sp>
        <p:nvSpPr>
          <p:cNvPr id="34819" name="Text Box 3">
            <a:extLst>
              <a:ext uri="{FF2B5EF4-FFF2-40B4-BE49-F238E27FC236}">
                <a16:creationId xmlns:a16="http://schemas.microsoft.com/office/drawing/2014/main" id="{53BE383D-B594-6847-9B8B-7F79220D30C5}"/>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a:latin typeface="Verdana" panose="020B0604030504040204" pitchFamily="34" charset="0"/>
              </a:rPr>
              <a:t>Twitter</a:t>
            </a:r>
            <a:r>
              <a:rPr lang="de-DE" altLang="de-DE" sz="2000" dirty="0">
                <a:latin typeface="Verdana" panose="020B0604030504040204" pitchFamily="34" charset="0"/>
              </a:rPr>
              <a:t> - „</a:t>
            </a:r>
            <a:r>
              <a:rPr lang="de-DE" altLang="de-DE" sz="2000" dirty="0" err="1">
                <a:latin typeface="Verdana" panose="020B0604030504040204" pitchFamily="34" charset="0"/>
              </a:rPr>
              <a:t>Microblogging</a:t>
            </a:r>
            <a:r>
              <a:rPr lang="de-DE" altLang="de-DE" sz="2000" dirty="0">
                <a:latin typeface="Verdana" panose="020B0604030504040204" pitchFamily="34" charset="0"/>
              </a:rPr>
              <a:t> in 280 Zeichen“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alle Altersklassen, aus allen Gesellschaftsschichten</a:t>
            </a:r>
          </a:p>
        </p:txBody>
      </p:sp>
      <p:sp>
        <p:nvSpPr>
          <p:cNvPr id="34820" name="Text Box 4">
            <a:extLst>
              <a:ext uri="{FF2B5EF4-FFF2-40B4-BE49-F238E27FC236}">
                <a16:creationId xmlns:a16="http://schemas.microsoft.com/office/drawing/2014/main" id="{37E55D3B-3E61-1640-B9F5-AE4772030410}"/>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Crossmedia auf Blog-, FB-Artikel</a:t>
            </a:r>
          </a:p>
          <a:p>
            <a:pPr marL="322263">
              <a:lnSpc>
                <a:spcPct val="80000"/>
              </a:lnSpc>
              <a:buClrTx/>
              <a:buFontTx/>
              <a:buNone/>
            </a:pPr>
            <a:endParaRPr lang="de-DE" altLang="de-DE" sz="2200" b="1">
              <a:latin typeface="Verdana" panose="020B0604030504040204" pitchFamily="34" charset="0"/>
            </a:endParaRPr>
          </a:p>
        </p:txBody>
      </p:sp>
      <p:sp>
        <p:nvSpPr>
          <p:cNvPr id="34821" name="Text Box 5">
            <a:extLst>
              <a:ext uri="{FF2B5EF4-FFF2-40B4-BE49-F238E27FC236}">
                <a16:creationId xmlns:a16="http://schemas.microsoft.com/office/drawing/2014/main" id="{AF851F3E-A46F-C444-BBAD-385E57B7BCE0}"/>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Mitteilungen in 280 Zeichen</a:t>
            </a:r>
          </a:p>
          <a:p>
            <a:pPr marL="322263">
              <a:lnSpc>
                <a:spcPct val="80000"/>
              </a:lnSpc>
              <a:buClrTx/>
              <a:buFontTx/>
              <a:buNone/>
            </a:pPr>
            <a:endParaRPr lang="de-DE" altLang="de-DE" sz="2000" b="1" dirty="0">
              <a:latin typeface="Verdana" panose="020B0604030504040204" pitchFamily="34" charset="0"/>
            </a:endParaRPr>
          </a:p>
        </p:txBody>
      </p:sp>
      <p:sp>
        <p:nvSpPr>
          <p:cNvPr id="34822" name="Text Box 6">
            <a:extLst>
              <a:ext uri="{FF2B5EF4-FFF2-40B4-BE49-F238E27FC236}">
                <a16:creationId xmlns:a16="http://schemas.microsoft.com/office/drawing/2014/main" id="{97AD2906-4872-1945-A173-2238EFC25946}"/>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Automatisieren</a:t>
            </a:r>
          </a:p>
          <a:p>
            <a:pPr marL="322263">
              <a:lnSpc>
                <a:spcPct val="80000"/>
              </a:lnSpc>
              <a:buClrTx/>
              <a:buFontTx/>
              <a:buNone/>
            </a:pPr>
            <a:endParaRPr lang="de-DE" altLang="de-DE" sz="2000" b="1">
              <a:latin typeface="Verdana" panose="020B0604030504040204" pitchFamily="34" charset="0"/>
            </a:endParaRPr>
          </a:p>
        </p:txBody>
      </p:sp>
      <p:sp>
        <p:nvSpPr>
          <p:cNvPr id="34823" name="Text Box 7">
            <a:extLst>
              <a:ext uri="{FF2B5EF4-FFF2-40B4-BE49-F238E27FC236}">
                <a16:creationId xmlns:a16="http://schemas.microsoft.com/office/drawing/2014/main" id="{3F8B9E78-9376-194C-B0D3-CBA42EB605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34824" name="Text Box 8">
            <a:extLst>
              <a:ext uri="{FF2B5EF4-FFF2-40B4-BE49-F238E27FC236}">
                <a16:creationId xmlns:a16="http://schemas.microsoft.com/office/drawing/2014/main" id="{B7DA4695-7F1F-BD4D-835F-3D51827FAC3D}"/>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„Journalisten“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4819"/>
                                        </p:tgtEl>
                                        <p:attrNameLst>
                                          <p:attrName>style.visibility</p:attrName>
                                        </p:attrNameLst>
                                      </p:cBhvr>
                                      <p:to>
                                        <p:strVal val="visible"/>
                                      </p:to>
                                    </p:set>
                                    <p:animEffect transition="in" filter="blinds(horizontal)">
                                      <p:cBhvr additive="repl">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48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482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482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626421CE-982C-3441-8839-4B3C5792749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Zahlen, Daten, Fakten</a:t>
            </a:r>
          </a:p>
        </p:txBody>
      </p:sp>
      <p:sp>
        <p:nvSpPr>
          <p:cNvPr id="35842" name="Text Box 2">
            <a:extLst>
              <a:ext uri="{FF2B5EF4-FFF2-40B4-BE49-F238E27FC236}">
                <a16:creationId xmlns:a16="http://schemas.microsoft.com/office/drawing/2014/main" id="{F891DB3A-853E-6E46-9DAE-611039C044D3}"/>
              </a:ext>
            </a:extLst>
          </p:cNvPr>
          <p:cNvSpPr txBox="1">
            <a:spLocks noChangeArrowheads="1"/>
          </p:cNvSpPr>
          <p:nvPr/>
        </p:nvSpPr>
        <p:spPr bwMode="auto">
          <a:xfrm>
            <a:off x="215900" y="1104900"/>
            <a:ext cx="87122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u="sng" dirty="0">
                <a:latin typeface="Verdana" panose="020B0604030504040204" pitchFamily="34" charset="0"/>
              </a:rPr>
              <a:t>Twitter</a:t>
            </a:r>
            <a:r>
              <a:rPr lang="de-DE" altLang="de-DE" sz="2000" u="sng" dirty="0">
                <a:latin typeface="Verdana" panose="020B0604030504040204" pitchFamily="34" charset="0"/>
              </a:rPr>
              <a:t> - Zahlen, Daten, Fakten:</a:t>
            </a:r>
          </a:p>
          <a:p>
            <a:pPr>
              <a:buClrTx/>
              <a:buFontTx/>
              <a:buNone/>
            </a:pPr>
            <a:endParaRPr lang="de-DE" altLang="de-DE" sz="2000"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a:t>
            </a:r>
            <a:r>
              <a:rPr lang="de-DE" altLang="de-DE" sz="2000" dirty="0" err="1">
                <a:latin typeface="Verdana" panose="020B0604030504040204" pitchFamily="34" charset="0"/>
              </a:rPr>
              <a:t>Microblogging</a:t>
            </a:r>
            <a:r>
              <a:rPr lang="de-DE" altLang="de-DE" sz="2000" dirty="0">
                <a:latin typeface="Verdana" panose="020B0604030504040204" pitchFamily="34" charset="0"/>
              </a:rPr>
              <a:t> - eigene Textnachrichten mit maximal </a:t>
            </a:r>
          </a:p>
          <a:p>
            <a:pPr>
              <a:buFont typeface="Arial" panose="020B0604020202020204" pitchFamily="34" charset="0"/>
              <a:buNone/>
            </a:pPr>
            <a:r>
              <a:rPr lang="de-DE" altLang="de-DE" sz="2000" dirty="0">
                <a:latin typeface="Verdana" panose="020B0604030504040204" pitchFamily="34" charset="0"/>
              </a:rPr>
              <a:t> 280 Zeichen</a:t>
            </a:r>
          </a:p>
          <a:p>
            <a:pPr>
              <a:buFont typeface="Arial" panose="020B0604020202020204" pitchFamily="34" charset="0"/>
              <a:buChar char="-"/>
            </a:pPr>
            <a:r>
              <a:rPr lang="de-DE" altLang="de-DE" sz="2000" dirty="0">
                <a:latin typeface="Verdana" panose="020B0604030504040204" pitchFamily="34" charset="0"/>
              </a:rPr>
              <a:t> engl. „twittern“ = deutsch „zwitschern“</a:t>
            </a:r>
          </a:p>
          <a:p>
            <a:pPr>
              <a:buFont typeface="Arial" panose="020B0604020202020204" pitchFamily="34" charset="0"/>
              <a:buChar char="-"/>
            </a:pPr>
            <a:r>
              <a:rPr lang="de-DE" altLang="de-DE" sz="2000" dirty="0">
                <a:latin typeface="Verdana" panose="020B0604030504040204" pitchFamily="34" charset="0"/>
              </a:rPr>
              <a:t> Textnachrichten für alle Follower </a:t>
            </a:r>
          </a:p>
          <a:p>
            <a:pPr>
              <a:buFont typeface="Arial" panose="020B0604020202020204" pitchFamily="34" charset="0"/>
              <a:buChar char="-"/>
            </a:pPr>
            <a:r>
              <a:rPr lang="de-DE" altLang="de-DE" sz="2000" dirty="0">
                <a:latin typeface="Verdana" panose="020B0604030504040204" pitchFamily="34" charset="0"/>
              </a:rPr>
              <a:t> Zum Herausgeber von Nachrichten werden</a:t>
            </a:r>
          </a:p>
          <a:p>
            <a:pPr>
              <a:buFont typeface="Arial" panose="020B0604020202020204" pitchFamily="34" charset="0"/>
              <a:buChar char="-"/>
            </a:pPr>
            <a:r>
              <a:rPr lang="de-DE" altLang="de-DE" sz="2000" dirty="0">
                <a:latin typeface="Verdana" panose="020B0604030504040204" pitchFamily="34" charset="0"/>
              </a:rPr>
              <a:t> Beiträge sind häufig in der Ich-Perspektive geschrieben,</a:t>
            </a:r>
          </a:p>
          <a:p>
            <a:pPr>
              <a:buFont typeface="Arial" panose="020B0604020202020204" pitchFamily="34" charset="0"/>
              <a:buChar char="-"/>
            </a:pPr>
            <a:r>
              <a:rPr lang="de-DE" altLang="de-DE" sz="2000" dirty="0">
                <a:latin typeface="Verdana" panose="020B0604030504040204" pitchFamily="34" charset="0"/>
              </a:rPr>
              <a:t> Gegründet im März 2006 von Jack Dorsey, </a:t>
            </a:r>
            <a:r>
              <a:rPr lang="de-DE" altLang="de-DE" sz="2000" dirty="0" err="1">
                <a:latin typeface="Verdana" panose="020B0604030504040204" pitchFamily="34" charset="0"/>
              </a:rPr>
              <a:t>Biz</a:t>
            </a:r>
            <a:r>
              <a:rPr lang="de-DE" altLang="de-DE" sz="2000" dirty="0">
                <a:latin typeface="Verdana" panose="020B0604030504040204" pitchFamily="34" charset="0"/>
              </a:rPr>
              <a:t> Stone und </a:t>
            </a:r>
          </a:p>
          <a:p>
            <a:pPr>
              <a:buFont typeface="Arial" panose="020B0604020202020204" pitchFamily="34" charset="0"/>
              <a:buNone/>
            </a:pPr>
            <a:r>
              <a:rPr lang="de-DE" altLang="de-DE" sz="2000" dirty="0">
                <a:latin typeface="Verdana" panose="020B0604030504040204" pitchFamily="34" charset="0"/>
              </a:rPr>
              <a:t> Evan Williams</a:t>
            </a:r>
          </a:p>
          <a:p>
            <a:pPr>
              <a:buClrTx/>
              <a:buFontTx/>
              <a:buNone/>
            </a:pPr>
            <a:r>
              <a:rPr lang="de-DE" altLang="de-DE" sz="2000" dirty="0">
                <a:latin typeface="Verdana" panose="020B0604030504040204" pitchFamily="34" charset="0"/>
              </a:rPr>
              <a:t> </a:t>
            </a:r>
          </a:p>
          <a:p>
            <a:pPr>
              <a:buClrTx/>
              <a:buFontTx/>
              <a:buNone/>
            </a:pPr>
            <a:r>
              <a:rPr lang="de-DE" altLang="de-DE" sz="2000" u="sng" dirty="0">
                <a:latin typeface="Verdana" panose="020B0604030504040204" pitchFamily="34" charset="0"/>
              </a:rPr>
              <a:t>Nachteile:</a:t>
            </a:r>
          </a:p>
          <a:p>
            <a:pPr>
              <a:buClrTx/>
              <a:buFontTx/>
              <a:buNone/>
            </a:pPr>
            <a:endParaRPr lang="de-DE" altLang="de-DE" sz="2000" u="sng"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Privatsphäre; zu schnelle Übermittlung der Nachrichten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5842"/>
                                        </p:tgtEl>
                                        <p:attrNameLst>
                                          <p:attrName>style.visibility</p:attrName>
                                        </p:attrNameLst>
                                      </p:cBhvr>
                                      <p:to>
                                        <p:strVal val="visible"/>
                                      </p:to>
                                    </p:set>
                                    <p:animEffect transition="in" filter="diamond(in)">
                                      <p:cBhvr additive="repl">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2D4F8C73-CDCA-A34F-B7A8-B935F356E6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Begriffe</a:t>
            </a:r>
          </a:p>
        </p:txBody>
      </p:sp>
      <p:sp>
        <p:nvSpPr>
          <p:cNvPr id="36866" name="Text Box 2">
            <a:extLst>
              <a:ext uri="{FF2B5EF4-FFF2-40B4-BE49-F238E27FC236}">
                <a16:creationId xmlns:a16="http://schemas.microsoft.com/office/drawing/2014/main" id="{D91EB9B1-6E82-C549-8CDE-BE37A841E776}"/>
              </a:ext>
            </a:extLst>
          </p:cNvPr>
          <p:cNvSpPr txBox="1">
            <a:spLocks noChangeArrowheads="1"/>
          </p:cNvSpPr>
          <p:nvPr/>
        </p:nvSpPr>
        <p:spPr bwMode="auto">
          <a:xfrm>
            <a:off x="215900" y="1152525"/>
            <a:ext cx="8424863" cy="515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„Tweed“:  </a:t>
            </a:r>
            <a:r>
              <a:rPr lang="de-DE" altLang="de-DE" sz="2000" dirty="0">
                <a:latin typeface="Verdana" panose="020B0604030504040204" pitchFamily="34" charset="0"/>
              </a:rPr>
              <a:t>Die Text-Nachricht (maximal 280 Zeichen)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„Follower“:  </a:t>
            </a:r>
            <a:r>
              <a:rPr lang="de-DE" altLang="de-DE" sz="2000" dirty="0">
                <a:latin typeface="Verdana" panose="020B0604030504040204" pitchFamily="34" charset="0"/>
              </a:rPr>
              <a:t>= deutsch: Verfolger = Leser, der Nachrichten </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„#Hashtag“:  </a:t>
            </a:r>
            <a:r>
              <a:rPr lang="de-DE" altLang="de-DE" sz="2000" dirty="0">
                <a:latin typeface="Verdana" panose="020B0604030504040204" pitchFamily="34" charset="0"/>
              </a:rPr>
              <a:t>Das Kreuzchen # wird vor die Worte gestellt, um zu zeigen, zu welchem Thema der Tweed passt. Beispiel: #Skat – Hier werden alle Nachrichten angezeigt zum Thema „Skat“</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  </a:t>
            </a:r>
            <a:r>
              <a:rPr lang="de-DE" altLang="de-DE" sz="2000" dirty="0">
                <a:latin typeface="Verdana" panose="020B0604030504040204" pitchFamily="34" charset="0"/>
              </a:rPr>
              <a:t>Soll von den Lesern jemand persönlich angesprochen werden, bekommt der das @-Zeichen (engl. „at“ = deutsch „an“) vor den Namen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„Short-URLs“:  </a:t>
            </a:r>
            <a:r>
              <a:rPr lang="de-DE" altLang="de-DE" sz="2000" dirty="0">
                <a:latin typeface="Verdana" panose="020B0604030504040204" pitchFamily="34" charset="0"/>
              </a:rPr>
              <a:t>Damit die Internet-Adressen nicht zu lang werden, können Sie bei Gratisanbietern (</a:t>
            </a:r>
            <a:r>
              <a:rPr lang="de-DE" altLang="de-DE" sz="2000" dirty="0" err="1">
                <a:latin typeface="Verdana" panose="020B0604030504040204" pitchFamily="34" charset="0"/>
              </a:rPr>
              <a:t>bit.ly</a:t>
            </a:r>
            <a:r>
              <a:rPr lang="de-DE" altLang="de-DE" sz="2000" dirty="0">
                <a:latin typeface="Verdana" panose="020B0604030504040204" pitchFamily="34" charset="0"/>
              </a:rPr>
              <a:t>; </a:t>
            </a:r>
            <a:r>
              <a:rPr lang="de-DE" altLang="de-DE" sz="2000" dirty="0" err="1">
                <a:latin typeface="Verdana" panose="020B0604030504040204" pitchFamily="34" charset="0"/>
              </a:rPr>
              <a:t>tinyurl.com</a:t>
            </a:r>
            <a:r>
              <a:rPr lang="de-DE" altLang="de-DE" sz="2000" dirty="0">
                <a:latin typeface="Verdana" panose="020B0604030504040204" pitchFamily="34" charset="0"/>
              </a:rPr>
              <a:t>; </a:t>
            </a:r>
            <a:r>
              <a:rPr lang="de-DE" altLang="de-DE" sz="2000" dirty="0" err="1">
                <a:latin typeface="Verdana" panose="020B0604030504040204" pitchFamily="34" charset="0"/>
              </a:rPr>
              <a:t>goo.gl</a:t>
            </a:r>
            <a:r>
              <a:rPr lang="de-DE" altLang="de-DE" sz="2000" dirty="0">
                <a:latin typeface="Verdana" panose="020B0604030504040204" pitchFamily="34" charset="0"/>
              </a:rPr>
              <a:t>) „eingekürzt“ werden.</a:t>
            </a:r>
          </a:p>
          <a:p>
            <a:pPr>
              <a:buClrTx/>
              <a:buFontTx/>
              <a:buNone/>
            </a:pPr>
            <a:r>
              <a:rPr lang="de-DE" altLang="de-DE" sz="1600" dirty="0"/>
              <a:t> </a:t>
            </a:r>
          </a:p>
          <a:p>
            <a:pPr>
              <a:buClrTx/>
              <a:buFontTx/>
              <a:buNone/>
            </a:pPr>
            <a:r>
              <a:rPr lang="de-DE" altLang="de-DE" sz="1600" dirty="0"/>
              <a:t>Beispiel: </a:t>
            </a:r>
            <a:r>
              <a:rPr lang="de-DE" altLang="de-DE" sz="1200" u="sng" dirty="0"/>
              <a:t>http://</a:t>
            </a:r>
            <a:r>
              <a:rPr lang="de-DE" altLang="de-DE" sz="1200" u="sng" dirty="0" err="1"/>
              <a:t>www.spiegel.de</a:t>
            </a:r>
            <a:r>
              <a:rPr lang="de-DE" altLang="de-DE" sz="1200" u="sng" dirty="0"/>
              <a:t>/</a:t>
            </a:r>
            <a:r>
              <a:rPr lang="de-DE" altLang="de-DE" sz="1200" u="sng" dirty="0" err="1"/>
              <a:t>wirtschaft</a:t>
            </a:r>
            <a:r>
              <a:rPr lang="de-DE" altLang="de-DE" sz="1200" u="sng" dirty="0"/>
              <a:t>/soziales/0,1518,728290,00.html</a:t>
            </a:r>
            <a:r>
              <a:rPr lang="de-DE" altLang="de-DE" sz="1200" dirty="0"/>
              <a:t> wird zu </a:t>
            </a:r>
            <a:r>
              <a:rPr lang="de-DE" altLang="de-DE" sz="1200" u="sng" dirty="0"/>
              <a:t>http://</a:t>
            </a:r>
            <a:r>
              <a:rPr lang="de-DE" altLang="de-DE" sz="1200" u="sng" dirty="0" err="1"/>
              <a:t>bit.ly</a:t>
            </a:r>
            <a:r>
              <a:rPr lang="de-DE" altLang="de-DE" sz="1200" u="sng" dirty="0"/>
              <a:t>/45W66ert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diamond(in)">
                                      <p:cBhvr additive="repl">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D6819AC7-6538-C241-8B3D-B35F6CD43C8C}"/>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890" name="Rectangle 2">
            <a:extLst>
              <a:ext uri="{FF2B5EF4-FFF2-40B4-BE49-F238E27FC236}">
                <a16:creationId xmlns:a16="http://schemas.microsoft.com/office/drawing/2014/main" id="{C0B6EB80-AFFC-4E48-A53C-5F4C4C2FC6F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Youtube</a:t>
            </a:r>
            <a:r>
              <a:rPr lang="de-DE" altLang="de-DE" sz="1800"/>
              <a:t> </a:t>
            </a:r>
          </a:p>
        </p:txBody>
      </p:sp>
      <p:sp>
        <p:nvSpPr>
          <p:cNvPr id="37891" name="Text Box 3">
            <a:extLst>
              <a:ext uri="{FF2B5EF4-FFF2-40B4-BE49-F238E27FC236}">
                <a16:creationId xmlns:a16="http://schemas.microsoft.com/office/drawing/2014/main" id="{AB727415-9098-3344-AAEF-99C4041DA196}"/>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Youtube</a:t>
            </a:r>
            <a:r>
              <a:rPr lang="de-DE" altLang="de-DE" sz="2000">
                <a:latin typeface="Verdana" panose="020B0604030504040204" pitchFamily="34" charset="0"/>
              </a:rPr>
              <a:t> - „täglich über 2 Mio. neue Videos“</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37892" name="Text Box 4">
            <a:extLst>
              <a:ext uri="{FF2B5EF4-FFF2-40B4-BE49-F238E27FC236}">
                <a16:creationId xmlns:a16="http://schemas.microsoft.com/office/drawing/2014/main" id="{057C2F2B-6A73-B042-8D6E-4FEB923F5A77}"/>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Fernsehen der Zukunft?</a:t>
            </a:r>
          </a:p>
          <a:p>
            <a:pPr marL="322263">
              <a:lnSpc>
                <a:spcPct val="80000"/>
              </a:lnSpc>
              <a:buClrTx/>
              <a:buFontTx/>
              <a:buNone/>
            </a:pPr>
            <a:endParaRPr lang="de-DE" altLang="de-DE" sz="2200" b="1">
              <a:latin typeface="Verdana" panose="020B0604030504040204" pitchFamily="34" charset="0"/>
            </a:endParaRPr>
          </a:p>
        </p:txBody>
      </p:sp>
      <p:sp>
        <p:nvSpPr>
          <p:cNvPr id="37893" name="Text Box 5">
            <a:extLst>
              <a:ext uri="{FF2B5EF4-FFF2-40B4-BE49-F238E27FC236}">
                <a16:creationId xmlns:a16="http://schemas.microsoft.com/office/drawing/2014/main" id="{3DEF5AAA-CFAD-414F-9004-FE9FDF88C668}"/>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bewegten Bildern</a:t>
            </a:r>
          </a:p>
          <a:p>
            <a:pPr marL="322263">
              <a:lnSpc>
                <a:spcPct val="80000"/>
              </a:lnSpc>
              <a:buClrTx/>
              <a:buFontTx/>
              <a:buNone/>
            </a:pPr>
            <a:endParaRPr lang="de-DE" altLang="de-DE" sz="2000" b="1">
              <a:latin typeface="Verdana" panose="020B0604030504040204" pitchFamily="34" charset="0"/>
            </a:endParaRPr>
          </a:p>
        </p:txBody>
      </p:sp>
      <p:sp>
        <p:nvSpPr>
          <p:cNvPr id="37894" name="Text Box 6">
            <a:extLst>
              <a:ext uri="{FF2B5EF4-FFF2-40B4-BE49-F238E27FC236}">
                <a16:creationId xmlns:a16="http://schemas.microsoft.com/office/drawing/2014/main" id="{FD16AD1B-4D78-8B48-8F49-EF93CA3AD215}"/>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Photo-/Videogesicht? Ja oder Nein!</a:t>
            </a:r>
          </a:p>
          <a:p>
            <a:pPr marL="322263">
              <a:lnSpc>
                <a:spcPct val="80000"/>
              </a:lnSpc>
              <a:buClrTx/>
              <a:buFontTx/>
              <a:buNone/>
            </a:pPr>
            <a:endParaRPr lang="de-DE" altLang="de-DE" sz="2000" b="1">
              <a:latin typeface="Verdana" panose="020B0604030504040204" pitchFamily="34" charset="0"/>
            </a:endParaRPr>
          </a:p>
        </p:txBody>
      </p:sp>
      <p:sp>
        <p:nvSpPr>
          <p:cNvPr id="37895" name="Text Box 7">
            <a:extLst>
              <a:ext uri="{FF2B5EF4-FFF2-40B4-BE49-F238E27FC236}">
                <a16:creationId xmlns:a16="http://schemas.microsoft.com/office/drawing/2014/main" id="{89AD1AB5-9B51-1044-915E-C1F49EB9DF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Video</a:t>
            </a:r>
          </a:p>
          <a:p>
            <a:pPr marL="322263">
              <a:lnSpc>
                <a:spcPct val="80000"/>
              </a:lnSpc>
              <a:buClrTx/>
              <a:buFontTx/>
              <a:buNone/>
            </a:pPr>
            <a:endParaRPr lang="de-DE" altLang="de-DE" sz="2000" b="1">
              <a:latin typeface="Verdana" panose="020B0604030504040204" pitchFamily="34" charset="0"/>
            </a:endParaRPr>
          </a:p>
        </p:txBody>
      </p:sp>
      <p:sp>
        <p:nvSpPr>
          <p:cNvPr id="37896" name="Text Box 8">
            <a:extLst>
              <a:ext uri="{FF2B5EF4-FFF2-40B4-BE49-F238E27FC236}">
                <a16:creationId xmlns:a16="http://schemas.microsoft.com/office/drawing/2014/main" id="{DBEB0182-4DC7-CE42-AED1-A66ADAFFAD03}"/>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„VJ“</a:t>
            </a:r>
          </a:p>
          <a:p>
            <a:pPr marL="322263">
              <a:lnSpc>
                <a:spcPct val="80000"/>
              </a:lnSpc>
              <a:buClrTx/>
              <a:buFontTx/>
              <a:buNone/>
            </a:pPr>
            <a:endParaRPr lang="de-DE" altLang="de-DE" sz="2000" b="1">
              <a:latin typeface="Verdana" panose="020B0604030504040204" pitchFamily="34" charset="0"/>
            </a:endParaRPr>
          </a:p>
        </p:txBody>
      </p:sp>
      <p:sp>
        <p:nvSpPr>
          <p:cNvPr id="37897" name="Text Box 9">
            <a:extLst>
              <a:ext uri="{FF2B5EF4-FFF2-40B4-BE49-F238E27FC236}">
                <a16:creationId xmlns:a16="http://schemas.microsoft.com/office/drawing/2014/main" id="{91012049-247B-D548-9961-D63B840799E6}"/>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Technische Anforderungen / finanzieller Aufwand</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7891"/>
                                        </p:tgtEl>
                                        <p:attrNameLst>
                                          <p:attrName>style.visibility</p:attrName>
                                        </p:attrNameLst>
                                      </p:cBhvr>
                                      <p:to>
                                        <p:strVal val="visible"/>
                                      </p:to>
                                    </p:set>
                                    <p:animEffect transition="in" filter="blinds(horizontal)">
                                      <p:cBhvr additive="repl">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78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789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789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789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789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4F1E80B-1666-7B4C-A587-12E087A4827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914" name="Rectangle 2">
            <a:extLst>
              <a:ext uri="{FF2B5EF4-FFF2-40B4-BE49-F238E27FC236}">
                <a16:creationId xmlns:a16="http://schemas.microsoft.com/office/drawing/2014/main" id="{EF3425DD-063F-454C-BD6B-5345A2AE968A}"/>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Yelp </a:t>
            </a:r>
          </a:p>
        </p:txBody>
      </p:sp>
      <p:sp>
        <p:nvSpPr>
          <p:cNvPr id="38915" name="Text Box 3">
            <a:extLst>
              <a:ext uri="{FF2B5EF4-FFF2-40B4-BE49-F238E27FC236}">
                <a16:creationId xmlns:a16="http://schemas.microsoft.com/office/drawing/2014/main" id="{F7BF6958-4050-0E47-90F2-F75D6CA2AAD1}"/>
              </a:ext>
            </a:extLst>
          </p:cNvPr>
          <p:cNvSpPr txBox="1">
            <a:spLocks noChangeArrowheads="1"/>
          </p:cNvSpPr>
          <p:nvPr/>
        </p:nvSpPr>
        <p:spPr bwMode="auto">
          <a:xfrm>
            <a:off x="668338" y="1079500"/>
            <a:ext cx="7580312"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err="1">
                <a:latin typeface="Verdana" panose="020B0604030504040204" pitchFamily="34" charset="0"/>
              </a:rPr>
              <a:t>Yelp</a:t>
            </a:r>
            <a:r>
              <a:rPr lang="de-DE" altLang="de-DE" sz="2000" dirty="0">
                <a:latin typeface="Verdana" panose="020B0604030504040204" pitchFamily="34" charset="0"/>
              </a:rPr>
              <a:t> – das Bewertungsportal „täglich neue Bewertungen“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t>
            </a:r>
            <a:r>
              <a:rPr lang="de-DE" altLang="de-DE" sz="2000" dirty="0" err="1">
                <a:latin typeface="Verdana" panose="020B0604030504040204" pitchFamily="34" charset="0"/>
              </a:rPr>
              <a:t>Quengelgeister</a:t>
            </a:r>
            <a:r>
              <a:rPr lang="de-DE" altLang="de-DE" sz="2000" dirty="0">
                <a:latin typeface="Verdana" panose="020B0604030504040204" pitchFamily="34" charset="0"/>
              </a:rPr>
              <a:t> und Ladenbesitzer</a:t>
            </a:r>
          </a:p>
        </p:txBody>
      </p:sp>
      <p:sp>
        <p:nvSpPr>
          <p:cNvPr id="38916" name="Text Box 4">
            <a:extLst>
              <a:ext uri="{FF2B5EF4-FFF2-40B4-BE49-F238E27FC236}">
                <a16:creationId xmlns:a16="http://schemas.microsoft.com/office/drawing/2014/main" id="{4430B57A-BDF0-2A4D-BA13-8F5B76C4A0E3}"/>
              </a:ext>
            </a:extLst>
          </p:cNvPr>
          <p:cNvSpPr txBox="1">
            <a:spLocks noChangeArrowheads="1"/>
          </p:cNvSpPr>
          <p:nvPr/>
        </p:nvSpPr>
        <p:spPr bwMode="auto">
          <a:xfrm>
            <a:off x="1800225" y="4103688"/>
            <a:ext cx="64801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Aktionen binnen Sekunden mitteilen</a:t>
            </a:r>
          </a:p>
          <a:p>
            <a:pPr marL="322263">
              <a:lnSpc>
                <a:spcPct val="80000"/>
              </a:lnSpc>
              <a:buClrTx/>
              <a:buFontTx/>
              <a:buNone/>
            </a:pPr>
            <a:endParaRPr lang="de-DE" altLang="de-DE" sz="2200" b="1">
              <a:latin typeface="Verdana" panose="020B0604030504040204" pitchFamily="34" charset="0"/>
            </a:endParaRPr>
          </a:p>
        </p:txBody>
      </p:sp>
      <p:sp>
        <p:nvSpPr>
          <p:cNvPr id="38917" name="Text Box 5">
            <a:extLst>
              <a:ext uri="{FF2B5EF4-FFF2-40B4-BE49-F238E27FC236}">
                <a16:creationId xmlns:a16="http://schemas.microsoft.com/office/drawing/2014/main" id="{C7F96D34-D1D6-294D-B1A7-861272F9F7EB}"/>
              </a:ext>
            </a:extLst>
          </p:cNvPr>
          <p:cNvSpPr txBox="1">
            <a:spLocks noChangeArrowheads="1"/>
          </p:cNvSpPr>
          <p:nvPr/>
        </p:nvSpPr>
        <p:spPr bwMode="auto">
          <a:xfrm>
            <a:off x="2879725" y="2876550"/>
            <a:ext cx="58324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unbegrenzter Länge</a:t>
            </a:r>
          </a:p>
          <a:p>
            <a:pPr marL="322263">
              <a:lnSpc>
                <a:spcPct val="80000"/>
              </a:lnSpc>
              <a:buClrTx/>
              <a:buFontTx/>
              <a:buNone/>
            </a:pPr>
            <a:endParaRPr lang="de-DE" altLang="de-DE" sz="2000" b="1">
              <a:latin typeface="Verdana" panose="020B0604030504040204" pitchFamily="34" charset="0"/>
            </a:endParaRPr>
          </a:p>
        </p:txBody>
      </p:sp>
      <p:sp>
        <p:nvSpPr>
          <p:cNvPr id="38918" name="Text Box 6">
            <a:extLst>
              <a:ext uri="{FF2B5EF4-FFF2-40B4-BE49-F238E27FC236}">
                <a16:creationId xmlns:a16="http://schemas.microsoft.com/office/drawing/2014/main" id="{9E292754-9669-0B49-B756-7283AE326E84}"/>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Sätze, fetzige Rhythmen“</a:t>
            </a:r>
          </a:p>
          <a:p>
            <a:pPr marL="322263">
              <a:lnSpc>
                <a:spcPct val="80000"/>
              </a:lnSpc>
              <a:buClrTx/>
              <a:buFontTx/>
              <a:buNone/>
            </a:pPr>
            <a:endParaRPr lang="de-DE" altLang="de-DE" sz="2000" b="1">
              <a:latin typeface="Verdana" panose="020B0604030504040204" pitchFamily="34" charset="0"/>
            </a:endParaRPr>
          </a:p>
        </p:txBody>
      </p:sp>
      <p:sp>
        <p:nvSpPr>
          <p:cNvPr id="38919" name="Text Box 7">
            <a:extLst>
              <a:ext uri="{FF2B5EF4-FFF2-40B4-BE49-F238E27FC236}">
                <a16:creationId xmlns:a16="http://schemas.microsoft.com/office/drawing/2014/main" id="{46987A5C-30C2-C946-BACB-AE7437298E6B}"/>
              </a:ext>
            </a:extLst>
          </p:cNvPr>
          <p:cNvSpPr txBox="1">
            <a:spLocks noChangeArrowheads="1"/>
          </p:cNvSpPr>
          <p:nvPr/>
        </p:nvSpPr>
        <p:spPr bwMode="auto">
          <a:xfrm>
            <a:off x="574675" y="2297113"/>
            <a:ext cx="74168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Kommentar, Video</a:t>
            </a:r>
          </a:p>
          <a:p>
            <a:pPr marL="322263">
              <a:lnSpc>
                <a:spcPct val="80000"/>
              </a:lnSpc>
              <a:buClrTx/>
              <a:buFontTx/>
              <a:buNone/>
            </a:pPr>
            <a:endParaRPr lang="de-DE" altLang="de-DE" sz="2000" b="1">
              <a:latin typeface="Verdana" panose="020B0604030504040204" pitchFamily="34" charset="0"/>
            </a:endParaRPr>
          </a:p>
        </p:txBody>
      </p:sp>
      <p:sp>
        <p:nvSpPr>
          <p:cNvPr id="38920" name="Text Box 8">
            <a:extLst>
              <a:ext uri="{FF2B5EF4-FFF2-40B4-BE49-F238E27FC236}">
                <a16:creationId xmlns:a16="http://schemas.microsoft.com/office/drawing/2014/main" id="{5EB773BF-1C7D-A74E-9D9C-D79B616E843A}"/>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„Restaurantkritiker“</a:t>
            </a:r>
          </a:p>
          <a:p>
            <a:pPr marL="322263">
              <a:lnSpc>
                <a:spcPct val="80000"/>
              </a:lnSpc>
              <a:buClrTx/>
              <a:buFontTx/>
              <a:buNone/>
            </a:pPr>
            <a:endParaRPr lang="de-DE" altLang="de-DE" sz="2000" b="1">
              <a:latin typeface="Verdana" panose="020B0604030504040204" pitchFamily="34" charset="0"/>
            </a:endParaRPr>
          </a:p>
        </p:txBody>
      </p:sp>
      <p:sp>
        <p:nvSpPr>
          <p:cNvPr id="38921" name="Text Box 9">
            <a:extLst>
              <a:ext uri="{FF2B5EF4-FFF2-40B4-BE49-F238E27FC236}">
                <a16:creationId xmlns:a16="http://schemas.microsoft.com/office/drawing/2014/main" id="{D653709C-003C-3243-8263-826117E230F5}"/>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Zeit, Ort, Anliegen, Resümee</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blinds(horizontal)">
                                      <p:cBhvr additive="repl">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89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89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89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89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89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3</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Welche Social Media Aktivität auf welchem Kanal? –  Stichwort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II: Meine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Qualitative Ziele, Zielgruppe, SMARTE Ziele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Erfolgsmessung mit KPIs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Content, Inhalt, Redaktionsplan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Kundenkommunikation, Social Media Guidelines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Bewertung und Trends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Schlussrunde, Kontakte, Feedback</a:t>
            </a:r>
            <a:r>
              <a:rPr lang="de-DE" altLang="de-DE" sz="1400" dirty="0">
                <a:latin typeface="Verdana" panose="020B0604030504040204" pitchFamily="34" charset="0"/>
              </a:rPr>
              <a:t>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B441442-49DA-B140-94F8-ABA1648349D4}"/>
              </a:ext>
            </a:extLst>
          </p:cNvPr>
          <p:cNvSpPr>
            <a:spLocks noGrp="1" noChangeArrowheads="1"/>
          </p:cNvSpPr>
          <p:nvPr>
            <p:ph type="title"/>
          </p:nvPr>
        </p:nvSpPr>
        <p:spPr>
          <a:xfrm>
            <a:off x="685800" y="2130425"/>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dirty="0"/>
              <a:t>Praxisteil I</a:t>
            </a:r>
          </a:p>
        </p:txBody>
      </p:sp>
      <p:sp>
        <p:nvSpPr>
          <p:cNvPr id="39938" name="Rectangle 2">
            <a:extLst>
              <a:ext uri="{FF2B5EF4-FFF2-40B4-BE49-F238E27FC236}">
                <a16:creationId xmlns:a16="http://schemas.microsoft.com/office/drawing/2014/main" id="{1DA1EE77-F69D-9F4C-B7C1-FC372DBDD016}"/>
              </a:ext>
            </a:extLst>
          </p:cNvPr>
          <p:cNvSpPr>
            <a:spLocks noGrp="1" noChangeArrowheads="1"/>
          </p:cNvSpPr>
          <p:nvPr>
            <p:ph type="subTitle" idx="4294967295"/>
          </p:nvPr>
        </p:nvSpPr>
        <p:spPr bwMode="auto">
          <a:xfrm>
            <a:off x="1371600" y="3975100"/>
            <a:ext cx="6400800" cy="1754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320675" algn="ctr" hangingPunct="1">
              <a:spcBef>
                <a:spcPts val="6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a:latin typeface="Verdana" panose="020B0604030504040204" pitchFamily="34" charset="0"/>
                <a:ea typeface="Verdana" panose="020B0604030504040204" pitchFamily="34" charset="0"/>
                <a:cs typeface="Verdana" panose="020B0604030504040204" pitchFamily="34" charset="0"/>
              </a:rPr>
              <a:t>„Meine PM im Web 2.0“</a:t>
            </a:r>
          </a:p>
        </p:txBody>
      </p:sp>
      <p:sp>
        <p:nvSpPr>
          <p:cNvPr id="39939" name="Text Box 3">
            <a:extLst>
              <a:ext uri="{FF2B5EF4-FFF2-40B4-BE49-F238E27FC236}">
                <a16:creationId xmlns:a16="http://schemas.microsoft.com/office/drawing/2014/main" id="{7B8981E5-3F8F-C547-B901-FC9E29139C70}"/>
              </a:ext>
            </a:extLst>
          </p:cNvPr>
          <p:cNvSpPr txBox="1">
            <a:spLocks noChangeArrowheads="1"/>
          </p:cNvSpPr>
          <p:nvPr/>
        </p:nvSpPr>
        <p:spPr bwMode="auto">
          <a:xfrm>
            <a:off x="1417638"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Tree>
  </p:cSld>
  <p:clrMapOvr>
    <a:masterClrMapping/>
  </p:clrMapOvr>
  <p:transition spd="slow">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dirty="0"/>
              <a:t>Aufgabe:</a:t>
            </a:r>
            <a:br>
              <a:rPr lang="de-DE" altLang="de-DE" sz="2800" u="sng" dirty="0"/>
            </a:br>
            <a:br>
              <a:rPr lang="de-DE" altLang="de-DE" sz="2800" u="sng" dirty="0"/>
            </a:br>
            <a:r>
              <a:rPr lang="de-DE" altLang="de-DE" sz="2800" dirty="0"/>
              <a:t>Formulieren Sie die vorliegende PM um und</a:t>
            </a:r>
            <a:br>
              <a:rPr lang="de-DE" altLang="de-DE" sz="2800" dirty="0"/>
            </a:br>
            <a:r>
              <a:rPr lang="de-DE" altLang="de-DE" sz="2800" dirty="0"/>
              <a:t>finden Sie passenden Content für:</a:t>
            </a:r>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
        <p:nvSpPr>
          <p:cNvPr id="40963" name="Text Box 3">
            <a:extLst>
              <a:ext uri="{FF2B5EF4-FFF2-40B4-BE49-F238E27FC236}">
                <a16:creationId xmlns:a16="http://schemas.microsoft.com/office/drawing/2014/main" id="{4C2036A6-29A4-6A45-A511-2F6B1BED9E97}"/>
              </a:ext>
            </a:extLst>
          </p:cNvPr>
          <p:cNvSpPr txBox="1">
            <a:spLocks noChangeArrowheads="1"/>
          </p:cNvSpPr>
          <p:nvPr/>
        </p:nvSpPr>
        <p:spPr bwMode="auto">
          <a:xfrm>
            <a:off x="650875" y="3095625"/>
            <a:ext cx="7772400"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marL="457200" indent="-457200">
              <a:buClrTx/>
              <a:buFontTx/>
              <a:buChar char="-"/>
            </a:pPr>
            <a:r>
              <a:rPr lang="de-DE" altLang="de-DE" sz="2800" dirty="0">
                <a:latin typeface="Verdana" panose="020B0604030504040204" pitchFamily="34" charset="0"/>
              </a:rPr>
              <a:t>Facebook</a:t>
            </a:r>
          </a:p>
          <a:p>
            <a:pPr marL="457200" indent="-457200">
              <a:buClrTx/>
              <a:buFontTx/>
              <a:buChar char="-"/>
            </a:pPr>
            <a:r>
              <a:rPr lang="de-DE" altLang="de-DE" sz="2800" dirty="0">
                <a:latin typeface="Verdana" panose="020B0604030504040204" pitchFamily="34" charset="0"/>
              </a:rPr>
              <a:t>Instagram</a:t>
            </a:r>
          </a:p>
          <a:p>
            <a:pPr marL="457200" indent="-457200">
              <a:buClrTx/>
              <a:buFontTx/>
              <a:buChar char="-"/>
            </a:pPr>
            <a:r>
              <a:rPr lang="de-DE" altLang="de-DE" sz="2800" dirty="0">
                <a:latin typeface="Verdana" panose="020B0604030504040204" pitchFamily="34" charset="0"/>
              </a:rPr>
              <a:t>XING</a:t>
            </a:r>
          </a:p>
          <a:p>
            <a:pPr marL="457200" indent="-457200">
              <a:buClrTx/>
              <a:buFontTx/>
              <a:buChar char="-"/>
            </a:pPr>
            <a:r>
              <a:rPr lang="de-DE" altLang="de-DE" sz="2800" dirty="0">
                <a:latin typeface="Verdana" panose="020B0604030504040204" pitchFamily="34" charset="0"/>
              </a:rPr>
              <a:t>Twitter</a:t>
            </a:r>
            <a:br>
              <a:rPr lang="de-DE" altLang="de-DE" sz="2800" dirty="0">
                <a:latin typeface="Verdana" panose="020B0604030504040204" pitchFamily="34" charset="0"/>
              </a:rPr>
            </a:br>
            <a:endParaRPr lang="de-DE" altLang="de-DE" sz="2800" dirty="0">
              <a:latin typeface="Verdana" panose="020B060403050404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0963"/>
                                        </p:tgtEl>
                                        <p:attrNameLst>
                                          <p:attrName>style.visibility</p:attrName>
                                        </p:attrNameLst>
                                      </p:cBhvr>
                                      <p:to>
                                        <p:strVal val="visible"/>
                                      </p:to>
                                    </p:set>
                                    <p:animEffect transition="in" filter="blinds(horizontal)">
                                      <p:cBhvr additive="repl">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692869"/>
          </a:xfrm>
          <a:ln/>
        </p:spPr>
        <p:txBody>
          <a:bodyPr lIns="90000" tIns="46800" rIns="90000" bIns="46800"/>
          <a:lstStyle/>
          <a:p>
            <a:pPr algn="l"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dirty="0"/>
              <a:t>Erinnerung!</a:t>
            </a:r>
            <a:endParaRPr lang="de-DE" altLang="de-DE" sz="2800" dirty="0"/>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pic>
        <p:nvPicPr>
          <p:cNvPr id="139266" name="Picture 2" descr="2_grafik_Lebensdauer_Posts">
            <a:extLst>
              <a:ext uri="{FF2B5EF4-FFF2-40B4-BE49-F238E27FC236}">
                <a16:creationId xmlns:a16="http://schemas.microsoft.com/office/drawing/2014/main" id="{BA3E87E1-8D03-BE47-8B33-8F9C2DD2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60848"/>
            <a:ext cx="7734300"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9843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7E3AF94D-E786-8C43-A656-89D3127F866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1986" name="Rectangle 2">
            <a:extLst>
              <a:ext uri="{FF2B5EF4-FFF2-40B4-BE49-F238E27FC236}">
                <a16:creationId xmlns:a16="http://schemas.microsoft.com/office/drawing/2014/main" id="{BDDAA303-1E56-1C41-A3AB-6BCCAEBF175D}"/>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In Gruppen veröffentlichen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1987" name="Text Box 3">
            <a:extLst>
              <a:ext uri="{FF2B5EF4-FFF2-40B4-BE49-F238E27FC236}">
                <a16:creationId xmlns:a16="http://schemas.microsoft.com/office/drawing/2014/main" id="{6F12CDBD-313D-EC44-847D-B91558E905DF}"/>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Wenig Text</a:t>
            </a:r>
          </a:p>
          <a:p>
            <a:pPr marL="322263">
              <a:lnSpc>
                <a:spcPct val="80000"/>
              </a:lnSpc>
              <a:buClrTx/>
              <a:buFontTx/>
              <a:buNone/>
            </a:pPr>
            <a:endParaRPr lang="de-DE" altLang="de-DE" sz="2400" b="1">
              <a:latin typeface="Verdana" panose="020B0604030504040204" pitchFamily="34" charset="0"/>
            </a:endParaRPr>
          </a:p>
        </p:txBody>
      </p:sp>
      <p:sp>
        <p:nvSpPr>
          <p:cNvPr id="41988" name="Text Box 4">
            <a:extLst>
              <a:ext uri="{FF2B5EF4-FFF2-40B4-BE49-F238E27FC236}">
                <a16:creationId xmlns:a16="http://schemas.microsoft.com/office/drawing/2014/main" id="{15C90C3B-E59B-7B4E-B4EB-11C4DFBEAA98}"/>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Mehr Veranstaltungen</a:t>
            </a:r>
          </a:p>
          <a:p>
            <a:pPr marL="322263">
              <a:lnSpc>
                <a:spcPct val="80000"/>
              </a:lnSpc>
              <a:buClrTx/>
              <a:buFontTx/>
              <a:buNone/>
            </a:pPr>
            <a:endParaRPr lang="de-DE" altLang="de-DE" sz="2400" b="1">
              <a:latin typeface="Verdana" panose="020B0604030504040204" pitchFamily="34" charset="0"/>
            </a:endParaRPr>
          </a:p>
        </p:txBody>
      </p:sp>
      <p:sp>
        <p:nvSpPr>
          <p:cNvPr id="41989" name="Text Box 5">
            <a:extLst>
              <a:ext uri="{FF2B5EF4-FFF2-40B4-BE49-F238E27FC236}">
                <a16:creationId xmlns:a16="http://schemas.microsoft.com/office/drawing/2014/main" id="{B134B459-EA6E-0149-A70C-8B865565ED7C}"/>
              </a:ext>
            </a:extLst>
          </p:cNvPr>
          <p:cNvSpPr txBox="1">
            <a:spLocks noChangeArrowheads="1"/>
          </p:cNvSpPr>
          <p:nvPr/>
        </p:nvSpPr>
        <p:spPr bwMode="auto">
          <a:xfrm>
            <a:off x="1800225" y="5180013"/>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Expertise/KnowHow hervorheben</a:t>
            </a:r>
          </a:p>
          <a:p>
            <a:pPr marL="322263">
              <a:lnSpc>
                <a:spcPct val="80000"/>
              </a:lnSpc>
              <a:buClrTx/>
              <a:buFontTx/>
              <a:buNone/>
            </a:pPr>
            <a:endParaRPr lang="de-DE" altLang="de-DE" sz="2400" b="1">
              <a:latin typeface="Verdana" panose="020B0604030504040204" pitchFamily="34" charset="0"/>
            </a:endParaRPr>
          </a:p>
        </p:txBody>
      </p:sp>
      <p:sp>
        <p:nvSpPr>
          <p:cNvPr id="41990" name="Text Box 6">
            <a:extLst>
              <a:ext uri="{FF2B5EF4-FFF2-40B4-BE49-F238E27FC236}">
                <a16:creationId xmlns:a16="http://schemas.microsoft.com/office/drawing/2014/main" id="{30BE66A4-1B9A-4044-8429-18B7E0FA972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Meinungscharakter</a:t>
            </a:r>
          </a:p>
          <a:p>
            <a:pPr marL="322263">
              <a:lnSpc>
                <a:spcPct val="80000"/>
              </a:lnSpc>
              <a:buClrTx/>
              <a:buFontTx/>
              <a:buNone/>
            </a:pPr>
            <a:endParaRPr lang="de-DE" altLang="de-DE" sz="2400" b="1">
              <a:latin typeface="Verdana" panose="020B0604030504040204" pitchFamily="34" charset="0"/>
            </a:endParaRPr>
          </a:p>
        </p:txBody>
      </p:sp>
      <p:sp>
        <p:nvSpPr>
          <p:cNvPr id="41991" name="Text Box 7">
            <a:extLst>
              <a:ext uri="{FF2B5EF4-FFF2-40B4-BE49-F238E27FC236}">
                <a16:creationId xmlns:a16="http://schemas.microsoft.com/office/drawing/2014/main" id="{CCB2E4CE-9DE3-8545-9000-04430DF06EB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XING: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1986"/>
                                        </p:tgtEl>
                                        <p:attrNameLst>
                                          <p:attrName>style.visibility</p:attrName>
                                        </p:attrNameLst>
                                      </p:cBhvr>
                                      <p:to>
                                        <p:strVal val="visible"/>
                                      </p:to>
                                    </p:set>
                                    <p:animEffect transition="in" filter="blinds(horizontal)">
                                      <p:cBhvr additive="repl">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3045BFA7-B751-B341-B64C-C2DD3520822C}"/>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3010" name="Rectangle 2">
            <a:extLst>
              <a:ext uri="{FF2B5EF4-FFF2-40B4-BE49-F238E27FC236}">
                <a16:creationId xmlns:a16="http://schemas.microsoft.com/office/drawing/2014/main" id="{C2BAE8B8-BFFB-EB42-9D4D-8D2821AEB23E}"/>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Nachrichten „anteasern“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3011" name="Text Box 3">
            <a:extLst>
              <a:ext uri="{FF2B5EF4-FFF2-40B4-BE49-F238E27FC236}">
                <a16:creationId xmlns:a16="http://schemas.microsoft.com/office/drawing/2014/main" id="{42F508D1-2B54-6E42-987F-093125AF1475}"/>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„Offene“ Kommunikation</a:t>
            </a:r>
          </a:p>
          <a:p>
            <a:pPr marL="322263">
              <a:lnSpc>
                <a:spcPct val="80000"/>
              </a:lnSpc>
              <a:buClrTx/>
              <a:buFontTx/>
              <a:buNone/>
            </a:pPr>
            <a:endParaRPr lang="de-DE" altLang="de-DE" sz="2400" b="1">
              <a:latin typeface="Verdana" panose="020B0604030504040204" pitchFamily="34" charset="0"/>
            </a:endParaRPr>
          </a:p>
        </p:txBody>
      </p:sp>
      <p:sp>
        <p:nvSpPr>
          <p:cNvPr id="43012" name="Text Box 4">
            <a:extLst>
              <a:ext uri="{FF2B5EF4-FFF2-40B4-BE49-F238E27FC236}">
                <a16:creationId xmlns:a16="http://schemas.microsoft.com/office/drawing/2014/main" id="{C24C82CE-CD64-B84D-8432-37C3AE38082C}"/>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Umfragen, Gewinnspiele </a:t>
            </a:r>
            <a:r>
              <a:rPr lang="de-DE" altLang="de-DE" sz="2000" b="1">
                <a:latin typeface="Verdana" panose="020B0604030504040204" pitchFamily="34" charset="0"/>
              </a:rPr>
              <a:t>(siehe Lesezeichen)</a:t>
            </a:r>
          </a:p>
          <a:p>
            <a:pPr marL="322263">
              <a:lnSpc>
                <a:spcPct val="80000"/>
              </a:lnSpc>
              <a:buClrTx/>
              <a:buFontTx/>
              <a:buNone/>
            </a:pPr>
            <a:endParaRPr lang="de-DE" altLang="de-DE" sz="2000" b="1">
              <a:latin typeface="Verdana" panose="020B0604030504040204" pitchFamily="34" charset="0"/>
            </a:endParaRPr>
          </a:p>
        </p:txBody>
      </p:sp>
      <p:sp>
        <p:nvSpPr>
          <p:cNvPr id="43013" name="Text Box 5">
            <a:extLst>
              <a:ext uri="{FF2B5EF4-FFF2-40B4-BE49-F238E27FC236}">
                <a16:creationId xmlns:a16="http://schemas.microsoft.com/office/drawing/2014/main" id="{19547A35-DFD5-A54C-8178-9AC1A841AD4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Kein Anbiedern</a:t>
            </a:r>
          </a:p>
          <a:p>
            <a:pPr marL="322263">
              <a:lnSpc>
                <a:spcPct val="80000"/>
              </a:lnSpc>
              <a:buClrTx/>
              <a:buFontTx/>
              <a:buNone/>
            </a:pPr>
            <a:endParaRPr lang="de-DE" altLang="de-DE" sz="2400" b="1">
              <a:latin typeface="Verdana" panose="020B0604030504040204" pitchFamily="34" charset="0"/>
            </a:endParaRPr>
          </a:p>
        </p:txBody>
      </p:sp>
      <p:sp>
        <p:nvSpPr>
          <p:cNvPr id="43014" name="Text Box 6">
            <a:extLst>
              <a:ext uri="{FF2B5EF4-FFF2-40B4-BE49-F238E27FC236}">
                <a16:creationId xmlns:a16="http://schemas.microsoft.com/office/drawing/2014/main" id="{6757C545-ABCD-724E-A126-856F882BFAC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Wichtiges zuerst -&gt; Crossmedia</a:t>
            </a:r>
          </a:p>
          <a:p>
            <a:pPr marL="322263">
              <a:lnSpc>
                <a:spcPct val="80000"/>
              </a:lnSpc>
              <a:buClrTx/>
              <a:buFontTx/>
              <a:buNone/>
            </a:pPr>
            <a:endParaRPr lang="de-DE" altLang="de-DE" sz="2400" b="1">
              <a:latin typeface="Verdana" panose="020B0604030504040204" pitchFamily="34" charset="0"/>
            </a:endParaRPr>
          </a:p>
        </p:txBody>
      </p:sp>
      <p:sp>
        <p:nvSpPr>
          <p:cNvPr id="43015" name="Text Box 7">
            <a:extLst>
              <a:ext uri="{FF2B5EF4-FFF2-40B4-BE49-F238E27FC236}">
                <a16:creationId xmlns:a16="http://schemas.microsoft.com/office/drawing/2014/main" id="{DD27168E-3F43-C249-9856-150610E55B27}"/>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Facebook: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0"/>
                                        </p:tgtEl>
                                        <p:attrNameLst>
                                          <p:attrName>style.visibility</p:attrName>
                                        </p:attrNameLst>
                                      </p:cBhvr>
                                      <p:to>
                                        <p:strVal val="visible"/>
                                      </p:to>
                                    </p:set>
                                    <p:animEffect transition="in" filter="blinds(horizontal)">
                                      <p:cBhvr additive="repl">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7F28AFA-3E24-6D45-84A4-5F9B3666C3A3}"/>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4034" name="Rectangle 2">
            <a:extLst>
              <a:ext uri="{FF2B5EF4-FFF2-40B4-BE49-F238E27FC236}">
                <a16:creationId xmlns:a16="http://schemas.microsoft.com/office/drawing/2014/main" id="{508951BC-C063-A342-BB4A-3D6119DE0F0A}"/>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dirty="0"/>
              <a:t>URL richtig verlinken - Landingpage</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44035" name="Text Box 3">
            <a:extLst>
              <a:ext uri="{FF2B5EF4-FFF2-40B4-BE49-F238E27FC236}">
                <a16:creationId xmlns:a16="http://schemas.microsoft.com/office/drawing/2014/main" id="{F85E6119-E51D-5D46-8EBC-CD4FF18CC3D6}"/>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Begrenzung 280 Zeichen</a:t>
            </a:r>
          </a:p>
          <a:p>
            <a:pPr marL="322263">
              <a:lnSpc>
                <a:spcPct val="80000"/>
              </a:lnSpc>
              <a:buClrTx/>
              <a:buFontTx/>
              <a:buNone/>
            </a:pPr>
            <a:endParaRPr lang="de-DE" altLang="de-DE" sz="2400" b="1" dirty="0">
              <a:latin typeface="Verdana" panose="020B0604030504040204" pitchFamily="34" charset="0"/>
            </a:endParaRPr>
          </a:p>
        </p:txBody>
      </p:sp>
      <p:sp>
        <p:nvSpPr>
          <p:cNvPr id="44036" name="Text Box 4">
            <a:extLst>
              <a:ext uri="{FF2B5EF4-FFF2-40B4-BE49-F238E27FC236}">
                <a16:creationId xmlns:a16="http://schemas.microsoft.com/office/drawing/2014/main" id="{6265EF0B-B2EB-FC49-AF1C-AC66A3D0AF4A}"/>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 der Kürze liegt die..“</a:t>
            </a:r>
          </a:p>
          <a:p>
            <a:pPr marL="322263">
              <a:lnSpc>
                <a:spcPct val="80000"/>
              </a:lnSpc>
              <a:buClrTx/>
              <a:buFontTx/>
              <a:buNone/>
            </a:pPr>
            <a:endParaRPr lang="de-DE" altLang="de-DE" sz="2400" b="1" dirty="0">
              <a:latin typeface="Verdana" panose="020B0604030504040204" pitchFamily="34" charset="0"/>
            </a:endParaRPr>
          </a:p>
        </p:txBody>
      </p:sp>
      <p:sp>
        <p:nvSpPr>
          <p:cNvPr id="44037" name="Text Box 5">
            <a:extLst>
              <a:ext uri="{FF2B5EF4-FFF2-40B4-BE49-F238E27FC236}">
                <a16:creationId xmlns:a16="http://schemas.microsoft.com/office/drawing/2014/main" id="{21CE9AFF-2DE3-A449-986C-48AC4D14762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Twitter: </a:t>
            </a:r>
          </a:p>
          <a:p>
            <a:pPr marL="322263">
              <a:lnSpc>
                <a:spcPct val="80000"/>
              </a:lnSpc>
              <a:buClrTx/>
              <a:buFontTx/>
              <a:buNone/>
            </a:pPr>
            <a:endParaRPr lang="de-DE" altLang="de-DE" sz="2400" b="1">
              <a:latin typeface="Verdana" panose="020B0604030504040204" pitchFamily="34" charset="0"/>
            </a:endParaRPr>
          </a:p>
        </p:txBody>
      </p:sp>
      <p:sp>
        <p:nvSpPr>
          <p:cNvPr id="44038" name="Text Box 6">
            <a:extLst>
              <a:ext uri="{FF2B5EF4-FFF2-40B4-BE49-F238E27FC236}">
                <a16:creationId xmlns:a16="http://schemas.microsoft.com/office/drawing/2014/main" id="{E1E8F3AC-9704-4A45-B75B-F204A5A775C5}"/>
              </a:ext>
            </a:extLst>
          </p:cNvPr>
          <p:cNvSpPr txBox="1">
            <a:spLocks noChangeArrowheads="1"/>
          </p:cNvSpPr>
          <p:nvPr/>
        </p:nvSpPr>
        <p:spPr bwMode="auto">
          <a:xfrm>
            <a:off x="935038" y="4464050"/>
            <a:ext cx="82089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Auf Rts hoffen</a:t>
            </a:r>
          </a:p>
          <a:p>
            <a:pPr marL="322263">
              <a:lnSpc>
                <a:spcPct val="80000"/>
              </a:lnSpc>
              <a:buClrTx/>
              <a:buFontTx/>
              <a:buNone/>
            </a:pPr>
            <a:endParaRPr lang="de-DE" altLang="de-DE" sz="2600" b="1">
              <a:latin typeface="Verdana" panose="020B0604030504040204" pitchFamily="34" charset="0"/>
            </a:endParaRPr>
          </a:p>
        </p:txBody>
      </p:sp>
      <p:sp>
        <p:nvSpPr>
          <p:cNvPr id="44039" name="Text Box 7">
            <a:extLst>
              <a:ext uri="{FF2B5EF4-FFF2-40B4-BE49-F238E27FC236}">
                <a16:creationId xmlns:a16="http://schemas.microsoft.com/office/drawing/2014/main" id="{BAC5C64C-30A5-D84D-B635-822159153C88}"/>
              </a:ext>
            </a:extLst>
          </p:cNvPr>
          <p:cNvSpPr txBox="1">
            <a:spLocks noChangeArrowheads="1"/>
          </p:cNvSpPr>
          <p:nvPr/>
        </p:nvSpPr>
        <p:spPr bwMode="auto">
          <a:xfrm>
            <a:off x="935038" y="5116513"/>
            <a:ext cx="82089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Unterhaltungswert evozieren</a:t>
            </a:r>
          </a:p>
          <a:p>
            <a:pPr marL="322263">
              <a:lnSpc>
                <a:spcPct val="80000"/>
              </a:lnSpc>
              <a:buClrTx/>
              <a:buFontTx/>
              <a:buNone/>
            </a:pPr>
            <a:endParaRPr lang="de-DE" altLang="de-DE" sz="26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4034"/>
                                        </p:tgtEl>
                                        <p:attrNameLst>
                                          <p:attrName>style.visibility</p:attrName>
                                        </p:attrNameLst>
                                      </p:cBhvr>
                                      <p:to>
                                        <p:strVal val="visible"/>
                                      </p:to>
                                    </p:set>
                                    <p:animEffect transition="in" filter="blinds(horizontal)">
                                      <p:cBhvr additive="repl">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354FD820-D874-7A47-9F05-91A38031FED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106" name="Rectangle 2">
            <a:extLst>
              <a:ext uri="{FF2B5EF4-FFF2-40B4-BE49-F238E27FC236}">
                <a16:creationId xmlns:a16="http://schemas.microsoft.com/office/drawing/2014/main" id="{D38FFA81-77E3-1643-8623-6B24F21EF653}"/>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Basismodell</a:t>
            </a:r>
          </a:p>
        </p:txBody>
      </p:sp>
      <p:pic>
        <p:nvPicPr>
          <p:cNvPr id="47107" name="Picture 3">
            <a:extLst>
              <a:ext uri="{FF2B5EF4-FFF2-40B4-BE49-F238E27FC236}">
                <a16:creationId xmlns:a16="http://schemas.microsoft.com/office/drawing/2014/main" id="{309859BE-352A-004C-9E7D-8A3C1318A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611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4CFDD2A2-C2CE-2F47-BE3F-DAD524EC4146}"/>
              </a:ext>
            </a:extLst>
          </p:cNvPr>
          <p:cNvSpPr txBox="1">
            <a:spLocks noChangeArrowheads="1"/>
          </p:cNvSpPr>
          <p:nvPr/>
        </p:nvSpPr>
        <p:spPr bwMode="auto">
          <a:xfrm>
            <a:off x="819150" y="209550"/>
            <a:ext cx="70866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Die perfekte Landing Page</a:t>
            </a:r>
          </a:p>
        </p:txBody>
      </p:sp>
      <p:sp>
        <p:nvSpPr>
          <p:cNvPr id="48130" name="Text Box 2">
            <a:extLst>
              <a:ext uri="{FF2B5EF4-FFF2-40B4-BE49-F238E27FC236}">
                <a16:creationId xmlns:a16="http://schemas.microsoft.com/office/drawing/2014/main" id="{07CE3A11-6726-314E-A561-8508E786F2F6}"/>
              </a:ext>
            </a:extLst>
          </p:cNvPr>
          <p:cNvSpPr txBox="1">
            <a:spLocks noChangeArrowheads="1"/>
          </p:cNvSpPr>
          <p:nvPr/>
        </p:nvSpPr>
        <p:spPr bwMode="auto">
          <a:xfrm>
            <a:off x="827088" y="1192213"/>
            <a:ext cx="56784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Sechs Tipps für die perfekte Landing Page:</a:t>
            </a:r>
          </a:p>
        </p:txBody>
      </p:sp>
      <p:sp>
        <p:nvSpPr>
          <p:cNvPr id="48131" name="Text Box 3">
            <a:extLst>
              <a:ext uri="{FF2B5EF4-FFF2-40B4-BE49-F238E27FC236}">
                <a16:creationId xmlns:a16="http://schemas.microsoft.com/office/drawing/2014/main" id="{4B46E11D-E87B-0549-B956-B42313243A42}"/>
              </a:ext>
            </a:extLst>
          </p:cNvPr>
          <p:cNvSpPr txBox="1">
            <a:spLocks noChangeArrowheads="1"/>
          </p:cNvSpPr>
          <p:nvPr/>
        </p:nvSpPr>
        <p:spPr bwMode="auto">
          <a:xfrm>
            <a:off x="1116013" y="1695450"/>
            <a:ext cx="4402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1. Homogenität („weniger ist mehr“)</a:t>
            </a:r>
          </a:p>
        </p:txBody>
      </p:sp>
      <p:sp>
        <p:nvSpPr>
          <p:cNvPr id="48132" name="Text Box 4">
            <a:extLst>
              <a:ext uri="{FF2B5EF4-FFF2-40B4-BE49-F238E27FC236}">
                <a16:creationId xmlns:a16="http://schemas.microsoft.com/office/drawing/2014/main" id="{EA6866A9-9C33-AD4D-A686-961DFF7CDB70}"/>
              </a:ext>
            </a:extLst>
          </p:cNvPr>
          <p:cNvSpPr txBox="1">
            <a:spLocks noChangeArrowheads="1"/>
          </p:cNvSpPr>
          <p:nvPr/>
        </p:nvSpPr>
        <p:spPr bwMode="auto">
          <a:xfrm>
            <a:off x="1116013" y="2271713"/>
            <a:ext cx="74993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2. Struktur der Seite nach Userwünschen und Zielen ausrichten</a:t>
            </a:r>
          </a:p>
        </p:txBody>
      </p:sp>
      <p:sp>
        <p:nvSpPr>
          <p:cNvPr id="48133" name="Text Box 5">
            <a:extLst>
              <a:ext uri="{FF2B5EF4-FFF2-40B4-BE49-F238E27FC236}">
                <a16:creationId xmlns:a16="http://schemas.microsoft.com/office/drawing/2014/main" id="{C6DDB297-F78E-CC43-A3FD-D7C35D3BEF58}"/>
              </a:ext>
            </a:extLst>
          </p:cNvPr>
          <p:cNvSpPr txBox="1">
            <a:spLocks noChangeArrowheads="1"/>
          </p:cNvSpPr>
          <p:nvPr/>
        </p:nvSpPr>
        <p:spPr bwMode="auto">
          <a:xfrm>
            <a:off x="1116013" y="2852738"/>
            <a:ext cx="78930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3. Barrierefrei, frei von blinkenden Bannern, zielführend („User zum Kunden machen“)</a:t>
            </a:r>
          </a:p>
          <a:p>
            <a:pPr>
              <a:buClrTx/>
              <a:buFontTx/>
              <a:buNone/>
            </a:pPr>
            <a:endParaRPr lang="de-DE" altLang="de-DE">
              <a:latin typeface="Verdana" panose="020B0604030504040204" pitchFamily="34" charset="0"/>
            </a:endParaRPr>
          </a:p>
        </p:txBody>
      </p:sp>
      <p:sp>
        <p:nvSpPr>
          <p:cNvPr id="48134" name="Text Box 6">
            <a:extLst>
              <a:ext uri="{FF2B5EF4-FFF2-40B4-BE49-F238E27FC236}">
                <a16:creationId xmlns:a16="http://schemas.microsoft.com/office/drawing/2014/main" id="{0E2DBBE6-7817-B543-B78D-07F47653D13D}"/>
              </a:ext>
            </a:extLst>
          </p:cNvPr>
          <p:cNvSpPr txBox="1">
            <a:spLocks noChangeArrowheads="1"/>
          </p:cNvSpPr>
          <p:nvPr/>
        </p:nvSpPr>
        <p:spPr bwMode="auto">
          <a:xfrm>
            <a:off x="1116013" y="3716338"/>
            <a:ext cx="7893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4. Wichtigste, aktuellste Infos kommen ganz nach oben, von links</a:t>
            </a:r>
          </a:p>
          <a:p>
            <a:pPr>
              <a:buClrTx/>
              <a:buFontTx/>
              <a:buNone/>
            </a:pPr>
            <a:r>
              <a:rPr lang="de-DE" altLang="de-DE">
                <a:latin typeface="Verdana" panose="020B0604030504040204" pitchFamily="34" charset="0"/>
              </a:rPr>
              <a:t> nach rechts ausrichten</a:t>
            </a:r>
          </a:p>
        </p:txBody>
      </p:sp>
      <p:sp>
        <p:nvSpPr>
          <p:cNvPr id="48135" name="Text Box 7">
            <a:extLst>
              <a:ext uri="{FF2B5EF4-FFF2-40B4-BE49-F238E27FC236}">
                <a16:creationId xmlns:a16="http://schemas.microsoft.com/office/drawing/2014/main" id="{44131891-58E7-B440-AA6B-BF6ED73082B5}"/>
              </a:ext>
            </a:extLst>
          </p:cNvPr>
          <p:cNvSpPr txBox="1">
            <a:spLocks noChangeArrowheads="1"/>
          </p:cNvSpPr>
          <p:nvPr/>
        </p:nvSpPr>
        <p:spPr bwMode="auto">
          <a:xfrm>
            <a:off x="1116013" y="4797425"/>
            <a:ext cx="78930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5. Auf Produkte, Infos nicht nur per Text sondern auch graphisch hinweisen</a:t>
            </a:r>
          </a:p>
        </p:txBody>
      </p:sp>
      <p:sp>
        <p:nvSpPr>
          <p:cNvPr id="48136" name="Text Box 8">
            <a:extLst>
              <a:ext uri="{FF2B5EF4-FFF2-40B4-BE49-F238E27FC236}">
                <a16:creationId xmlns:a16="http://schemas.microsoft.com/office/drawing/2014/main" id="{FF2E64C9-E589-604F-A2F8-F2C606D07CDC}"/>
              </a:ext>
            </a:extLst>
          </p:cNvPr>
          <p:cNvSpPr txBox="1">
            <a:spLocks noChangeArrowheads="1"/>
          </p:cNvSpPr>
          <p:nvPr/>
        </p:nvSpPr>
        <p:spPr bwMode="auto">
          <a:xfrm>
            <a:off x="1116013" y="5445125"/>
            <a:ext cx="78930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6. Erfolg stets messen lassen – Stichwort „Tracking“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8131"/>
                                        </p:tgtEl>
                                        <p:attrNameLst>
                                          <p:attrName>style.visibility</p:attrName>
                                        </p:attrNameLst>
                                      </p:cBhvr>
                                      <p:to>
                                        <p:strVal val="visible"/>
                                      </p:to>
                                    </p:set>
                                    <p:animEffect transition="in" filter="blinds(horizontal)">
                                      <p:cBhvr additive="repl">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8132"/>
                                        </p:tgtEl>
                                        <p:attrNameLst>
                                          <p:attrName>style.visibility</p:attrName>
                                        </p:attrNameLst>
                                      </p:cBhvr>
                                      <p:to>
                                        <p:strVal val="visible"/>
                                      </p:to>
                                    </p:set>
                                    <p:animEffect transition="in" filter="blinds(horizontal)">
                                      <p:cBhvr additive="repl">
                                        <p:cTn id="12" dur="500"/>
                                        <p:tgtEl>
                                          <p:spTgt spid="4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48133"/>
                                        </p:tgtEl>
                                        <p:attrNameLst>
                                          <p:attrName>style.visibility</p:attrName>
                                        </p:attrNameLst>
                                      </p:cBhvr>
                                      <p:to>
                                        <p:strVal val="visible"/>
                                      </p:to>
                                    </p:set>
                                    <p:animEffect transition="in" filter="blinds(horizontal)">
                                      <p:cBhvr additive="repl">
                                        <p:cTn id="17" dur="500"/>
                                        <p:tgtEl>
                                          <p:spTgt spid="48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8134"/>
                                        </p:tgtEl>
                                        <p:attrNameLst>
                                          <p:attrName>style.visibility</p:attrName>
                                        </p:attrNameLst>
                                      </p:cBhvr>
                                      <p:to>
                                        <p:strVal val="visible"/>
                                      </p:to>
                                    </p:set>
                                    <p:animEffect transition="in" filter="blinds(horizontal)">
                                      <p:cBhvr additive="repl">
                                        <p:cTn id="22" dur="500"/>
                                        <p:tgtEl>
                                          <p:spTgt spid="48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48135"/>
                                        </p:tgtEl>
                                        <p:attrNameLst>
                                          <p:attrName>style.visibility</p:attrName>
                                        </p:attrNameLst>
                                      </p:cBhvr>
                                      <p:to>
                                        <p:strVal val="visible"/>
                                      </p:to>
                                    </p:set>
                                    <p:animEffect transition="in" filter="blinds(horizontal)">
                                      <p:cBhvr additive="repl">
                                        <p:cTn id="27" dur="500"/>
                                        <p:tgtEl>
                                          <p:spTgt spid="48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48136"/>
                                        </p:tgtEl>
                                        <p:attrNameLst>
                                          <p:attrName>style.visibility</p:attrName>
                                        </p:attrNameLst>
                                      </p:cBhvr>
                                      <p:to>
                                        <p:strVal val="visible"/>
                                      </p:to>
                                    </p:set>
                                    <p:animEffect transition="in" filter="blinds(horizontal)">
                                      <p:cBhvr additive="repl">
                                        <p:cTn id="3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60CBD337-0C9B-2D4A-998C-F2D40950D3F9}"/>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a:latin typeface="Verdana" panose="020B0604030504040204" pitchFamily="34" charset="0"/>
              </a:rPr>
              <a:t>„Ein Erfolgsfaktor von Social Media liegt darin, die präzisen </a:t>
            </a:r>
          </a:p>
          <a:p>
            <a:pPr>
              <a:buClrTx/>
              <a:buFontTx/>
              <a:buNone/>
            </a:pPr>
            <a:r>
              <a:rPr lang="de-DE" altLang="de-DE" sz="2200" i="1">
                <a:latin typeface="Verdana" panose="020B0604030504040204" pitchFamily="34" charset="0"/>
              </a:rPr>
              <a:t>Ziele zu definieren. Erst im Anschluß daran wird eine </a:t>
            </a:r>
          </a:p>
          <a:p>
            <a:pPr>
              <a:buClrTx/>
              <a:buFontTx/>
              <a:buNone/>
            </a:pPr>
            <a:r>
              <a:rPr lang="de-DE" altLang="de-DE" sz="2200" i="1">
                <a:latin typeface="Verdana" panose="020B0604030504040204" pitchFamily="34" charset="0"/>
              </a:rPr>
              <a:t>Strategie entwickelt“ (Claudia Hilker)</a:t>
            </a:r>
          </a:p>
        </p:txBody>
      </p:sp>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92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Drei Säulen der Social Media</a:t>
            </a:r>
          </a:p>
        </p:txBody>
      </p:sp>
      <p:sp>
        <p:nvSpPr>
          <p:cNvPr id="50179" name="Text Box 3">
            <a:extLst>
              <a:ext uri="{FF2B5EF4-FFF2-40B4-BE49-F238E27FC236}">
                <a16:creationId xmlns:a16="http://schemas.microsoft.com/office/drawing/2014/main" id="{C2EDB6BB-FE6F-6D44-BF9E-31AFFF747905}"/>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a:buClrTx/>
              <a:buFontTx/>
              <a:buNone/>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50180" name="Text Box 4">
            <a:extLst>
              <a:ext uri="{FF2B5EF4-FFF2-40B4-BE49-F238E27FC236}">
                <a16:creationId xmlns:a16="http://schemas.microsoft.com/office/drawing/2014/main" id="{3DF42C54-CFA7-F84D-8E18-3EFA8D84C74E}"/>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50181" name="Text Box 5">
            <a:extLst>
              <a:ext uri="{FF2B5EF4-FFF2-40B4-BE49-F238E27FC236}">
                <a16:creationId xmlns:a16="http://schemas.microsoft.com/office/drawing/2014/main" id="{BAE2F12B-5DA5-0940-9DDD-A6951BFF7D8E}"/>
              </a:ext>
            </a:extLst>
          </p:cNvPr>
          <p:cNvSpPr txBox="1">
            <a:spLocks noChangeArrowheads="1"/>
          </p:cNvSpPr>
          <p:nvPr/>
        </p:nvSpPr>
        <p:spPr bwMode="auto">
          <a:xfrm>
            <a:off x="287338" y="514508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0177"/>
                                        </p:tgtEl>
                                        <p:attrNameLst>
                                          <p:attrName>style.visibility</p:attrName>
                                        </p:attrNameLst>
                                      </p:cBhvr>
                                      <p:to>
                                        <p:strVal val="visible"/>
                                      </p:to>
                                    </p:set>
                                    <p:animEffect transition="in" filter="blinds(horizontal)">
                                      <p:cBhvr additive="repl">
                                        <p:cTn id="7" dur="5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2657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dirty="0">
                <a:latin typeface="Verdana" panose="020B0604030504040204" pitchFamily="34" charset="0"/>
              </a:rPr>
              <a:t>Social Media Marketing – VHS Münster - Säulenmodell Social Media</a:t>
            </a:r>
          </a:p>
        </p:txBody>
      </p:sp>
      <p:pic>
        <p:nvPicPr>
          <p:cNvPr id="142338" name="Picture 2" descr="Eckpfeiler_SoMeMa">
            <a:extLst>
              <a:ext uri="{FF2B5EF4-FFF2-40B4-BE49-F238E27FC236}">
                <a16:creationId xmlns:a16="http://schemas.microsoft.com/office/drawing/2014/main" id="{BBB2906B-E700-C14A-946D-8E8BAB5C3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324528" cy="55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415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Tagesablauf </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10:00 h: Start</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11:30 – 11:40 h: Pause</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13:10 – 13:40 h: Mittagspause</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15:10 – 15:20 h: Pause </a:t>
            </a:r>
            <a:br>
              <a:rPr lang="de-DE" altLang="de-DE" sz="1500" dirty="0">
                <a:latin typeface="Verdana" panose="020B0604030504040204" pitchFamily="34" charset="0"/>
              </a:rPr>
            </a:b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15:20 – 17:00 h: Praxisteil </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ca. 17:00 – 17:15 h: Ende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extLst>
      <p:ext uri="{BB962C8B-B14F-4D97-AF65-F5344CB8AC3E}">
        <p14:creationId xmlns:p14="http://schemas.microsoft.com/office/powerpoint/2010/main" val="3972485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83CC5D13-8380-EF42-8846-3748F46D74D8}"/>
              </a:ext>
            </a:extLst>
          </p:cNvPr>
          <p:cNvSpPr txBox="1">
            <a:spLocks noChangeArrowheads="1"/>
          </p:cNvSpPr>
          <p:nvPr/>
        </p:nvSpPr>
        <p:spPr bwMode="auto">
          <a:xfrm>
            <a:off x="395288" y="1057275"/>
            <a:ext cx="3003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Stichwort `Strategie`</a:t>
            </a:r>
          </a:p>
        </p:txBody>
      </p:sp>
      <p:sp>
        <p:nvSpPr>
          <p:cNvPr id="51202" name="Text Box 2">
            <a:extLst>
              <a:ext uri="{FF2B5EF4-FFF2-40B4-BE49-F238E27FC236}">
                <a16:creationId xmlns:a16="http://schemas.microsoft.com/office/drawing/2014/main" id="{FA87BF57-8793-B44F-ACFB-47F752CE5C9A}"/>
              </a:ext>
            </a:extLst>
          </p:cNvPr>
          <p:cNvSpPr txBox="1">
            <a:spLocks noChangeArrowheads="1"/>
          </p:cNvSpPr>
          <p:nvPr/>
        </p:nvSpPr>
        <p:spPr bwMode="auto">
          <a:xfrm>
            <a:off x="467544" y="1556792"/>
            <a:ext cx="8424862" cy="475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b="1" u="sng" dirty="0">
                <a:latin typeface="Verdana" panose="020B0604030504040204" pitchFamily="34" charset="0"/>
              </a:rPr>
              <a:t>Social Media Strategie</a:t>
            </a:r>
          </a:p>
          <a:p>
            <a:pPr algn="ctr">
              <a:buClrTx/>
              <a:buFontTx/>
              <a:buNone/>
            </a:pPr>
            <a:endParaRPr lang="de-DE" altLang="de-DE" u="sng" dirty="0">
              <a:latin typeface="Verdana" panose="020B0604030504040204" pitchFamily="34" charset="0"/>
            </a:endParaRPr>
          </a:p>
          <a:p>
            <a:pPr algn="ctr">
              <a:buClrTx/>
              <a:buFontTx/>
              <a:buNone/>
            </a:pPr>
            <a:r>
              <a:rPr lang="de-DE" altLang="de-DE" dirty="0">
                <a:latin typeface="Verdana" panose="020B0604030504040204" pitchFamily="34" charset="0"/>
              </a:rPr>
              <a:t>Zuhören – Monitoring, Analyse</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Zieldefinition – Ist/Soll-Aufnahme</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Kanalauswahl – Zielkunden-Präsenz</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Agenda Setting – Themen definieren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Strategie-Entwicklung – Kanäle / Themen / Maßnahmen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Maßnahmen-Mix – Virale Aktionen / Zeitplan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Projekt-Team – Ressourcen / Verantwortlichkeiten / Aufgaben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Krisen-Management – Social Media Police, Krisen-PR</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 Präsenzaufbau – Kanäle einrichten, Kanäle bespielen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Evaluation – Dialog, Monitoring</a:t>
            </a:r>
          </a:p>
        </p:txBody>
      </p:sp>
      <p:sp>
        <p:nvSpPr>
          <p:cNvPr id="51203" name="Text Box 3">
            <a:extLst>
              <a:ext uri="{FF2B5EF4-FFF2-40B4-BE49-F238E27FC236}">
                <a16:creationId xmlns:a16="http://schemas.microsoft.com/office/drawing/2014/main" id="{F5FA8000-79DA-874D-B444-0F19B64E352E}"/>
              </a:ext>
            </a:extLst>
          </p:cNvPr>
          <p:cNvSpPr txBox="1">
            <a:spLocks noChangeArrowheads="1"/>
          </p:cNvSpPr>
          <p:nvPr/>
        </p:nvSpPr>
        <p:spPr bwMode="auto">
          <a:xfrm>
            <a:off x="1925638" y="144463"/>
            <a:ext cx="6784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Stationen der Strategie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1202"/>
                                        </p:tgtEl>
                                        <p:attrNameLst>
                                          <p:attrName>style.visibility</p:attrName>
                                        </p:attrNameLst>
                                      </p:cBhvr>
                                      <p:to>
                                        <p:strVal val="visible"/>
                                      </p:to>
                                    </p:set>
                                    <p:animEffect transition="in" filter="diamond(in)">
                                      <p:cBhvr additive="repl">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pic>
        <p:nvPicPr>
          <p:cNvPr id="5" name="Grafik 4">
            <a:extLst>
              <a:ext uri="{FF2B5EF4-FFF2-40B4-BE49-F238E27FC236}">
                <a16:creationId xmlns:a16="http://schemas.microsoft.com/office/drawing/2014/main" id="{7B4338F5-9827-4465-A195-732AD3FFE9E3}"/>
              </a:ext>
            </a:extLst>
          </p:cNvPr>
          <p:cNvPicPr>
            <a:picLocks noChangeAspect="1"/>
          </p:cNvPicPr>
          <p:nvPr/>
        </p:nvPicPr>
        <p:blipFill>
          <a:blip r:embed="rId3"/>
          <a:stretch>
            <a:fillRect/>
          </a:stretch>
        </p:blipFill>
        <p:spPr>
          <a:xfrm>
            <a:off x="5205862" y="2057400"/>
            <a:ext cx="3752850" cy="3943350"/>
          </a:xfrm>
          <a:prstGeom prst="rect">
            <a:avLst/>
          </a:prstGeom>
        </p:spPr>
      </p:pic>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2631041"/>
          </a:xfrm>
          <a:prstGeom prst="rect">
            <a:avLst/>
          </a:prstGeom>
          <a:noFill/>
        </p:spPr>
        <p:txBody>
          <a:bodyPr wrap="square" rtlCol="0">
            <a:spAutoFit/>
          </a:bodyPr>
          <a:lstStyle/>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Vision Formulieren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Zielgruppen definieren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Ist-Zustand</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Kanäle und Ziele festlegen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Inhalte und Media-Budget </a:t>
            </a:r>
            <a:r>
              <a:rPr lang="de-DE" sz="1600" dirty="0">
                <a:latin typeface="Oswald"/>
              </a:rPr>
              <a:t>planen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Erfolg messen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Strategie anpassen</a:t>
            </a:r>
          </a:p>
        </p:txBody>
      </p:sp>
    </p:spTree>
    <p:extLst>
      <p:ext uri="{BB962C8B-B14F-4D97-AF65-F5344CB8AC3E}">
        <p14:creationId xmlns:p14="http://schemas.microsoft.com/office/powerpoint/2010/main" val="40449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34DB1C73-834D-214E-B5BA-958F04ADACD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52226" name="Text Box 2">
            <a:extLst>
              <a:ext uri="{FF2B5EF4-FFF2-40B4-BE49-F238E27FC236}">
                <a16:creationId xmlns:a16="http://schemas.microsoft.com/office/drawing/2014/main" id="{5064B69C-D73C-4A48-ADF4-62093848D8CE}"/>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52227" name="Text Box 3">
            <a:extLst>
              <a:ext uri="{FF2B5EF4-FFF2-40B4-BE49-F238E27FC236}">
                <a16:creationId xmlns:a16="http://schemas.microsoft.com/office/drawing/2014/main" id="{12406BA5-42AB-8449-8841-EA4C4B3AC5F7}"/>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a:latin typeface="Verdana" panose="020B0604030504040204" pitchFamily="34" charset="0"/>
              </a:rPr>
              <a:t>Social Media Marketing – VHS Münster -  Diese Fragen beantworten</a:t>
            </a:r>
          </a:p>
        </p:txBody>
      </p:sp>
      <p:sp>
        <p:nvSpPr>
          <p:cNvPr id="52228" name="Text Box 4">
            <a:extLst>
              <a:ext uri="{FF2B5EF4-FFF2-40B4-BE49-F238E27FC236}">
                <a16:creationId xmlns:a16="http://schemas.microsoft.com/office/drawing/2014/main" id="{D326AC5C-E8B2-2E4B-A380-397DE6C43808}"/>
              </a:ext>
            </a:extLst>
          </p:cNvPr>
          <p:cNvSpPr txBox="1">
            <a:spLocks noChangeArrowheads="1"/>
          </p:cNvSpPr>
          <p:nvPr/>
        </p:nvSpPr>
        <p:spPr bwMode="auto">
          <a:xfrm>
            <a:off x="360363" y="70643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Budget / “Man-, </a:t>
            </a:r>
            <a:r>
              <a:rPr lang="de-DE" altLang="de-DE" sz="2000" dirty="0" err="1">
                <a:latin typeface="Verdana" panose="020B0604030504040204" pitchFamily="34" charset="0"/>
              </a:rPr>
              <a:t>Fraupower</a:t>
            </a:r>
            <a:r>
              <a:rPr lang="de-DE" altLang="de-DE" sz="2000" dirty="0">
                <a:latin typeface="Verdana" panose="020B0604030504040204" pitchFamily="34" charset="0"/>
              </a:rPr>
              <a:t>“ benötige ich dafür?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a:t>
            </a:r>
          </a:p>
        </p:txBody>
      </p:sp>
      <p:sp>
        <p:nvSpPr>
          <p:cNvPr id="52229" name="Text Box 5">
            <a:extLst>
              <a:ext uri="{FF2B5EF4-FFF2-40B4-BE49-F238E27FC236}">
                <a16:creationId xmlns:a16="http://schemas.microsoft.com/office/drawing/2014/main" id="{84B4E230-DF7A-5540-85B9-2159E4A53C5C}"/>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 - Stichw.: Social Media Culture. Will ich einen Kundenservice</a:t>
            </a:r>
          </a:p>
          <a:p>
            <a:pPr>
              <a:buClrTx/>
              <a:buFontTx/>
              <a:buNone/>
            </a:pPr>
            <a:r>
              <a:rPr lang="de-DE" altLang="de-DE" sz="2000">
                <a:latin typeface="Verdana" panose="020B0604030504040204" pitchFamily="34" charset="0"/>
              </a:rPr>
              <a:t> einsetzen (Telekom) ? </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 Wie überzeuge ich meine Mitarbeiter?</a:t>
            </a:r>
          </a:p>
          <a:p>
            <a:pPr>
              <a:buClrTx/>
              <a:buFontTx/>
              <a:buNone/>
            </a:pPr>
            <a:r>
              <a:rPr lang="de-DE" altLang="de-DE" sz="2000">
                <a:latin typeface="Verdana" panose="020B0604030504040204" pitchFamily="34" charset="0"/>
              </a:rPr>
              <a:t> Stichwort: Social Media Relation. Was kann ich tun, wenn</a:t>
            </a:r>
          </a:p>
          <a:p>
            <a:pPr>
              <a:buClrTx/>
              <a:buFontTx/>
              <a:buNone/>
            </a:pPr>
            <a:r>
              <a:rPr lang="de-DE" altLang="de-DE" sz="2000">
                <a:latin typeface="Verdana" panose="020B0604030504040204" pitchFamily="34" charset="0"/>
              </a:rPr>
              <a:t>  Menschen schlecht über mich oder meine Themen reden?</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52225"/>
                                        </p:tgtEl>
                                        <p:attrNameLst>
                                          <p:attrName>style.visibility</p:attrName>
                                        </p:attrNameLst>
                                      </p:cBhvr>
                                      <p:to>
                                        <p:strVal val="visible"/>
                                      </p:to>
                                    </p:set>
                                    <p:animEffect transition="in" filter="diamond(in)">
                                      <p:cBhvr additive="repl">
                                        <p:cTn id="11" dur="2000"/>
                                        <p:tgtEl>
                                          <p:spTgt spid="52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1150508"/>
          </a:xfrm>
          <a:prstGeom prst="rect">
            <a:avLst/>
          </a:prstGeom>
          <a:noFill/>
        </p:spPr>
        <p:txBody>
          <a:bodyPr wrap="square" rtlCol="0">
            <a:spAutoFit/>
          </a:bodyPr>
          <a:lstStyle/>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Vision Formulieren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Zielgruppen definieren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Ist-Zustand</a:t>
            </a:r>
          </a:p>
        </p:txBody>
      </p:sp>
      <p:pic>
        <p:nvPicPr>
          <p:cNvPr id="7" name="Grafik 6">
            <a:extLst>
              <a:ext uri="{FF2B5EF4-FFF2-40B4-BE49-F238E27FC236}">
                <a16:creationId xmlns:a16="http://schemas.microsoft.com/office/drawing/2014/main" id="{C4C37E81-0664-FE41-B283-7A1AEEA3180A}"/>
              </a:ext>
            </a:extLst>
          </p:cNvPr>
          <p:cNvPicPr>
            <a:picLocks noChangeAspect="1"/>
          </p:cNvPicPr>
          <p:nvPr/>
        </p:nvPicPr>
        <p:blipFill>
          <a:blip r:embed="rId3"/>
          <a:stretch>
            <a:fillRect/>
          </a:stretch>
        </p:blipFill>
        <p:spPr>
          <a:xfrm>
            <a:off x="3923928" y="2520617"/>
            <a:ext cx="5011479" cy="3131633"/>
          </a:xfrm>
          <a:prstGeom prst="rect">
            <a:avLst/>
          </a:prstGeom>
        </p:spPr>
      </p:pic>
      <p:sp>
        <p:nvSpPr>
          <p:cNvPr id="8" name="Textfeld 7">
            <a:extLst>
              <a:ext uri="{FF2B5EF4-FFF2-40B4-BE49-F238E27FC236}">
                <a16:creationId xmlns:a16="http://schemas.microsoft.com/office/drawing/2014/main" id="{0495BF46-B302-0344-8B3A-A060DBBB65CA}"/>
              </a:ext>
            </a:extLst>
          </p:cNvPr>
          <p:cNvSpPr txBox="1"/>
          <p:nvPr/>
        </p:nvSpPr>
        <p:spPr>
          <a:xfrm>
            <a:off x="611560" y="4079894"/>
            <a:ext cx="3033824" cy="2062103"/>
          </a:xfrm>
          <a:prstGeom prst="rect">
            <a:avLst/>
          </a:prstGeom>
          <a:noFill/>
        </p:spPr>
        <p:txBody>
          <a:bodyPr wrap="square" rtlCol="0">
            <a:spAutoFit/>
          </a:bodyPr>
          <a:lstStyle/>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Probleme mit der Formulierung?</a:t>
            </a: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Start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With</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Why</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„Warum gibt es uns?“</a:t>
            </a: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„Wie setzen wir das um?“</a:t>
            </a: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„Was machen wir daraus?“</a:t>
            </a:r>
          </a:p>
        </p:txBody>
      </p:sp>
      <p:sp>
        <p:nvSpPr>
          <p:cNvPr id="9" name="Rechteck 8">
            <a:extLst>
              <a:ext uri="{FF2B5EF4-FFF2-40B4-BE49-F238E27FC236}">
                <a16:creationId xmlns:a16="http://schemas.microsoft.com/office/drawing/2014/main" id="{4CD777AA-EF17-D14C-BEF6-F6B76CD054B0}"/>
              </a:ext>
            </a:extLst>
          </p:cNvPr>
          <p:cNvSpPr/>
          <p:nvPr/>
        </p:nvSpPr>
        <p:spPr>
          <a:xfrm>
            <a:off x="4860032" y="5761721"/>
            <a:ext cx="4075375" cy="523220"/>
          </a:xfrm>
          <a:prstGeom prst="rect">
            <a:avLst/>
          </a:prstGeom>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https://www.youtube.com/watch?v=u4ZoJKF_VuA</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6531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785664"/>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4. Kanäle und Ziele festlegen</a:t>
            </a:r>
          </a:p>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5. Inhalte und Media-Budget </a:t>
            </a:r>
            <a:r>
              <a:rPr lang="de-DE" sz="1600" dirty="0">
                <a:latin typeface="Oswald"/>
              </a:rPr>
              <a:t>planen</a:t>
            </a:r>
          </a:p>
        </p:txBody>
      </p:sp>
      <p:pic>
        <p:nvPicPr>
          <p:cNvPr id="7" name="Grafik 6" descr="Ein Bild, das Text, Karte enthält.&#10;&#10;Automatisch generierte Beschreibung">
            <a:extLst>
              <a:ext uri="{FF2B5EF4-FFF2-40B4-BE49-F238E27FC236}">
                <a16:creationId xmlns:a16="http://schemas.microsoft.com/office/drawing/2014/main" id="{61F6F7AD-80F7-3E4A-A375-FECDC507CC85}"/>
              </a:ext>
            </a:extLst>
          </p:cNvPr>
          <p:cNvPicPr>
            <a:picLocks noChangeAspect="1"/>
          </p:cNvPicPr>
          <p:nvPr/>
        </p:nvPicPr>
        <p:blipFill>
          <a:blip r:embed="rId3"/>
          <a:stretch>
            <a:fillRect/>
          </a:stretch>
        </p:blipFill>
        <p:spPr>
          <a:xfrm>
            <a:off x="3172805" y="2060848"/>
            <a:ext cx="5977754" cy="5036159"/>
          </a:xfrm>
          <a:prstGeom prst="rect">
            <a:avLst/>
          </a:prstGeom>
        </p:spPr>
      </p:pic>
      <p:sp>
        <p:nvSpPr>
          <p:cNvPr id="8" name="Textfeld 7">
            <a:extLst>
              <a:ext uri="{FF2B5EF4-FFF2-40B4-BE49-F238E27FC236}">
                <a16:creationId xmlns:a16="http://schemas.microsoft.com/office/drawing/2014/main" id="{22D61E0A-FF27-D049-AE89-8A0D7753F63A}"/>
              </a:ext>
            </a:extLst>
          </p:cNvPr>
          <p:cNvSpPr txBox="1"/>
          <p:nvPr/>
        </p:nvSpPr>
        <p:spPr>
          <a:xfrm>
            <a:off x="179512" y="3652773"/>
            <a:ext cx="3752850" cy="416332"/>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-&gt; Redaktionsplan</a:t>
            </a:r>
            <a:r>
              <a:rPr lang="de-DE" sz="1600" dirty="0">
                <a:latin typeface="Oswald"/>
              </a:rPr>
              <a:t>planen</a:t>
            </a:r>
          </a:p>
        </p:txBody>
      </p:sp>
    </p:spTree>
    <p:extLst>
      <p:ext uri="{BB962C8B-B14F-4D97-AF65-F5344CB8AC3E}">
        <p14:creationId xmlns:p14="http://schemas.microsoft.com/office/powerpoint/2010/main" val="269243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pic>
        <p:nvPicPr>
          <p:cNvPr id="5" name="Grafik 4">
            <a:extLst>
              <a:ext uri="{FF2B5EF4-FFF2-40B4-BE49-F238E27FC236}">
                <a16:creationId xmlns:a16="http://schemas.microsoft.com/office/drawing/2014/main" id="{7B4338F5-9827-4465-A195-732AD3FFE9E3}"/>
              </a:ext>
            </a:extLst>
          </p:cNvPr>
          <p:cNvPicPr>
            <a:picLocks noChangeAspect="1"/>
          </p:cNvPicPr>
          <p:nvPr/>
        </p:nvPicPr>
        <p:blipFill>
          <a:blip r:embed="rId3"/>
          <a:stretch>
            <a:fillRect/>
          </a:stretch>
        </p:blipFill>
        <p:spPr>
          <a:xfrm>
            <a:off x="5205862" y="2057400"/>
            <a:ext cx="3752850" cy="3943350"/>
          </a:xfrm>
          <a:prstGeom prst="rect">
            <a:avLst/>
          </a:prstGeom>
        </p:spPr>
      </p:pic>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781176"/>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6. Erfolg messen</a:t>
            </a:r>
          </a:p>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7. Strategie anpassen</a:t>
            </a:r>
          </a:p>
        </p:txBody>
      </p:sp>
      <p:sp>
        <p:nvSpPr>
          <p:cNvPr id="7" name="Textfeld 6">
            <a:extLst>
              <a:ext uri="{FF2B5EF4-FFF2-40B4-BE49-F238E27FC236}">
                <a16:creationId xmlns:a16="http://schemas.microsoft.com/office/drawing/2014/main" id="{BE92B305-6A13-714C-A15D-D546EA0DF7EE}"/>
              </a:ext>
            </a:extLst>
          </p:cNvPr>
          <p:cNvSpPr txBox="1"/>
          <p:nvPr/>
        </p:nvSpPr>
        <p:spPr>
          <a:xfrm>
            <a:off x="611560" y="3638487"/>
            <a:ext cx="3752850" cy="1519840"/>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-&gt; mit den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Insights</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aus den Netzwerken und Tools wie: </a:t>
            </a: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FanpageKarma</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Hootsuite</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Buffer</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46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99654104-F874-0D48-B7E5-F332D76CDD46}"/>
              </a:ext>
            </a:extLst>
          </p:cNvPr>
          <p:cNvSpPr txBox="1">
            <a:spLocks noChangeArrowheads="1"/>
          </p:cNvSpPr>
          <p:nvPr/>
        </p:nvSpPr>
        <p:spPr bwMode="auto">
          <a:xfrm>
            <a:off x="471488" y="1257300"/>
            <a:ext cx="78327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marL="18288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u="sng">
                <a:latin typeface="Verdana" panose="020B0604030504040204" pitchFamily="34" charset="0"/>
              </a:rPr>
              <a:t>Aufgabe</a:t>
            </a:r>
            <a:r>
              <a:rPr lang="de-DE" altLang="de-DE" sz="2200" b="1">
                <a:latin typeface="Verdana" panose="020B0604030504040204" pitchFamily="34" charset="0"/>
              </a:rPr>
              <a:t>: Entwickeln Sie eine Strategie </a:t>
            </a:r>
          </a:p>
          <a:p>
            <a:pPr lvl="4" indent="0">
              <a:buClrTx/>
              <a:buFontTx/>
              <a:buNone/>
            </a:pPr>
            <a:r>
              <a:rPr lang="de-DE" altLang="de-DE" sz="2200" b="1">
                <a:latin typeface="Verdana" panose="020B0604030504040204" pitchFamily="34" charset="0"/>
              </a:rPr>
              <a:t>mit Beantwortung der Fragestellung!</a:t>
            </a:r>
          </a:p>
        </p:txBody>
      </p:sp>
      <p:sp>
        <p:nvSpPr>
          <p:cNvPr id="53250" name="Text Box 2">
            <a:extLst>
              <a:ext uri="{FF2B5EF4-FFF2-40B4-BE49-F238E27FC236}">
                <a16:creationId xmlns:a16="http://schemas.microsoft.com/office/drawing/2014/main" id="{B5D21A39-D24E-0E4D-BF3F-533FE91B1DB5}"/>
              </a:ext>
            </a:extLst>
          </p:cNvPr>
          <p:cNvSpPr txBox="1">
            <a:spLocks noChangeArrowheads="1"/>
          </p:cNvSpPr>
          <p:nvPr/>
        </p:nvSpPr>
        <p:spPr bwMode="auto">
          <a:xfrm>
            <a:off x="2735263" y="209550"/>
            <a:ext cx="55292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a:t>
            </a:r>
          </a:p>
        </p:txBody>
      </p:sp>
      <p:sp>
        <p:nvSpPr>
          <p:cNvPr id="53251" name="Text Box 3">
            <a:extLst>
              <a:ext uri="{FF2B5EF4-FFF2-40B4-BE49-F238E27FC236}">
                <a16:creationId xmlns:a16="http://schemas.microsoft.com/office/drawing/2014/main" id="{A5E7DA7D-EAB6-3842-92A7-E541A1F00BCF}"/>
              </a:ext>
            </a:extLst>
          </p:cNvPr>
          <p:cNvSpPr txBox="1">
            <a:spLocks noChangeArrowheads="1"/>
          </p:cNvSpPr>
          <p:nvPr/>
        </p:nvSpPr>
        <p:spPr bwMode="auto">
          <a:xfrm>
            <a:off x="146050" y="2292350"/>
            <a:ext cx="7155718"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u="sng" dirty="0">
                <a:latin typeface="Verdana" panose="020B0604030504040204" pitchFamily="34" charset="0"/>
              </a:rPr>
              <a:t>4 Social Media Newcomer</a:t>
            </a:r>
            <a:r>
              <a:rPr lang="de-DE" altLang="de-DE" sz="2200" dirty="0">
                <a:latin typeface="Verdana" panose="020B0604030504040204" pitchFamily="34" charset="0"/>
              </a:rPr>
              <a:t>: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Eigene Firma / Eigenes Unternehmen / Büro</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Fußballverein 4. Liga,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Privat geführtes Theater mit wenig öffentlicher </a:t>
            </a:r>
          </a:p>
          <a:p>
            <a:pPr>
              <a:buClrTx/>
              <a:buFontTx/>
              <a:buNone/>
            </a:pPr>
            <a:r>
              <a:rPr lang="de-DE" altLang="de-DE" sz="2200" dirty="0">
                <a:latin typeface="Verdana" panose="020B0604030504040204" pitchFamily="34" charset="0"/>
              </a:rPr>
              <a:t>  Unterstützung</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Hersteller von Tiernahrung und Düngemittel</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3249"/>
                                        </p:tgtEl>
                                        <p:attrNameLst>
                                          <p:attrName>style.visibility</p:attrName>
                                        </p:attrNameLst>
                                      </p:cBhvr>
                                      <p:to>
                                        <p:strVal val="visible"/>
                                      </p:to>
                                    </p:set>
                                    <p:animEffect transition="in" filter="blinds(horizontal)">
                                      <p:cBhvr additive="repl">
                                        <p:cTn id="7"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16DB9DF3-B9A3-6D42-942F-975AF8E2A588}"/>
              </a:ext>
            </a:extLst>
          </p:cNvPr>
          <p:cNvSpPr txBox="1">
            <a:spLocks noChangeArrowheads="1"/>
          </p:cNvSpPr>
          <p:nvPr/>
        </p:nvSpPr>
        <p:spPr bwMode="auto">
          <a:xfrm>
            <a:off x="1573213" y="1257300"/>
            <a:ext cx="56324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Live-Präsentation mit Entscheider!</a:t>
            </a:r>
          </a:p>
        </p:txBody>
      </p:sp>
      <p:sp>
        <p:nvSpPr>
          <p:cNvPr id="54274" name="Text Box 2">
            <a:extLst>
              <a:ext uri="{FF2B5EF4-FFF2-40B4-BE49-F238E27FC236}">
                <a16:creationId xmlns:a16="http://schemas.microsoft.com/office/drawing/2014/main" id="{6F8080BB-EB7A-5749-BA0E-1E47857D803D}"/>
              </a:ext>
            </a:extLst>
          </p:cNvPr>
          <p:cNvSpPr txBox="1">
            <a:spLocks noChangeArrowheads="1"/>
          </p:cNvSpPr>
          <p:nvPr/>
        </p:nvSpPr>
        <p:spPr bwMode="auto">
          <a:xfrm>
            <a:off x="1122363" y="209550"/>
            <a:ext cx="79676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 – Die richtige Strategie</a:t>
            </a:r>
          </a:p>
        </p:txBody>
      </p:sp>
      <p:sp>
        <p:nvSpPr>
          <p:cNvPr id="54275" name="Text Box 3">
            <a:extLst>
              <a:ext uri="{FF2B5EF4-FFF2-40B4-BE49-F238E27FC236}">
                <a16:creationId xmlns:a16="http://schemas.microsoft.com/office/drawing/2014/main" id="{71B880A9-7E32-8B46-9775-ABDC8C3F559F}"/>
              </a:ext>
            </a:extLst>
          </p:cNvPr>
          <p:cNvSpPr txBox="1">
            <a:spLocks noChangeArrowheads="1"/>
          </p:cNvSpPr>
          <p:nvPr/>
        </p:nvSpPr>
        <p:spPr bwMode="auto">
          <a:xfrm>
            <a:off x="92075" y="1890713"/>
            <a:ext cx="9410700" cy="379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25438">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9pPr>
          </a:lstStyle>
          <a:p>
            <a:r>
              <a:rPr lang="de-DE" altLang="de-DE" sz="2200" u="sng">
                <a:latin typeface="Verdana" panose="020B0604030504040204" pitchFamily="34" charset="0"/>
              </a:rPr>
              <a:t>4 Social Media Newcomer</a:t>
            </a:r>
            <a:r>
              <a:rPr lang="de-DE" altLang="de-DE" sz="2200">
                <a:latin typeface="Verdana" panose="020B0604030504040204" pitchFamily="34" charset="0"/>
              </a:rPr>
              <a:t>: </a:t>
            </a:r>
          </a:p>
          <a:p>
            <a:endParaRPr lang="de-DE" altLang="de-DE" sz="2200">
              <a:latin typeface="Verdana" panose="020B0604030504040204" pitchFamily="34" charset="0"/>
            </a:endParaRPr>
          </a:p>
          <a:p>
            <a:r>
              <a:rPr lang="de-DE" altLang="de-DE" sz="2200">
                <a:latin typeface="Verdana" panose="020B0604030504040204" pitchFamily="34" charset="0"/>
              </a:rPr>
              <a:t>- Eigenes Unternehmen / Eigene Firma </a:t>
            </a:r>
          </a:p>
          <a:p>
            <a:endParaRPr lang="de-DE" altLang="de-DE" sz="2200">
              <a:latin typeface="Verdana" panose="020B0604030504040204" pitchFamily="34" charset="0"/>
            </a:endParaRPr>
          </a:p>
          <a:p>
            <a:r>
              <a:rPr lang="de-DE" altLang="de-DE" sz="2200">
                <a:latin typeface="Verdana" panose="020B0604030504040204" pitchFamily="34" charset="0"/>
              </a:rPr>
              <a:t>- Fußballverein 4. Liga, </a:t>
            </a:r>
          </a:p>
          <a:p>
            <a:endParaRPr lang="de-DE" altLang="de-DE" sz="2200">
              <a:latin typeface="Verdana" panose="020B0604030504040204" pitchFamily="34" charset="0"/>
            </a:endParaRPr>
          </a:p>
          <a:p>
            <a:r>
              <a:rPr lang="de-DE" altLang="de-DE" sz="2200">
                <a:latin typeface="Verdana" panose="020B0604030504040204" pitchFamily="34" charset="0"/>
              </a:rPr>
              <a:t>- Privat geführtes Theater mit wenig öffentlicher Unterstützung</a:t>
            </a:r>
          </a:p>
          <a:p>
            <a:endParaRPr lang="de-DE" altLang="de-DE" sz="2200">
              <a:latin typeface="Verdana" panose="020B0604030504040204" pitchFamily="34" charset="0"/>
            </a:endParaRPr>
          </a:p>
          <a:p>
            <a:r>
              <a:rPr lang="de-DE" altLang="de-DE" sz="2200">
                <a:latin typeface="Verdana" panose="020B0604030504040204" pitchFamily="34" charset="0"/>
              </a:rPr>
              <a:t>- Hersteller von Tiernahrung und Düngemittel</a:t>
            </a:r>
          </a:p>
          <a:p>
            <a:endParaRPr lang="de-DE" altLang="de-DE" sz="2200">
              <a:latin typeface="Verdana" panose="020B0604030504040204" pitchFamily="34" charset="0"/>
            </a:endParaRPr>
          </a:p>
          <a:p>
            <a:r>
              <a:rPr lang="de-DE" altLang="de-DE" sz="220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4273"/>
                                        </p:tgtEl>
                                        <p:attrNameLst>
                                          <p:attrName>style.visibility</p:attrName>
                                        </p:attrNameLst>
                                      </p:cBhvr>
                                      <p:to>
                                        <p:strVal val="visible"/>
                                      </p:to>
                                    </p:set>
                                    <p:animEffect transition="in" filter="blinds(horizontal)">
                                      <p:cBhvr additive="repl">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CE5153D2-AAEC-D845-A36C-C275F20C683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298" name="Rectangle 2">
            <a:extLst>
              <a:ext uri="{FF2B5EF4-FFF2-40B4-BE49-F238E27FC236}">
                <a16:creationId xmlns:a16="http://schemas.microsoft.com/office/drawing/2014/main" id="{EF50CCE2-52CE-C64A-8682-CCCDE839F6D9}"/>
              </a:ext>
            </a:extLst>
          </p:cNvPr>
          <p:cNvSpPr>
            <a:spLocks noGrp="1" noChangeArrowheads="1"/>
          </p:cNvSpPr>
          <p:nvPr>
            <p:ph type="title"/>
          </p:nvPr>
        </p:nvSpPr>
        <p:spPr>
          <a:xfrm>
            <a:off x="1439863" y="87313"/>
            <a:ext cx="705643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Abschlussrunde</a:t>
            </a:r>
          </a:p>
        </p:txBody>
      </p:sp>
      <p:sp>
        <p:nvSpPr>
          <p:cNvPr id="55299" name="Text Box 3">
            <a:extLst>
              <a:ext uri="{FF2B5EF4-FFF2-40B4-BE49-F238E27FC236}">
                <a16:creationId xmlns:a16="http://schemas.microsoft.com/office/drawing/2014/main" id="{085669AD-4BD7-8748-9C2F-66FFA19FA301}"/>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300" name="Text Box 4">
            <a:extLst>
              <a:ext uri="{FF2B5EF4-FFF2-40B4-BE49-F238E27FC236}">
                <a16:creationId xmlns:a16="http://schemas.microsoft.com/office/drawing/2014/main" id="{DE93A488-E49C-4D4A-9A95-9EF6B9DDCFC4}"/>
              </a:ext>
            </a:extLst>
          </p:cNvPr>
          <p:cNvSpPr txBox="1">
            <a:spLocks noChangeArrowheads="1"/>
          </p:cNvSpPr>
          <p:nvPr/>
        </p:nvSpPr>
        <p:spPr bwMode="auto">
          <a:xfrm>
            <a:off x="449263" y="2049463"/>
            <a:ext cx="62928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bald vertreten?</a:t>
            </a:r>
          </a:p>
        </p:txBody>
      </p:sp>
      <p:sp>
        <p:nvSpPr>
          <p:cNvPr id="55301" name="Text Box 5">
            <a:extLst>
              <a:ext uri="{FF2B5EF4-FFF2-40B4-BE49-F238E27FC236}">
                <a16:creationId xmlns:a16="http://schemas.microsoft.com/office/drawing/2014/main" id="{8D6A8952-0B70-6E4E-A108-A264944C78BC}"/>
              </a:ext>
            </a:extLst>
          </p:cNvPr>
          <p:cNvSpPr txBox="1">
            <a:spLocks noChangeArrowheads="1"/>
          </p:cNvSpPr>
          <p:nvPr/>
        </p:nvSpPr>
        <p:spPr bwMode="auto">
          <a:xfrm>
            <a:off x="2074863" y="2413000"/>
            <a:ext cx="6781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Habe ich technisch alles verstanden?</a:t>
            </a:r>
          </a:p>
        </p:txBody>
      </p:sp>
      <p:sp>
        <p:nvSpPr>
          <p:cNvPr id="55302" name="Text Box 6">
            <a:extLst>
              <a:ext uri="{FF2B5EF4-FFF2-40B4-BE49-F238E27FC236}">
                <a16:creationId xmlns:a16="http://schemas.microsoft.com/office/drawing/2014/main" id="{4F4229D5-B9FC-EB45-82DC-EBE75011C079}"/>
              </a:ext>
            </a:extLst>
          </p:cNvPr>
          <p:cNvSpPr txBox="1">
            <a:spLocks noChangeArrowheads="1"/>
          </p:cNvSpPr>
          <p:nvPr/>
        </p:nvSpPr>
        <p:spPr bwMode="auto">
          <a:xfrm>
            <a:off x="960438" y="1295400"/>
            <a:ext cx="77866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 für mich/ meine Agentur?</a:t>
            </a:r>
          </a:p>
        </p:txBody>
      </p:sp>
      <p:sp>
        <p:nvSpPr>
          <p:cNvPr id="55303" name="Text Box 7">
            <a:extLst>
              <a:ext uri="{FF2B5EF4-FFF2-40B4-BE49-F238E27FC236}">
                <a16:creationId xmlns:a16="http://schemas.microsoft.com/office/drawing/2014/main" id="{D2D7AF5C-95E2-8946-9849-3EC9102636DB}"/>
              </a:ext>
            </a:extLst>
          </p:cNvPr>
          <p:cNvSpPr txBox="1">
            <a:spLocks noChangeArrowheads="1"/>
          </p:cNvSpPr>
          <p:nvPr/>
        </p:nvSpPr>
        <p:spPr bwMode="auto">
          <a:xfrm>
            <a:off x="762000" y="3095625"/>
            <a:ext cx="7575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Teilnehmer/in Soziales Netzwerk - XING?</a:t>
            </a:r>
          </a:p>
        </p:txBody>
      </p:sp>
      <p:sp>
        <p:nvSpPr>
          <p:cNvPr id="55304" name="Text Box 8">
            <a:extLst>
              <a:ext uri="{FF2B5EF4-FFF2-40B4-BE49-F238E27FC236}">
                <a16:creationId xmlns:a16="http://schemas.microsoft.com/office/drawing/2014/main" id="{5BAA7F15-BF65-7140-86F9-9AA0E29A9A3F}"/>
              </a:ext>
            </a:extLst>
          </p:cNvPr>
          <p:cNvSpPr txBox="1">
            <a:spLocks noChangeArrowheads="1"/>
          </p:cNvSpPr>
          <p:nvPr/>
        </p:nvSpPr>
        <p:spPr bwMode="auto">
          <a:xfrm>
            <a:off x="1944688" y="3821113"/>
            <a:ext cx="61087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Eigene Homepage / Blog?</a:t>
            </a:r>
          </a:p>
        </p:txBody>
      </p:sp>
      <p:sp>
        <p:nvSpPr>
          <p:cNvPr id="55305" name="Text Box 9">
            <a:extLst>
              <a:ext uri="{FF2B5EF4-FFF2-40B4-BE49-F238E27FC236}">
                <a16:creationId xmlns:a16="http://schemas.microsoft.com/office/drawing/2014/main" id="{08DD24DD-6BF3-F843-B4FF-71861A7E4E8D}"/>
              </a:ext>
            </a:extLst>
          </p:cNvPr>
          <p:cNvSpPr txBox="1">
            <a:spLocks noChangeArrowheads="1"/>
          </p:cNvSpPr>
          <p:nvPr/>
        </p:nvSpPr>
        <p:spPr bwMode="auto">
          <a:xfrm>
            <a:off x="977900" y="4679950"/>
            <a:ext cx="23288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Twittern?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5300"/>
                                        </p:tgtEl>
                                        <p:attrNameLst>
                                          <p:attrName>style.visibility</p:attrName>
                                        </p:attrNameLst>
                                      </p:cBhvr>
                                      <p:to>
                                        <p:strVal val="visible"/>
                                      </p:to>
                                    </p:set>
                                    <p:animEffect transition="in" filter="blinds(horizontal)">
                                      <p:cBhvr additive="repl">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55302"/>
                                        </p:tgtEl>
                                        <p:attrNameLst>
                                          <p:attrName>style.visibility</p:attrName>
                                        </p:attrNameLst>
                                      </p:cBhvr>
                                      <p:to>
                                        <p:strVal val="visible"/>
                                      </p:to>
                                    </p:set>
                                    <p:animEffect transition="in" filter="blinds(horizontal)">
                                      <p:cBhvr additive="repl">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55301"/>
                                        </p:tgtEl>
                                        <p:attrNameLst>
                                          <p:attrName>style.visibility</p:attrName>
                                        </p:attrNameLst>
                                      </p:cBhvr>
                                      <p:to>
                                        <p:strVal val="visible"/>
                                      </p:to>
                                    </p:set>
                                    <p:animEffect transition="in" filter="blinds(horizontal)">
                                      <p:cBhvr additive="repl">
                                        <p:cTn id="17" dur="500"/>
                                        <p:tgtEl>
                                          <p:spTgt spid="55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55303"/>
                                        </p:tgtEl>
                                        <p:attrNameLst>
                                          <p:attrName>style.visibility</p:attrName>
                                        </p:attrNameLst>
                                      </p:cBhvr>
                                      <p:to>
                                        <p:strVal val="visible"/>
                                      </p:to>
                                    </p:set>
                                    <p:animEffect transition="in" filter="blinds(horizontal)">
                                      <p:cBhvr additive="repl">
                                        <p:cTn id="22" dur="500"/>
                                        <p:tgtEl>
                                          <p:spTgt spid="55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55304"/>
                                        </p:tgtEl>
                                        <p:attrNameLst>
                                          <p:attrName>style.visibility</p:attrName>
                                        </p:attrNameLst>
                                      </p:cBhvr>
                                      <p:to>
                                        <p:strVal val="visible"/>
                                      </p:to>
                                    </p:set>
                                    <p:animEffect transition="in" filter="blinds(horizontal)">
                                      <p:cBhvr additive="repl">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55305"/>
                                        </p:tgtEl>
                                        <p:attrNameLst>
                                          <p:attrName>style.visibility</p:attrName>
                                        </p:attrNameLst>
                                      </p:cBhvr>
                                      <p:to>
                                        <p:strVal val="visible"/>
                                      </p:to>
                                    </p:set>
                                    <p:animEffect transition="in" filter="blinds(horizontal)">
                                      <p:cBhvr additive="repl">
                                        <p:cTn id="3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604DBED6-D81F-DD4F-8521-E140814D9094}"/>
              </a:ext>
            </a:extLst>
          </p:cNvPr>
          <p:cNvSpPr>
            <a:spLocks noGrp="1" noChangeArrowheads="1"/>
          </p:cNvSpPr>
          <p:nvPr>
            <p:ph type="title"/>
          </p:nvPr>
        </p:nvSpPr>
        <p:spPr>
          <a:xfrm>
            <a:off x="1655763" y="87313"/>
            <a:ext cx="673258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Buchempfehlungen</a:t>
            </a:r>
          </a:p>
        </p:txBody>
      </p:sp>
      <p:pic>
        <p:nvPicPr>
          <p:cNvPr id="56322" name="Picture 2">
            <a:extLst>
              <a:ext uri="{FF2B5EF4-FFF2-40B4-BE49-F238E27FC236}">
                <a16:creationId xmlns:a16="http://schemas.microsoft.com/office/drawing/2014/main" id="{D72CEFCE-3F66-A241-99B9-978463783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1439862"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3">
            <a:extLst>
              <a:ext uri="{FF2B5EF4-FFF2-40B4-BE49-F238E27FC236}">
                <a16:creationId xmlns:a16="http://schemas.microsoft.com/office/drawing/2014/main" id="{119CBCD1-5C99-1846-B60B-AC56CCD1AE74}"/>
              </a:ext>
            </a:extLst>
          </p:cNvPr>
          <p:cNvSpPr txBox="1">
            <a:spLocks noChangeArrowheads="1"/>
          </p:cNvSpPr>
          <p:nvPr/>
        </p:nvSpPr>
        <p:spPr bwMode="auto">
          <a:xfrm>
            <a:off x="2084388" y="1916113"/>
            <a:ext cx="43370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Marketing“ von Tamar Weinberg</a:t>
            </a:r>
          </a:p>
        </p:txBody>
      </p:sp>
      <p:pic>
        <p:nvPicPr>
          <p:cNvPr id="56324" name="Picture 4">
            <a:extLst>
              <a:ext uri="{FF2B5EF4-FFF2-40B4-BE49-F238E27FC236}">
                <a16:creationId xmlns:a16="http://schemas.microsoft.com/office/drawing/2014/main" id="{C0D14CB9-E365-0B42-8E53-6362810B5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3500438"/>
            <a:ext cx="771525" cy="1223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Text Box 5">
            <a:extLst>
              <a:ext uri="{FF2B5EF4-FFF2-40B4-BE49-F238E27FC236}">
                <a16:creationId xmlns:a16="http://schemas.microsoft.com/office/drawing/2014/main" id="{F0D43337-F255-3D4F-AEE9-E0CD9FC6253E}"/>
              </a:ext>
            </a:extLst>
          </p:cNvPr>
          <p:cNvSpPr txBox="1">
            <a:spLocks noChangeArrowheads="1"/>
          </p:cNvSpPr>
          <p:nvPr/>
        </p:nvSpPr>
        <p:spPr bwMode="auto">
          <a:xfrm>
            <a:off x="1993900" y="3571875"/>
            <a:ext cx="55086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„Xing für Dummies“ – Das Pocketbuch von Constanze Wolff</a:t>
            </a:r>
          </a:p>
        </p:txBody>
      </p:sp>
      <p:pic>
        <p:nvPicPr>
          <p:cNvPr id="56326" name="Picture 6">
            <a:extLst>
              <a:ext uri="{FF2B5EF4-FFF2-40B4-BE49-F238E27FC236}">
                <a16:creationId xmlns:a16="http://schemas.microsoft.com/office/drawing/2014/main" id="{F2BD5C5F-822B-844B-BF8B-5F20C4B53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013325"/>
            <a:ext cx="749300"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a:extLst>
              <a:ext uri="{FF2B5EF4-FFF2-40B4-BE49-F238E27FC236}">
                <a16:creationId xmlns:a16="http://schemas.microsoft.com/office/drawing/2014/main" id="{0F923B72-E7B7-C648-964B-5FD171473228}"/>
              </a:ext>
            </a:extLst>
          </p:cNvPr>
          <p:cNvSpPr txBox="1">
            <a:spLocks noChangeArrowheads="1"/>
          </p:cNvSpPr>
          <p:nvPr/>
        </p:nvSpPr>
        <p:spPr bwMode="auto">
          <a:xfrm>
            <a:off x="2127250" y="5013325"/>
            <a:ext cx="48783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für Unternehmer“ – von Claudia Hilker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6322"/>
                                        </p:tgtEl>
                                        <p:attrNameLst>
                                          <p:attrName>style.visibility</p:attrName>
                                        </p:attrNameLst>
                                      </p:cBhvr>
                                      <p:to>
                                        <p:strVal val="visible"/>
                                      </p:to>
                                    </p:set>
                                    <p:animEffect transition="in" filter="checkerboard(across)">
                                      <p:cBhvr additive="repl">
                                        <p:cTn id="7" dur="500"/>
                                        <p:tgtEl>
                                          <p:spTgt spid="56322"/>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56323"/>
                                        </p:tgtEl>
                                        <p:attrNameLst>
                                          <p:attrName>style.visibility</p:attrName>
                                        </p:attrNameLst>
                                      </p:cBhvr>
                                      <p:to>
                                        <p:strVal val="visible"/>
                                      </p:to>
                                    </p:set>
                                    <p:animEffect transition="in" filter="blinds(horizontal)">
                                      <p:cBhvr additive="repl">
                                        <p:cTn id="10" dur="500"/>
                                        <p:tgtEl>
                                          <p:spTgt spid="56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additive="repl">
                                        <p:cTn id="14" dur="1" fill="hold">
                                          <p:stCondLst>
                                            <p:cond delay="0"/>
                                          </p:stCondLst>
                                        </p:cTn>
                                        <p:tgtEl>
                                          <p:spTgt spid="56324"/>
                                        </p:tgtEl>
                                        <p:attrNameLst>
                                          <p:attrName>style.visibility</p:attrName>
                                        </p:attrNameLst>
                                      </p:cBhvr>
                                      <p:to>
                                        <p:strVal val="visible"/>
                                      </p:to>
                                    </p:set>
                                    <p:animEffect transition="in" filter="checkerboard(across)">
                                      <p:cBhvr additive="repl">
                                        <p:cTn id="15" dur="500"/>
                                        <p:tgtEl>
                                          <p:spTgt spid="56324"/>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56325"/>
                                        </p:tgtEl>
                                        <p:attrNameLst>
                                          <p:attrName>style.visibility</p:attrName>
                                        </p:attrNameLst>
                                      </p:cBhvr>
                                      <p:to>
                                        <p:strVal val="visible"/>
                                      </p:to>
                                    </p:set>
                                    <p:animEffect transition="in" filter="blinds(horizontal)">
                                      <p:cBhvr additive="repl">
                                        <p:cTn id="18" dur="500"/>
                                        <p:tgtEl>
                                          <p:spTgt spid="56325"/>
                                        </p:tgtEl>
                                      </p:cBhvr>
                                    </p:animEffect>
                                  </p:childTnLst>
                                </p:cTn>
                              </p:par>
                              <p:par>
                                <p:cTn id="19" presetID="3" presetClass="entr" presetSubtype="10" fill="hold" nodeType="withEffect">
                                  <p:stCondLst>
                                    <p:cond delay="0"/>
                                  </p:stCondLst>
                                  <p:childTnLst>
                                    <p:set>
                                      <p:cBhvr additive="repl">
                                        <p:cTn id="20" dur="1" fill="hold">
                                          <p:stCondLst>
                                            <p:cond delay="0"/>
                                          </p:stCondLst>
                                        </p:cTn>
                                        <p:tgtEl>
                                          <p:spTgt spid="56327"/>
                                        </p:tgtEl>
                                        <p:attrNameLst>
                                          <p:attrName>style.visibility</p:attrName>
                                        </p:attrNameLst>
                                      </p:cBhvr>
                                      <p:to>
                                        <p:strVal val="visible"/>
                                      </p:to>
                                    </p:set>
                                    <p:animEffect transition="in" filter="blinds(horizontal)">
                                      <p:cBhvr additive="repl">
                                        <p:cTn id="21"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1E9953B-F95C-1C40-A046-3131BEC6A6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18" name="Rectangle 2">
            <a:extLst>
              <a:ext uri="{FF2B5EF4-FFF2-40B4-BE49-F238E27FC236}">
                <a16:creationId xmlns:a16="http://schemas.microsoft.com/office/drawing/2014/main" id="{52FC1F07-7553-EB48-9192-78A663DD0243}"/>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Fragerunde</a:t>
            </a:r>
          </a:p>
        </p:txBody>
      </p:sp>
      <p:sp>
        <p:nvSpPr>
          <p:cNvPr id="9219" name="Text Box 3">
            <a:extLst>
              <a:ext uri="{FF2B5EF4-FFF2-40B4-BE49-F238E27FC236}">
                <a16:creationId xmlns:a16="http://schemas.microsoft.com/office/drawing/2014/main" id="{783C0A23-D9DE-1B4C-9EB0-186F4EB8348F}"/>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0" name="Text Box 4">
            <a:extLst>
              <a:ext uri="{FF2B5EF4-FFF2-40B4-BE49-F238E27FC236}">
                <a16:creationId xmlns:a16="http://schemas.microsoft.com/office/drawing/2014/main" id="{CF862E4B-1980-354E-9484-450C553A777F}"/>
              </a:ext>
            </a:extLst>
          </p:cNvPr>
          <p:cNvSpPr txBox="1">
            <a:spLocks noChangeArrowheads="1"/>
          </p:cNvSpPr>
          <p:nvPr/>
        </p:nvSpPr>
        <p:spPr bwMode="auto">
          <a:xfrm>
            <a:off x="414338" y="2049463"/>
            <a:ext cx="63627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noch vertreten?</a:t>
            </a:r>
          </a:p>
        </p:txBody>
      </p:sp>
      <p:sp>
        <p:nvSpPr>
          <p:cNvPr id="9222" name="Text Box 6">
            <a:extLst>
              <a:ext uri="{FF2B5EF4-FFF2-40B4-BE49-F238E27FC236}">
                <a16:creationId xmlns:a16="http://schemas.microsoft.com/office/drawing/2014/main" id="{D44B0588-A983-F544-AE46-06B3FCFAE416}"/>
              </a:ext>
            </a:extLst>
          </p:cNvPr>
          <p:cNvSpPr txBox="1">
            <a:spLocks noChangeArrowheads="1"/>
          </p:cNvSpPr>
          <p:nvPr/>
        </p:nvSpPr>
        <p:spPr bwMode="auto">
          <a:xfrm>
            <a:off x="4116388" y="1476375"/>
            <a:ext cx="32591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a:t>
            </a:r>
          </a:p>
        </p:txBody>
      </p:sp>
      <p:sp>
        <p:nvSpPr>
          <p:cNvPr id="9223" name="Text Box 7">
            <a:extLst>
              <a:ext uri="{FF2B5EF4-FFF2-40B4-BE49-F238E27FC236}">
                <a16:creationId xmlns:a16="http://schemas.microsoft.com/office/drawing/2014/main" id="{A72CC557-3867-914D-AE11-C51F275A874D}"/>
              </a:ext>
            </a:extLst>
          </p:cNvPr>
          <p:cNvSpPr txBox="1">
            <a:spLocks noChangeArrowheads="1"/>
          </p:cNvSpPr>
          <p:nvPr/>
        </p:nvSpPr>
        <p:spPr bwMode="auto">
          <a:xfrm>
            <a:off x="931420" y="2668588"/>
            <a:ext cx="820074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dirty="0">
                <a:latin typeface="Verdana" panose="020B0604030504040204" pitchFamily="34" charset="0"/>
              </a:rPr>
              <a:t>Teilnehmer/in Soziales Netzwerk – XING, </a:t>
            </a:r>
            <a:r>
              <a:rPr lang="de-DE" altLang="de-DE" sz="2400" dirty="0" err="1">
                <a:latin typeface="Verdana" panose="020B0604030504040204" pitchFamily="34" charset="0"/>
              </a:rPr>
              <a:t>LinkedIN</a:t>
            </a:r>
            <a:r>
              <a:rPr lang="de-DE" altLang="de-DE" sz="2400" dirty="0">
                <a:latin typeface="Verdana" panose="020B0604030504040204" pitchFamily="34" charset="0"/>
              </a:rPr>
              <a:t>?</a:t>
            </a:r>
          </a:p>
        </p:txBody>
      </p:sp>
      <p:sp>
        <p:nvSpPr>
          <p:cNvPr id="9224" name="Text Box 8">
            <a:extLst>
              <a:ext uri="{FF2B5EF4-FFF2-40B4-BE49-F238E27FC236}">
                <a16:creationId xmlns:a16="http://schemas.microsoft.com/office/drawing/2014/main" id="{34848531-54E7-BE41-AC9C-53EE16FAA5DD}"/>
              </a:ext>
            </a:extLst>
          </p:cNvPr>
          <p:cNvSpPr txBox="1">
            <a:spLocks noChangeArrowheads="1"/>
          </p:cNvSpPr>
          <p:nvPr/>
        </p:nvSpPr>
        <p:spPr bwMode="auto">
          <a:xfrm>
            <a:off x="2268729" y="3389312"/>
            <a:ext cx="61087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Eigene Homepage / Blog?</a:t>
            </a:r>
          </a:p>
        </p:txBody>
      </p:sp>
      <p:sp>
        <p:nvSpPr>
          <p:cNvPr id="9225" name="Text Box 9">
            <a:extLst>
              <a:ext uri="{FF2B5EF4-FFF2-40B4-BE49-F238E27FC236}">
                <a16:creationId xmlns:a16="http://schemas.microsoft.com/office/drawing/2014/main" id="{0DDE6513-07C7-D54D-B62A-D6CB7BEF6100}"/>
              </a:ext>
            </a:extLst>
          </p:cNvPr>
          <p:cNvSpPr txBox="1">
            <a:spLocks noChangeArrowheads="1"/>
          </p:cNvSpPr>
          <p:nvPr/>
        </p:nvSpPr>
        <p:spPr bwMode="auto">
          <a:xfrm>
            <a:off x="1294606" y="4181406"/>
            <a:ext cx="23288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Twittern?</a:t>
            </a:r>
          </a:p>
        </p:txBody>
      </p:sp>
      <p:sp>
        <p:nvSpPr>
          <p:cNvPr id="9226" name="Text Box 10">
            <a:extLst>
              <a:ext uri="{FF2B5EF4-FFF2-40B4-BE49-F238E27FC236}">
                <a16:creationId xmlns:a16="http://schemas.microsoft.com/office/drawing/2014/main" id="{1D66E4BC-032B-0845-BA73-E0364249789A}"/>
              </a:ext>
            </a:extLst>
          </p:cNvPr>
          <p:cNvSpPr txBox="1">
            <a:spLocks noChangeArrowheads="1"/>
          </p:cNvSpPr>
          <p:nvPr/>
        </p:nvSpPr>
        <p:spPr bwMode="auto">
          <a:xfrm>
            <a:off x="2268729" y="5052647"/>
            <a:ext cx="67183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Erfahrungen mit Strategien?</a:t>
            </a:r>
          </a:p>
        </p:txBody>
      </p:sp>
      <p:sp>
        <p:nvSpPr>
          <p:cNvPr id="9227" name="Text Box 11">
            <a:extLst>
              <a:ext uri="{FF2B5EF4-FFF2-40B4-BE49-F238E27FC236}">
                <a16:creationId xmlns:a16="http://schemas.microsoft.com/office/drawing/2014/main" id="{AE71476A-2A1E-4840-8D35-E2FDDC9DEA51}"/>
              </a:ext>
            </a:extLst>
          </p:cNvPr>
          <p:cNvSpPr txBox="1">
            <a:spLocks noChangeArrowheads="1"/>
          </p:cNvSpPr>
          <p:nvPr/>
        </p:nvSpPr>
        <p:spPr bwMode="auto">
          <a:xfrm>
            <a:off x="530225" y="1439863"/>
            <a:ext cx="32559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Was erwarte 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animEffect transition="in" filter="blinds(horizontal)">
                                      <p:cBhvr additive="repl">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9220"/>
                                        </p:tgtEl>
                                        <p:attrNameLst>
                                          <p:attrName>style.visibility</p:attrName>
                                        </p:attrNameLst>
                                      </p:cBhvr>
                                      <p:to>
                                        <p:strVal val="visible"/>
                                      </p:to>
                                    </p:set>
                                    <p:animEffect transition="in" filter="blinds(horizontal)">
                                      <p:cBhvr additive="repl">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9223"/>
                                        </p:tgtEl>
                                        <p:attrNameLst>
                                          <p:attrName>style.visibility</p:attrName>
                                        </p:attrNameLst>
                                      </p:cBhvr>
                                      <p:to>
                                        <p:strVal val="visible"/>
                                      </p:to>
                                    </p:set>
                                    <p:animEffect transition="in" filter="blinds(horizontal)">
                                      <p:cBhvr additive="repl">
                                        <p:cTn id="17" dur="5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9224"/>
                                        </p:tgtEl>
                                        <p:attrNameLst>
                                          <p:attrName>style.visibility</p:attrName>
                                        </p:attrNameLst>
                                      </p:cBhvr>
                                      <p:to>
                                        <p:strVal val="visible"/>
                                      </p:to>
                                    </p:set>
                                    <p:animEffect transition="in" filter="blinds(horizontal)">
                                      <p:cBhvr additive="repl">
                                        <p:cTn id="22" dur="5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9225"/>
                                        </p:tgtEl>
                                        <p:attrNameLst>
                                          <p:attrName>style.visibility</p:attrName>
                                        </p:attrNameLst>
                                      </p:cBhvr>
                                      <p:to>
                                        <p:strVal val="visible"/>
                                      </p:to>
                                    </p:set>
                                    <p:animEffect transition="in" filter="blinds(horizontal)">
                                      <p:cBhvr additive="repl">
                                        <p:cTn id="27" dur="500"/>
                                        <p:tgtEl>
                                          <p:spTgt spid="92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additive="repl">
                                        <p:cTn id="31" dur="1" fill="hold">
                                          <p:stCondLst>
                                            <p:cond delay="0"/>
                                          </p:stCondLst>
                                        </p:cTn>
                                        <p:tgtEl>
                                          <p:spTgt spid="9226"/>
                                        </p:tgtEl>
                                        <p:attrNameLst>
                                          <p:attrName>style.visibility</p:attrName>
                                        </p:attrNameLst>
                                      </p:cBhvr>
                                      <p:to>
                                        <p:strVal val="visible"/>
                                      </p:to>
                                    </p:set>
                                    <p:anim calcmode="lin" valueType="num">
                                      <p:cBhvr additive="repl">
                                        <p:cTn id="32" dur="500" fill="hold"/>
                                        <p:tgtEl>
                                          <p:spTgt spid="9226"/>
                                        </p:tgtEl>
                                        <p:attrNameLst>
                                          <p:attrName>ppt_x</p:attrName>
                                        </p:attrNameLst>
                                      </p:cBhvr>
                                      <p:tavLst>
                                        <p:tav tm="100000">
                                          <p:val>
                                            <p:strVal val="#ppt_x"/>
                                          </p:val>
                                        </p:tav>
                                        <p:tav>
                                          <p:val>
                                            <p:strVal val="#ppt_x"/>
                                          </p:val>
                                        </p:tav>
                                      </p:tavLst>
                                    </p:anim>
                                    <p:anim calcmode="lin" valueType="num">
                                      <p:cBhvr additive="repl">
                                        <p:cTn id="33" dur="500" fill="hold"/>
                                        <p:tgtEl>
                                          <p:spTgt spid="922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E50F7F6B-6AB9-EC40-A3E5-D26B594AA6F0}"/>
              </a:ext>
            </a:extLst>
          </p:cNvPr>
          <p:cNvSpPr>
            <a:spLocks noGrp="1" noChangeArrowheads="1"/>
          </p:cNvSpPr>
          <p:nvPr>
            <p:ph type="title"/>
          </p:nvPr>
        </p:nvSpPr>
        <p:spPr>
          <a:xfrm>
            <a:off x="1490663"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Quellen – AGOF, IVW</a:t>
            </a:r>
          </a:p>
        </p:txBody>
      </p:sp>
      <p:sp>
        <p:nvSpPr>
          <p:cNvPr id="57346" name="Text Box 2">
            <a:extLst>
              <a:ext uri="{FF2B5EF4-FFF2-40B4-BE49-F238E27FC236}">
                <a16:creationId xmlns:a16="http://schemas.microsoft.com/office/drawing/2014/main" id="{7CDBF2AE-CB7E-AA45-B14E-B8298EF20F88}"/>
              </a:ext>
            </a:extLst>
          </p:cNvPr>
          <p:cNvSpPr txBox="1">
            <a:spLocks noChangeArrowheads="1"/>
          </p:cNvSpPr>
          <p:nvPr/>
        </p:nvSpPr>
        <p:spPr bwMode="auto">
          <a:xfrm>
            <a:off x="144463" y="1163638"/>
            <a:ext cx="8855075" cy="249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AGOF</a:t>
            </a:r>
            <a:br>
              <a:rPr lang="de-DE" altLang="de-DE" sz="1400" b="1" u="sng">
                <a:latin typeface="Verdana" panose="020B0604030504040204" pitchFamily="34" charset="0"/>
              </a:rPr>
            </a:br>
            <a:r>
              <a:rPr lang="de-DE" altLang="de-DE" sz="1200">
                <a:latin typeface="Verdana" panose="020B0604030504040204" pitchFamily="34" charset="0"/>
              </a:rPr>
              <a:t>Die Arbeitsgemeinschaft Online Forschung wurde im Dezember 2002 gegründet. Aufgabe und Zweck der AGOF ist es, unabhängig von Individualinteressen, für Transparenz und praxisnahe Standards in der Internet- und Online-Werbeträgerforschung zu sorgen. Mit der internet facts und dem darin ausgewiesenen Leistungswert Unique User hat die AGOF die einheitliche Online-Reichweitenwährung als Basis für die Online-Mediaplanung im Markt etabliert.</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Mitglieder sind: AOL Deutschland Medien GmbH, Axel Springer AG, BAUER MEDIA KG, Contnet AG, Deutsche Telekom AG, eBay (UK) Limited, freeXmedia GmbH, G+J Electronic Media Sales GmbH, Hi-media S.A., InteractiveMedia CCSP GmbH, IP Deutschland GmbH, iq digital media marketing GmbH, Microsoft Advertising, OMS Vermarktungs GmbH &amp; Co. </a:t>
            </a:r>
            <a:r>
              <a:rPr lang="en-GB" altLang="de-DE" sz="1200">
                <a:latin typeface="Verdana" panose="020B0604030504040204" pitchFamily="34" charset="0"/>
              </a:rPr>
              <a:t>KG, Quality Channel GmbH, SevenOne Media GmbH, Telefónica o2 Germany GmbH &amp; Co. OHG, TOMORROW FOCUS Portal GmbH, United Internet Media AG, Vodafone D2 GmbH, Yahoo! </a:t>
            </a:r>
            <a:r>
              <a:rPr lang="de-DE" altLang="de-DE" sz="1200">
                <a:latin typeface="Verdana" panose="020B0604030504040204" pitchFamily="34" charset="0"/>
              </a:rPr>
              <a:t>Deutschland GmbH und YOC MOBILE ADVERTISING GMBH.</a:t>
            </a:r>
          </a:p>
        </p:txBody>
      </p:sp>
      <p:sp>
        <p:nvSpPr>
          <p:cNvPr id="57347" name="Text Box 3">
            <a:extLst>
              <a:ext uri="{FF2B5EF4-FFF2-40B4-BE49-F238E27FC236}">
                <a16:creationId xmlns:a16="http://schemas.microsoft.com/office/drawing/2014/main" id="{FB11BD80-DDAC-2943-9304-DC2AB4C0D5C7}"/>
              </a:ext>
            </a:extLst>
          </p:cNvPr>
          <p:cNvSpPr txBox="1">
            <a:spLocks noChangeArrowheads="1"/>
          </p:cNvSpPr>
          <p:nvPr/>
        </p:nvSpPr>
        <p:spPr bwMode="auto">
          <a:xfrm>
            <a:off x="142875" y="3743325"/>
            <a:ext cx="8856663" cy="250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IVW</a:t>
            </a:r>
          </a:p>
          <a:p>
            <a:pPr>
              <a:buClrTx/>
              <a:buFontTx/>
              <a:buNone/>
            </a:pPr>
            <a:r>
              <a:rPr lang="de-DE" altLang="de-DE" sz="1200">
                <a:latin typeface="Verdana" panose="020B0604030504040204" pitchFamily="34" charset="0"/>
              </a:rPr>
              <a:t>Seit 1949 ermittelt und prüft die IVW neutral und objektiv die Verbreitung von Werbeträgern. Sie liefert mit ihren Arbeitsergebnissen zuverlässige Daten für Verbraucher, professionelle Werbungtreibende und für den Leistungswettbewerb der Medien untereinander. Damit haben sich Medienanbieter, Werbungtreibende und Werbeagenturen ein effektives Kontrollsystem geschaffen, das unter ihrer gemeinsamen Aufsicht steht.</a:t>
            </a:r>
          </a:p>
          <a:p>
            <a:pPr>
              <a:buClrTx/>
              <a:buFontTx/>
              <a:buNone/>
            </a:pPr>
            <a:r>
              <a:rPr lang="de-DE" altLang="de-DE" sz="1200">
                <a:latin typeface="Verdana" panose="020B0604030504040204" pitchFamily="34" charset="0"/>
              </a:rPr>
              <a:t>Als staatlich unabhängige, nicht kommerzielle und neutrale Prüfinstitution versorgt die IVW die Medien- und Werbebranche sowie die interessierte Öffentlichkeit mit grundlegenden Daten für die Vermarktung von Medien als Werbeträger.</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Die IVW ermittelt, publiziert und kontrolliert die </a:t>
            </a:r>
            <a:r>
              <a:rPr lang="de-DE" altLang="de-DE" sz="1200">
                <a:solidFill>
                  <a:srgbClr val="CCCCFF"/>
                </a:solidFill>
                <a:latin typeface="Verdana" panose="020B0604030504040204" pitchFamily="34" charset="0"/>
                <a:hlinkClick r:id="rId3"/>
              </a:rPr>
              <a:t>Auflagenhöhe</a:t>
            </a:r>
            <a:r>
              <a:rPr lang="de-DE" altLang="de-DE" sz="1200">
                <a:latin typeface="Verdana" panose="020B0604030504040204" pitchFamily="34" charset="0"/>
              </a:rPr>
              <a:t> von Zeitungen, Zeitschriften und weiteren periodisch erscheinenden Presseerzeugnissen. Bei der Tagespresse und den Fachzeitschriften erhebt sie zudem auch deren geografische Verbreitung. Im Bereich der </a:t>
            </a:r>
            <a:r>
              <a:rPr lang="de-DE" altLang="de-DE" sz="1200">
                <a:solidFill>
                  <a:srgbClr val="CCCCFF"/>
                </a:solidFill>
                <a:latin typeface="Verdana" panose="020B0604030504040204" pitchFamily="34" charset="0"/>
                <a:hlinkClick r:id="rId4"/>
              </a:rPr>
              <a:t>Online-Medien</a:t>
            </a:r>
            <a:r>
              <a:rPr lang="de-DE" altLang="de-DE" sz="1200">
                <a:latin typeface="Verdana" panose="020B0604030504040204" pitchFamily="34" charset="0"/>
              </a:rPr>
              <a:t> stellt die IVW die Gesamtanzahl der Seitenabrufe und der einzelnen zusammenhängenden Nutzungsvorgänge von Web-Angeboten fest.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7346"/>
                                        </p:tgtEl>
                                        <p:attrNameLst>
                                          <p:attrName>style.visibility</p:attrName>
                                        </p:attrNameLst>
                                      </p:cBhvr>
                                      <p:to>
                                        <p:strVal val="visible"/>
                                      </p:to>
                                    </p:set>
                                    <p:animEffect transition="in" filter="diamond(in)">
                                      <p:cBhvr additive="repl">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57347"/>
                                        </p:tgtEl>
                                        <p:attrNameLst>
                                          <p:attrName>style.visibility</p:attrName>
                                        </p:attrNameLst>
                                      </p:cBhvr>
                                      <p:to>
                                        <p:strVal val="visible"/>
                                      </p:to>
                                    </p:set>
                                    <p:animEffect transition="in" filter="diamond(in)">
                                      <p:cBhvr additive="repl">
                                        <p:cTn id="12"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D0BAEA38-FCA0-334B-85BD-809E76ADE13E}"/>
              </a:ext>
            </a:extLst>
          </p:cNvPr>
          <p:cNvSpPr>
            <a:spLocks noGrp="1" noChangeArrowheads="1"/>
          </p:cNvSpPr>
          <p:nvPr>
            <p:ph type="title"/>
          </p:nvPr>
        </p:nvSpPr>
        <p:spPr>
          <a:xfrm>
            <a:off x="1584325"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Hilfreiche Links</a:t>
            </a:r>
          </a:p>
        </p:txBody>
      </p:sp>
      <p:sp>
        <p:nvSpPr>
          <p:cNvPr id="58370" name="Text Box 2">
            <a:extLst>
              <a:ext uri="{FF2B5EF4-FFF2-40B4-BE49-F238E27FC236}">
                <a16:creationId xmlns:a16="http://schemas.microsoft.com/office/drawing/2014/main" id="{746A863F-D631-9D4A-9D27-8DE6E3FEA71F}"/>
              </a:ext>
            </a:extLst>
          </p:cNvPr>
          <p:cNvSpPr txBox="1">
            <a:spLocks noChangeArrowheads="1"/>
          </p:cNvSpPr>
          <p:nvPr/>
        </p:nvSpPr>
        <p:spPr bwMode="auto">
          <a:xfrm>
            <a:off x="179388" y="1844675"/>
            <a:ext cx="82089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bei Wikipedia: http://de.wikipedia.org/wiki/Social_Media</a:t>
            </a:r>
          </a:p>
        </p:txBody>
      </p:sp>
      <p:sp>
        <p:nvSpPr>
          <p:cNvPr id="58371" name="Text Box 3">
            <a:extLst>
              <a:ext uri="{FF2B5EF4-FFF2-40B4-BE49-F238E27FC236}">
                <a16:creationId xmlns:a16="http://schemas.microsoft.com/office/drawing/2014/main" id="{11312CDE-F3A8-6A4B-AE58-AD526584B251}"/>
              </a:ext>
            </a:extLst>
          </p:cNvPr>
          <p:cNvSpPr txBox="1">
            <a:spLocks noChangeArrowheads="1"/>
          </p:cNvSpPr>
          <p:nvPr/>
        </p:nvSpPr>
        <p:spPr bwMode="auto">
          <a:xfrm>
            <a:off x="250825" y="2276475"/>
            <a:ext cx="82073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Zahlen, Daten, Fakten au i-maketing: http://www.i-marketing-net.com/</a:t>
            </a:r>
          </a:p>
        </p:txBody>
      </p:sp>
      <p:sp>
        <p:nvSpPr>
          <p:cNvPr id="58372" name="Text Box 4">
            <a:extLst>
              <a:ext uri="{FF2B5EF4-FFF2-40B4-BE49-F238E27FC236}">
                <a16:creationId xmlns:a16="http://schemas.microsoft.com/office/drawing/2014/main" id="{CF5CC1C8-B7CA-7B4B-B531-D6C8E219137E}"/>
              </a:ext>
            </a:extLst>
          </p:cNvPr>
          <p:cNvSpPr txBox="1">
            <a:spLocks noChangeArrowheads="1"/>
          </p:cNvSpPr>
          <p:nvPr/>
        </p:nvSpPr>
        <p:spPr bwMode="auto">
          <a:xfrm>
            <a:off x="250825" y="2636838"/>
            <a:ext cx="82073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Nutzerzahlen Sozialer Netzwerke auf compass-heading: http://www.compass-heading.de/cms/nutzerzahlen-sozialer-netzwerke-januar-2010/</a:t>
            </a:r>
          </a:p>
        </p:txBody>
      </p:sp>
      <p:sp>
        <p:nvSpPr>
          <p:cNvPr id="58373" name="Text Box 5">
            <a:extLst>
              <a:ext uri="{FF2B5EF4-FFF2-40B4-BE49-F238E27FC236}">
                <a16:creationId xmlns:a16="http://schemas.microsoft.com/office/drawing/2014/main" id="{23E4693B-86DA-644A-9188-676B71DCD323}"/>
              </a:ext>
            </a:extLst>
          </p:cNvPr>
          <p:cNvSpPr txBox="1">
            <a:spLocks noChangeArrowheads="1"/>
          </p:cNvSpPr>
          <p:nvPr/>
        </p:nvSpPr>
        <p:spPr bwMode="auto">
          <a:xfrm>
            <a:off x="266700" y="3671888"/>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O`Reilly-Artikel – Was ist Web 2.0? : http://www.oreilly.de/artikel/web20_trans.html</a:t>
            </a:r>
          </a:p>
        </p:txBody>
      </p:sp>
      <p:sp>
        <p:nvSpPr>
          <p:cNvPr id="58374" name="Text Box 6">
            <a:extLst>
              <a:ext uri="{FF2B5EF4-FFF2-40B4-BE49-F238E27FC236}">
                <a16:creationId xmlns:a16="http://schemas.microsoft.com/office/drawing/2014/main" id="{43EB7A8A-B1D1-204E-8521-CFEC7CDA1C2F}"/>
              </a:ext>
            </a:extLst>
          </p:cNvPr>
          <p:cNvSpPr txBox="1">
            <a:spLocks noChangeArrowheads="1"/>
          </p:cNvSpPr>
          <p:nvPr/>
        </p:nvSpPr>
        <p:spPr bwMode="auto">
          <a:xfrm>
            <a:off x="266700" y="4130675"/>
            <a:ext cx="837406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Claudia Hilker Consulting Blog – Social Media Strategien : http://www.hilker-consulting</a:t>
            </a:r>
          </a:p>
        </p:txBody>
      </p:sp>
      <p:sp>
        <p:nvSpPr>
          <p:cNvPr id="58375" name="Text Box 7">
            <a:extLst>
              <a:ext uri="{FF2B5EF4-FFF2-40B4-BE49-F238E27FC236}">
                <a16:creationId xmlns:a16="http://schemas.microsoft.com/office/drawing/2014/main" id="{5CFF5D9E-56C6-BB41-B2DB-EA5247647103}"/>
              </a:ext>
            </a:extLst>
          </p:cNvPr>
          <p:cNvSpPr txBox="1">
            <a:spLocks noChangeArrowheads="1"/>
          </p:cNvSpPr>
          <p:nvPr/>
        </p:nvSpPr>
        <p:spPr bwMode="auto">
          <a:xfrm>
            <a:off x="250825" y="4608513"/>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Mirko Lange – Social Media Strategien : http://www.talkabout.de</a:t>
            </a:r>
          </a:p>
        </p:txBody>
      </p:sp>
      <p:sp>
        <p:nvSpPr>
          <p:cNvPr id="58376" name="Text Box 8">
            <a:extLst>
              <a:ext uri="{FF2B5EF4-FFF2-40B4-BE49-F238E27FC236}">
                <a16:creationId xmlns:a16="http://schemas.microsoft.com/office/drawing/2014/main" id="{378C3678-7409-3444-9B1A-D08732A433B5}"/>
              </a:ext>
            </a:extLst>
          </p:cNvPr>
          <p:cNvSpPr txBox="1">
            <a:spLocks noChangeArrowheads="1"/>
          </p:cNvSpPr>
          <p:nvPr/>
        </p:nvSpPr>
        <p:spPr bwMode="auto">
          <a:xfrm>
            <a:off x="217488" y="3224213"/>
            <a:ext cx="82073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Statistiken, Nutzerzahlen, Bitkom: http://www.statista.com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8370"/>
                                        </p:tgtEl>
                                        <p:attrNameLst>
                                          <p:attrName>style.visibility</p:attrName>
                                        </p:attrNameLst>
                                      </p:cBhvr>
                                      <p:to>
                                        <p:strVal val="visible"/>
                                      </p:to>
                                    </p:set>
                                    <p:animEffect transition="in" filter="diamond(in)">
                                      <p:cBhvr additive="repl">
                                        <p:cTn id="7" dur="2000"/>
                                        <p:tgtEl>
                                          <p:spTgt spid="58370"/>
                                        </p:tgtEl>
                                      </p:cBhvr>
                                    </p:animEffect>
                                  </p:childTnLst>
                                </p:cTn>
                              </p:par>
                            </p:childTnLst>
                          </p:cTn>
                        </p:par>
                        <p:par>
                          <p:cTn id="8" fill="hold" nodeType="afterGroup">
                            <p:stCondLst>
                              <p:cond delay="0"/>
                            </p:stCondLst>
                            <p:childTnLst>
                              <p:par>
                                <p:cTn id="9" presetID="8" presetClass="entr" presetSubtype="16" fill="hold" nodeType="afterEffect">
                                  <p:stCondLst>
                                    <p:cond delay="0"/>
                                  </p:stCondLst>
                                  <p:childTnLst>
                                    <p:set>
                                      <p:cBhvr additive="repl">
                                        <p:cTn id="10" dur="1" fill="hold">
                                          <p:stCondLst>
                                            <p:cond delay="0"/>
                                          </p:stCondLst>
                                        </p:cTn>
                                        <p:tgtEl>
                                          <p:spTgt spid="58371"/>
                                        </p:tgtEl>
                                        <p:attrNameLst>
                                          <p:attrName>style.visibility</p:attrName>
                                        </p:attrNameLst>
                                      </p:cBhvr>
                                      <p:to>
                                        <p:strVal val="visible"/>
                                      </p:to>
                                    </p:set>
                                    <p:animEffect transition="in" filter="diamond(in)">
                                      <p:cBhvr additive="repl">
                                        <p:cTn id="11" dur="2000"/>
                                        <p:tgtEl>
                                          <p:spTgt spid="58371"/>
                                        </p:tgtEl>
                                      </p:cBhvr>
                                    </p:animEffect>
                                  </p:childTnLst>
                                </p:cTn>
                              </p:par>
                            </p:childTnLst>
                          </p:cTn>
                        </p:par>
                        <p:par>
                          <p:cTn id="12" fill="hold" nodeType="afterGroup">
                            <p:stCondLst>
                              <p:cond delay="0"/>
                            </p:stCondLst>
                            <p:childTnLst>
                              <p:par>
                                <p:cTn id="13" presetID="3" presetClass="entr" presetSubtype="10" fill="hold" nodeType="afterEffect">
                                  <p:stCondLst>
                                    <p:cond delay="0"/>
                                  </p:stCondLst>
                                  <p:childTnLst>
                                    <p:set>
                                      <p:cBhvr additive="repl">
                                        <p:cTn id="14" dur="1" fill="hold">
                                          <p:stCondLst>
                                            <p:cond delay="0"/>
                                          </p:stCondLst>
                                        </p:cTn>
                                        <p:tgtEl>
                                          <p:spTgt spid="58372"/>
                                        </p:tgtEl>
                                        <p:attrNameLst>
                                          <p:attrName>style.visibility</p:attrName>
                                        </p:attrNameLst>
                                      </p:cBhvr>
                                      <p:to>
                                        <p:strVal val="visible"/>
                                      </p:to>
                                    </p:set>
                                    <p:animEffect transition="in" filter="blinds(horizontal)">
                                      <p:cBhvr additive="repl">
                                        <p:cTn id="15" dur="500"/>
                                        <p:tgtEl>
                                          <p:spTgt spid="58372"/>
                                        </p:tgtEl>
                                      </p:cBhvr>
                                    </p:animEffect>
                                  </p:childTnLst>
                                </p:cTn>
                              </p:par>
                            </p:childTnLst>
                          </p:cTn>
                        </p:par>
                        <p:par>
                          <p:cTn id="16" fill="hold" nodeType="afterGroup">
                            <p:stCondLst>
                              <p:cond delay="0"/>
                            </p:stCondLst>
                            <p:childTnLst>
                              <p:par>
                                <p:cTn id="17" presetID="3" presetClass="entr" presetSubtype="10" fill="hold" nodeType="afterEffect">
                                  <p:stCondLst>
                                    <p:cond delay="0"/>
                                  </p:stCondLst>
                                  <p:childTnLst>
                                    <p:set>
                                      <p:cBhvr additive="repl">
                                        <p:cTn id="18" dur="1" fill="hold">
                                          <p:stCondLst>
                                            <p:cond delay="0"/>
                                          </p:stCondLst>
                                        </p:cTn>
                                        <p:tgtEl>
                                          <p:spTgt spid="58373"/>
                                        </p:tgtEl>
                                        <p:attrNameLst>
                                          <p:attrName>style.visibility</p:attrName>
                                        </p:attrNameLst>
                                      </p:cBhvr>
                                      <p:to>
                                        <p:strVal val="visible"/>
                                      </p:to>
                                    </p:set>
                                    <p:animEffect transition="in" filter="blinds(horizontal)">
                                      <p:cBhvr additive="repl">
                                        <p:cTn id="19" dur="500"/>
                                        <p:tgtEl>
                                          <p:spTgt spid="58373"/>
                                        </p:tgtEl>
                                      </p:cBhvr>
                                    </p:animEffect>
                                  </p:childTnLst>
                                </p:cTn>
                              </p:par>
                            </p:childTnLst>
                          </p:cTn>
                        </p:par>
                        <p:par>
                          <p:cTn id="20" fill="hold" nodeType="afterGroup">
                            <p:stCondLst>
                              <p:cond delay="0"/>
                            </p:stCondLst>
                            <p:childTnLst>
                              <p:par>
                                <p:cTn id="21" presetID="3" presetClass="entr" presetSubtype="10" fill="hold" nodeType="afterEffect">
                                  <p:stCondLst>
                                    <p:cond delay="0"/>
                                  </p:stCondLst>
                                  <p:childTnLst>
                                    <p:set>
                                      <p:cBhvr additive="repl">
                                        <p:cTn id="22" dur="1" fill="hold">
                                          <p:stCondLst>
                                            <p:cond delay="0"/>
                                          </p:stCondLst>
                                        </p:cTn>
                                        <p:tgtEl>
                                          <p:spTgt spid="58374"/>
                                        </p:tgtEl>
                                        <p:attrNameLst>
                                          <p:attrName>style.visibility</p:attrName>
                                        </p:attrNameLst>
                                      </p:cBhvr>
                                      <p:to>
                                        <p:strVal val="visible"/>
                                      </p:to>
                                    </p:set>
                                    <p:animEffect transition="in" filter="blinds(horizontal)">
                                      <p:cBhvr additive="repl">
                                        <p:cTn id="23" dur="500"/>
                                        <p:tgtEl>
                                          <p:spTgt spid="58374"/>
                                        </p:tgtEl>
                                      </p:cBhvr>
                                    </p:animEffect>
                                  </p:childTnLst>
                                </p:cTn>
                              </p:par>
                            </p:childTnLst>
                          </p:cTn>
                        </p:par>
                        <p:par>
                          <p:cTn id="24" fill="hold" nodeType="afterGroup">
                            <p:stCondLst>
                              <p:cond delay="0"/>
                            </p:stCondLst>
                            <p:childTnLst>
                              <p:par>
                                <p:cTn id="25" presetID="3" presetClass="entr" presetSubtype="10" fill="hold" nodeType="afterEffect">
                                  <p:stCondLst>
                                    <p:cond delay="0"/>
                                  </p:stCondLst>
                                  <p:childTnLst>
                                    <p:set>
                                      <p:cBhvr additive="repl">
                                        <p:cTn id="26" dur="1" fill="hold">
                                          <p:stCondLst>
                                            <p:cond delay="0"/>
                                          </p:stCondLst>
                                        </p:cTn>
                                        <p:tgtEl>
                                          <p:spTgt spid="58375"/>
                                        </p:tgtEl>
                                        <p:attrNameLst>
                                          <p:attrName>style.visibility</p:attrName>
                                        </p:attrNameLst>
                                      </p:cBhvr>
                                      <p:to>
                                        <p:strVal val="visible"/>
                                      </p:to>
                                    </p:set>
                                    <p:animEffect transition="in" filter="blinds(horizontal)">
                                      <p:cBhvr additive="repl">
                                        <p:cTn id="2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8B770AAB-9AF9-474E-9899-D04BA83AE145}"/>
              </a:ext>
            </a:extLst>
          </p:cNvPr>
          <p:cNvSpPr>
            <a:spLocks noGrp="1" noChangeArrowheads="1"/>
          </p:cNvSpPr>
          <p:nvPr>
            <p:ph type="title"/>
          </p:nvPr>
        </p:nvSpPr>
        <p:spPr>
          <a:xfrm>
            <a:off x="323528" y="188640"/>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Dankeschön!</a:t>
            </a:r>
          </a:p>
        </p:txBody>
      </p:sp>
      <p:sp>
        <p:nvSpPr>
          <p:cNvPr id="59394" name="Text Box 2">
            <a:extLst>
              <a:ext uri="{FF2B5EF4-FFF2-40B4-BE49-F238E27FC236}">
                <a16:creationId xmlns:a16="http://schemas.microsoft.com/office/drawing/2014/main" id="{50371F14-60BC-6944-B5DA-58F046C4F884}"/>
              </a:ext>
            </a:extLst>
          </p:cNvPr>
          <p:cNvSpPr txBox="1">
            <a:spLocks noChangeArrowheads="1"/>
          </p:cNvSpPr>
          <p:nvPr/>
        </p:nvSpPr>
        <p:spPr bwMode="auto">
          <a:xfrm>
            <a:off x="1876425" y="1844675"/>
            <a:ext cx="5681663"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3200">
                <a:latin typeface="Verdana" panose="020B0604030504040204" pitchFamily="34" charset="0"/>
              </a:rPr>
              <a:t>Ich danke Ihnen </a:t>
            </a:r>
          </a:p>
          <a:p>
            <a:pPr algn="ctr">
              <a:buClrTx/>
              <a:buFontTx/>
              <a:buNone/>
            </a:pPr>
            <a:r>
              <a:rPr lang="de-DE" altLang="de-DE" sz="3200">
                <a:latin typeface="Verdana" panose="020B0604030504040204" pitchFamily="34" charset="0"/>
              </a:rPr>
              <a:t>für Ihre Aufmerksamkeit!</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Lob, Fragen, Anregungen</a:t>
            </a:r>
          </a:p>
          <a:p>
            <a:pPr algn="ctr">
              <a:buClrTx/>
              <a:buFontTx/>
              <a:buNone/>
            </a:pPr>
            <a:r>
              <a:rPr lang="de-DE" altLang="de-DE" sz="3200">
                <a:latin typeface="Verdana" panose="020B0604030504040204" pitchFamily="34" charset="0"/>
              </a:rPr>
              <a:t>bitte an cg@mehrtexte.de!</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Viel Erfolg im Social Web!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52F01E9-5EDA-4E41-B5BA-74276EEF10B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42" name="Rectangle 2">
            <a:extLst>
              <a:ext uri="{FF2B5EF4-FFF2-40B4-BE49-F238E27FC236}">
                <a16:creationId xmlns:a16="http://schemas.microsoft.com/office/drawing/2014/main" id="{6DC11448-3894-9848-98B3-1A7360B3864C}"/>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0243" name="Text Box 3">
            <a:extLst>
              <a:ext uri="{FF2B5EF4-FFF2-40B4-BE49-F238E27FC236}">
                <a16:creationId xmlns:a16="http://schemas.microsoft.com/office/drawing/2014/main" id="{8F36E756-90F5-E141-B8C3-2A1CF339ADCD}"/>
              </a:ext>
            </a:extLst>
          </p:cNvPr>
          <p:cNvSpPr txBox="1">
            <a:spLocks noChangeArrowheads="1"/>
          </p:cNvSpPr>
          <p:nvPr/>
        </p:nvSpPr>
        <p:spPr bwMode="auto">
          <a:xfrm>
            <a:off x="271463" y="863601"/>
            <a:ext cx="8728075" cy="2421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Media Marketing“ </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1600" dirty="0">
                <a:latin typeface="Verdana" panose="020B0604030504040204" pitchFamily="34" charset="0"/>
              </a:rPr>
              <a:t>Wikipedia: „Social Media Marketing (aus dem Englischen für Marketing über soziale Medien, abgekürzt SMM) ist ein Begriff aus dem Marketing. Er beschreibt Methoden und Inhalte von Werbung und Public Relations über Soziale Netzwerke im Internet. Statt, wie es zuvor üblich war, bestimmte Produkte über Fernseh- oder Plakatwerbung bekannt zu machen, nutzt Social Media Marketing Plattformen wie Facebook und Twitter, um potenzielle Kunden individuell anzusprechen und an die Marke zu binden.“</a:t>
            </a:r>
            <a:br>
              <a:rPr lang="de-DE" altLang="de-DE" sz="1600" dirty="0">
                <a:latin typeface="Verdana" panose="020B0604030504040204" pitchFamily="34" charset="0"/>
              </a:rPr>
            </a:br>
            <a:br>
              <a:rPr lang="de-DE" altLang="de-DE" sz="1600" dirty="0">
                <a:latin typeface="Verdana" panose="020B0604030504040204" pitchFamily="34" charset="0"/>
              </a:rPr>
            </a:br>
            <a:r>
              <a:rPr lang="de-DE" altLang="de-DE" sz="1600" u="sng" dirty="0">
                <a:latin typeface="Verdana" panose="020B0604030504040204" pitchFamily="34" charset="0"/>
              </a:rPr>
              <a:t>Besser: </a:t>
            </a:r>
            <a:br>
              <a:rPr lang="de-DE" altLang="de-DE" sz="1600" u="sng" dirty="0">
                <a:latin typeface="Verdana" panose="020B0604030504040204" pitchFamily="34" charset="0"/>
              </a:rPr>
            </a:br>
            <a:endParaRPr lang="de-DE" altLang="de-DE" sz="1600" u="sng" dirty="0">
              <a:latin typeface="Verdana" panose="020B0604030504040204" pitchFamily="34" charset="0"/>
            </a:endParaRPr>
          </a:p>
        </p:txBody>
      </p:sp>
      <p:sp>
        <p:nvSpPr>
          <p:cNvPr id="10244" name="Text Box 4">
            <a:extLst>
              <a:ext uri="{FF2B5EF4-FFF2-40B4-BE49-F238E27FC236}">
                <a16:creationId xmlns:a16="http://schemas.microsoft.com/office/drawing/2014/main" id="{91261428-82AC-5842-8862-0FF3C1C3EC76}"/>
              </a:ext>
            </a:extLst>
          </p:cNvPr>
          <p:cNvSpPr txBox="1">
            <a:spLocks noChangeArrowheads="1"/>
          </p:cNvSpPr>
          <p:nvPr/>
        </p:nvSpPr>
        <p:spPr bwMode="auto">
          <a:xfrm>
            <a:off x="207962" y="5467959"/>
            <a:ext cx="8728075"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a:t>
            </a:r>
            <a:r>
              <a:rPr lang="de-DE" altLang="de-DE" sz="2000" dirty="0">
                <a:latin typeface="Verdana" panose="020B0604030504040204" pitchFamily="34" charset="0"/>
              </a:rPr>
              <a:t>Media Marketing</a:t>
            </a:r>
          </a:p>
          <a:p>
            <a:pPr>
              <a:lnSpc>
                <a:spcPct val="80000"/>
              </a:lnSpc>
              <a:spcBef>
                <a:spcPts val="500"/>
              </a:spcBef>
              <a:buClrTx/>
              <a:buFontTx/>
              <a:buNone/>
            </a:pPr>
            <a:r>
              <a:rPr lang="de-DE" altLang="de-DE" sz="2000" dirty="0">
                <a:latin typeface="Verdana" panose="020B0604030504040204" pitchFamily="34" charset="0"/>
              </a:rPr>
              <a:t>- Austausch, Interaktion in der Gemeinschaft</a:t>
            </a:r>
            <a:r>
              <a:rPr lang="de-DE" altLang="de-DE" sz="2000" b="1" dirty="0">
                <a:latin typeface="Verdana" panose="020B0604030504040204" pitchFamily="34" charset="0"/>
              </a:rPr>
              <a:t> </a:t>
            </a:r>
          </a:p>
          <a:p>
            <a:pPr marL="322263" indent="-319088">
              <a:lnSpc>
                <a:spcPct val="80000"/>
              </a:lnSpc>
              <a:spcBef>
                <a:spcPts val="500"/>
              </a:spcBef>
              <a:buClrTx/>
              <a:buFontTx/>
              <a:buNone/>
            </a:pPr>
            <a:r>
              <a:rPr lang="de-DE" altLang="de-DE" sz="2000" b="1" dirty="0">
                <a:latin typeface="Verdana" panose="020B0604030504040204" pitchFamily="34" charset="0"/>
              </a:rPr>
              <a:t>- „</a:t>
            </a:r>
            <a:r>
              <a:rPr lang="de-DE" altLang="de-DE" sz="2000" b="1" dirty="0" err="1">
                <a:latin typeface="Verdana" panose="020B0604030504040204" pitchFamily="34" charset="0"/>
              </a:rPr>
              <a:t>one</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 zum „</a:t>
            </a:r>
            <a:r>
              <a:rPr lang="de-DE" altLang="de-DE" sz="2000" b="1" dirty="0" err="1">
                <a:latin typeface="Verdana" panose="020B0604030504040204" pitchFamily="34" charset="0"/>
              </a:rPr>
              <a:t>many</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a:t>
            </a:r>
          </a:p>
          <a:p>
            <a:pPr>
              <a:buClrTx/>
              <a:buFontTx/>
              <a:buNone/>
            </a:pPr>
            <a:endParaRPr lang="de-DE" altLang="de-DE" sz="2000" b="1" dirty="0">
              <a:latin typeface="Verdana" panose="020B0604030504040204" pitchFamily="34" charset="0"/>
            </a:endParaRPr>
          </a:p>
        </p:txBody>
      </p:sp>
      <p:sp>
        <p:nvSpPr>
          <p:cNvPr id="8" name="Rechteck 7">
            <a:extLst>
              <a:ext uri="{FF2B5EF4-FFF2-40B4-BE49-F238E27FC236}">
                <a16:creationId xmlns:a16="http://schemas.microsoft.com/office/drawing/2014/main" id="{3B2799F3-834E-0843-B27D-3F5499108996}"/>
              </a:ext>
            </a:extLst>
          </p:cNvPr>
          <p:cNvSpPr/>
          <p:nvPr/>
        </p:nvSpPr>
        <p:spPr>
          <a:xfrm>
            <a:off x="1272252" y="3429000"/>
            <a:ext cx="7600285" cy="1769715"/>
          </a:xfrm>
          <a:prstGeom prst="rect">
            <a:avLst/>
          </a:prstGeom>
          <a:solidFill>
            <a:srgbClr val="00B050">
              <a:alpha val="18000"/>
            </a:srgbClr>
          </a:solidFill>
          <a:ln>
            <a:noFill/>
          </a:ln>
          <a:scene3d>
            <a:camera prst="orthographicFront"/>
            <a:lightRig rig="threePt" dir="t"/>
          </a:scene3d>
          <a:sp3d>
            <a:bevelT w="25400"/>
          </a:sp3d>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„Der Begriff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beschreibt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Webseiten und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Apps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Nutzer Inhalte kreieren sowie teilen und sich vernetzen können. Zentrales Merkmal von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ist die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Interaktivität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Soziale Interaktion zwischen Nutzern sowie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kollaboratives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Schreiben prägen den Online-Dialog, die sogenannte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to</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-Kommunikation</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Nutzer erstellen Inhalte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User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Generated</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 Content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ein permanenter, zeitlich unbegrenzter Austausch mit anderen stattfindet.“</a:t>
            </a:r>
          </a:p>
          <a:p>
            <a:pPr algn="r"/>
            <a:r>
              <a:rPr lang="de-DE" sz="1100" dirty="0">
                <a:solidFill>
                  <a:schemeClr val="tx1"/>
                </a:solidFill>
              </a:rPr>
              <a:t>Onlinemarketing.de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8EE8A405-A4BA-A84D-AD1D-C666D1191CDA}"/>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4" name="Rectangle 2">
            <a:extLst>
              <a:ext uri="{FF2B5EF4-FFF2-40B4-BE49-F238E27FC236}">
                <a16:creationId xmlns:a16="http://schemas.microsoft.com/office/drawing/2014/main" id="{F83097C0-1103-EB4B-9531-4BD30BD614CD}"/>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Einführung - Soziale Netzwerke</a:t>
            </a:r>
          </a:p>
        </p:txBody>
      </p:sp>
      <p:pic>
        <p:nvPicPr>
          <p:cNvPr id="13315" name="Picture 3">
            <a:extLst>
              <a:ext uri="{FF2B5EF4-FFF2-40B4-BE49-F238E27FC236}">
                <a16:creationId xmlns:a16="http://schemas.microsoft.com/office/drawing/2014/main" id="{1862E216-6E1F-3A4D-99DC-4EAACE7CD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613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2133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2000" dirty="0">
                <a:latin typeface="Verdana" panose="020B0604030504040204" pitchFamily="34" charset="0"/>
              </a:rPr>
              <a:t>-  Herkömmliches Marketing („B2P-Botschaften“) überholt</a:t>
            </a:r>
          </a:p>
          <a:p>
            <a:pPr>
              <a:buClrTx/>
              <a:buFontTx/>
              <a:buNone/>
            </a:pPr>
            <a:r>
              <a:rPr lang="de-DE" altLang="de-DE" sz="2000" dirty="0">
                <a:latin typeface="Verdana" panose="020B0604030504040204" pitchFamily="34" charset="0"/>
              </a:rPr>
              <a:t>-  Nicht nur die Marketing-Abteilung involviert</a:t>
            </a:r>
          </a:p>
          <a:p>
            <a:pPr>
              <a:buClrTx/>
              <a:buFontTx/>
              <a:buNone/>
            </a:pPr>
            <a:r>
              <a:rPr lang="de-DE" altLang="de-DE" sz="2000" dirty="0">
                <a:latin typeface="Verdana" panose="020B0604030504040204" pitchFamily="34" charset="0"/>
              </a:rPr>
              <a:t>-  Der Mitarbeiter selbst wird zum Fürsprecher </a:t>
            </a:r>
          </a:p>
          <a:p>
            <a:pPr>
              <a:buClrTx/>
              <a:buFontTx/>
              <a:buNone/>
            </a:pPr>
            <a:r>
              <a:rPr lang="de-DE" altLang="de-DE" sz="2000" dirty="0">
                <a:latin typeface="Verdana" panose="020B0604030504040204" pitchFamily="34" charset="0"/>
              </a:rPr>
              <a:t>-  Wichtig später in der „Social Media Culture“</a:t>
            </a:r>
          </a:p>
          <a:p>
            <a:pPr>
              <a:buClrTx/>
              <a:buFontTx/>
              <a:buNone/>
            </a:pPr>
            <a:endParaRPr lang="de-DE" altLang="de-DE" sz="2000"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enutzerdefiniertes Design">
  <a:themeElements>
    <a:clrScheme name="Rot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sign_ComPlus">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Verdana"/>
        <a:ea typeface="SimSun"/>
        <a:cs typeface=""/>
      </a:majorFont>
      <a:minorFont>
        <a:latin typeface="Verdana"/>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_ComPlus" id="{ACD5AA06-282D-F448-B052-5D5BD6895D0B}" vid="{42395CE3-F3D9-BC43-88F9-7A8016EDE92D}"/>
    </a:ext>
  </a:extLst>
</a:theme>
</file>

<file path=ppt/theme/theme6.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4752</Words>
  <Application>Microsoft Macintosh PowerPoint</Application>
  <PresentationFormat>Bildschirmpräsentation (4:3)</PresentationFormat>
  <Paragraphs>843</Paragraphs>
  <Slides>62</Slides>
  <Notes>62</Notes>
  <HiddenSlides>0</HiddenSlides>
  <MMClips>0</MMClips>
  <ScaleCrop>false</ScaleCrop>
  <HeadingPairs>
    <vt:vector size="6" baseType="variant">
      <vt:variant>
        <vt:lpstr>Verwendete Schriftarten</vt:lpstr>
      </vt:variant>
      <vt:variant>
        <vt:i4>6</vt:i4>
      </vt:variant>
      <vt:variant>
        <vt:lpstr>Design</vt:lpstr>
      </vt:variant>
      <vt:variant>
        <vt:i4>8</vt:i4>
      </vt:variant>
      <vt:variant>
        <vt:lpstr>Folientitel</vt:lpstr>
      </vt:variant>
      <vt:variant>
        <vt:i4>62</vt:i4>
      </vt:variant>
    </vt:vector>
  </HeadingPairs>
  <TitlesOfParts>
    <vt:vector size="76" baseType="lpstr">
      <vt:lpstr>Times New Roman</vt:lpstr>
      <vt:lpstr>Verdana</vt:lpstr>
      <vt:lpstr>SimSun</vt:lpstr>
      <vt:lpstr>Arial</vt:lpstr>
      <vt:lpstr>Arial Unicode MS</vt:lpstr>
      <vt:lpstr>Arial Black</vt:lpstr>
      <vt:lpstr>2_Benutzerdefiniertes Design</vt:lpstr>
      <vt:lpstr>1_Benutzerdefiniertes Design</vt:lpstr>
      <vt:lpstr>Office</vt:lpstr>
      <vt:lpstr>3_Benutzerdefiniertes Design</vt:lpstr>
      <vt:lpstr>Design_ComPlus</vt:lpstr>
      <vt:lpstr>4_Benutzerdefiniertes Design</vt:lpstr>
      <vt:lpstr>5_Benutzerdefiniertes Design</vt:lpstr>
      <vt:lpstr>1_Office</vt:lpstr>
      <vt:lpstr>PowerPoint-Präsentation</vt:lpstr>
      <vt:lpstr>Social Media Marketing – VHS Münster – Mai 2022 - Vorstellungsrunde</vt:lpstr>
      <vt:lpstr>Social Media Marketing – VHS Münster – Mai 2022 - Zeitplan</vt:lpstr>
      <vt:lpstr>Social Media Marketing – VHS Münster – Mai 2022 - Zeitplan</vt:lpstr>
      <vt:lpstr>Social Media Marketing – VHS Münster – Mai 2022 - Zeitplan</vt:lpstr>
      <vt:lpstr>Social Media Marketing – VHS Münster – Mai 2022 - Fragerunde</vt:lpstr>
      <vt:lpstr>Social Media Marketing – VHS Münster – Mai 2022 - Einführung</vt:lpstr>
      <vt:lpstr>Social Media Marketing – VHS Münster – Einführung - Soziale Netzwerke</vt:lpstr>
      <vt:lpstr>Social Media Marketing – VHS Münster – Mai 2022 - Einführung</vt:lpstr>
      <vt:lpstr>Social Media Marketing – VHS Münster – Mai 2022 - Einführung</vt:lpstr>
      <vt:lpstr>Social Media Marketing – VHS Münster – Mai 2022 - Einführung</vt:lpstr>
      <vt:lpstr>Social Media Marketing – VHS Münster – Mai 2022 - Einführung</vt:lpstr>
      <vt:lpstr>Geschichte / Web 1.0 / Web 2.0 / „5 Wellen“</vt:lpstr>
      <vt:lpstr>Social Media Marketing – VHS Münster – Mai 2022 - Basismodell</vt:lpstr>
      <vt:lpstr>Social Media Marketing – VHS Münster – Einführung: Immigrant/Native</vt:lpstr>
      <vt:lpstr>Social Media Marketing – VHS Münster - Warum?</vt:lpstr>
      <vt:lpstr>Social Media Marketing – VHS Münster - Warum nicht?</vt:lpstr>
      <vt:lpstr>Social Media Marketing – VHS Münster -  klassische Kommunikationskonzepte</vt:lpstr>
      <vt:lpstr>PowerPoint-Präsentation</vt:lpstr>
      <vt:lpstr>PowerPoint-Präsentation</vt:lpstr>
      <vt:lpstr>Social Media Marketing – VHS Münster - Nutzerzahlen Soziale Netzwerke</vt:lpstr>
      <vt:lpstr>Social Media Marketing – VHS Münster – Social Media und Unternehmen in D</vt:lpstr>
      <vt:lpstr>Social Media Marketing – VHS Münster - Nutzerzahlen Soziale Netzwerke</vt:lpstr>
      <vt:lpstr>PowerPoint-Präsentation</vt:lpstr>
      <vt:lpstr>Social Media Marketing – VHS Münster - Facebook </vt:lpstr>
      <vt:lpstr>Social Media Marketing – VHS Münster - Facebook – Vorteile/Nachteile</vt:lpstr>
      <vt:lpstr>Social Media Marketing – VHS Münster - Facebook Konto löschen</vt:lpstr>
      <vt:lpstr>Social Media Marketing – VHS Münster - Facebook – Anwendung</vt:lpstr>
      <vt:lpstr>Social Media Marketing – VHS Münster - Instagram – Vorteile/Nachteile</vt:lpstr>
      <vt:lpstr>Social Media Marketing – VHS Münster - Instagram – Anwendung</vt:lpstr>
      <vt:lpstr>Social Media Marketing – VHS Münster - Instagram – Anwendung</vt:lpstr>
      <vt:lpstr>Social Media Marketing – VHS Münster - XING </vt:lpstr>
      <vt:lpstr>Social Media Marketing – VHS Münster - XING – Zahlen, Daten, Fakten</vt:lpstr>
      <vt:lpstr>Social Media Marketing – VHS Münster - XING – Basis, Premium?</vt:lpstr>
      <vt:lpstr>Social Media Marketing – VHS Münster - Twitter </vt:lpstr>
      <vt:lpstr>Social Media Marketing – VHS Münster - Twitter – Zahlen, Daten, Fakten</vt:lpstr>
      <vt:lpstr>Social Media Marketing – VHS Münster - Twitter - Begriffe</vt:lpstr>
      <vt:lpstr>Social Media Marketing – VHS Münster - Youtube </vt:lpstr>
      <vt:lpstr>Social Media Marketing – VHS Münster - Yelp </vt:lpstr>
      <vt:lpstr>Praxisteil I</vt:lpstr>
      <vt:lpstr>Aufgabe:  Formulieren Sie die vorliegende PM um und finden Sie passenden Content für:</vt:lpstr>
      <vt:lpstr>Erinnerung!</vt:lpstr>
      <vt:lpstr>Social Media Marketing – VHS Münster - Meine PM im Social Web</vt:lpstr>
      <vt:lpstr>Social Media Marketing – VHS Münster - Meine PM im Social Web</vt:lpstr>
      <vt:lpstr>Social Media Marketing – VHS Münster - Meine PM im Social Web</vt:lpstr>
      <vt:lpstr>Social Media Marketing – VHS Münster – Mai 2022 - Basismodell</vt:lpstr>
      <vt:lpstr>PowerPoint-Präsentation</vt:lpstr>
      <vt:lpstr>PowerPoint-Präsentation</vt:lpstr>
      <vt:lpstr>PowerPoint-Präsentation</vt:lpstr>
      <vt:lpstr>PowerPoint-Präsentation</vt:lpstr>
      <vt:lpstr>Die 7 Schritte zur Social Media Strategie</vt:lpstr>
      <vt:lpstr>PowerPoint-Präsentation</vt:lpstr>
      <vt:lpstr>Die 7 Schritte zur Social Media Strategie</vt:lpstr>
      <vt:lpstr>Die 7 Schritte zur Social Media Strategie</vt:lpstr>
      <vt:lpstr>Die 7 Schritte zur Social Media Strategie</vt:lpstr>
      <vt:lpstr>PowerPoint-Präsentation</vt:lpstr>
      <vt:lpstr>PowerPoint-Präsentation</vt:lpstr>
      <vt:lpstr>Social Media Marketing – VHS Münster - Abschlussrunde</vt:lpstr>
      <vt:lpstr>Social Media Marketing – VHS Münster - Buchempfehlungen</vt:lpstr>
      <vt:lpstr>Social Media Marketing – VHS Münster - Quellen – AGOF, IVW</vt:lpstr>
      <vt:lpstr>Social Media Marketing – VHS Münster - Hilfreiche Links</vt:lpstr>
      <vt:lpstr>Social Media Marketing – VHS Münster – Dankeschön!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mschniedermeier</dc:creator>
  <cp:lastModifiedBy>Christian Gertz</cp:lastModifiedBy>
  <cp:revision>56</cp:revision>
  <cp:lastPrinted>2013-02-22T17:55:14Z</cp:lastPrinted>
  <dcterms:created xsi:type="dcterms:W3CDTF">2008-07-29T08:36:45Z</dcterms:created>
  <dcterms:modified xsi:type="dcterms:W3CDTF">2022-05-15T10:32:50Z</dcterms:modified>
</cp:coreProperties>
</file>