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2.jpg" ContentType="image/pn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5" r:id="rId1"/>
  </p:sldMasterIdLst>
  <p:notesMasterIdLst>
    <p:notesMasterId r:id="rId38"/>
  </p:notesMasterIdLst>
  <p:sldIdLst>
    <p:sldId id="256" r:id="rId2"/>
    <p:sldId id="258" r:id="rId3"/>
    <p:sldId id="308" r:id="rId4"/>
    <p:sldId id="373" r:id="rId5"/>
    <p:sldId id="377" r:id="rId6"/>
    <p:sldId id="327" r:id="rId7"/>
    <p:sldId id="375" r:id="rId8"/>
    <p:sldId id="330" r:id="rId9"/>
    <p:sldId id="379" r:id="rId10"/>
    <p:sldId id="378" r:id="rId11"/>
    <p:sldId id="331" r:id="rId12"/>
    <p:sldId id="333" r:id="rId13"/>
    <p:sldId id="332" r:id="rId14"/>
    <p:sldId id="371" r:id="rId15"/>
    <p:sldId id="261" r:id="rId16"/>
    <p:sldId id="343" r:id="rId17"/>
    <p:sldId id="342" r:id="rId18"/>
    <p:sldId id="344" r:id="rId19"/>
    <p:sldId id="352" r:id="rId20"/>
    <p:sldId id="353" r:id="rId21"/>
    <p:sldId id="348" r:id="rId22"/>
    <p:sldId id="349" r:id="rId23"/>
    <p:sldId id="355" r:id="rId24"/>
    <p:sldId id="350" r:id="rId25"/>
    <p:sldId id="357" r:id="rId26"/>
    <p:sldId id="364" r:id="rId27"/>
    <p:sldId id="313" r:id="rId28"/>
    <p:sldId id="339" r:id="rId29"/>
    <p:sldId id="365" r:id="rId30"/>
    <p:sldId id="362" r:id="rId31"/>
    <p:sldId id="363" r:id="rId32"/>
    <p:sldId id="360" r:id="rId33"/>
    <p:sldId id="361" r:id="rId34"/>
    <p:sldId id="366" r:id="rId35"/>
    <p:sldId id="370" r:id="rId36"/>
    <p:sldId id="376" r:id="rId3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eike Hansen" initials="MH" lastIdx="1" clrIdx="0">
    <p:extLst>
      <p:ext uri="{19B8F6BF-5375-455C-9EA6-DF929625EA0E}">
        <p15:presenceInfo xmlns:p15="http://schemas.microsoft.com/office/powerpoint/2012/main" userId="f623ecb3e5d5564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39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DF4F01D-7F7A-4EFA-897C-2D83D2899FDB}">
  <a:tblStyle styleId="{7DF4F01D-7F7A-4EFA-897C-2D83D2899FD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2893" autoAdjust="0"/>
    <p:restoredTop sz="78398" autoAdjust="0"/>
  </p:normalViewPr>
  <p:slideViewPr>
    <p:cSldViewPr snapToGrid="0">
      <p:cViewPr>
        <p:scale>
          <a:sx n="101" d="100"/>
          <a:sy n="101" d="100"/>
        </p:scale>
        <p:origin x="216" y="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5fe982ce4f_2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5fe982ce4f_2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20749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558171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658192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570416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5540b6adc3_2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5540b6adc3_2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960119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de-DE" dirty="0"/>
              <a:t>18:30 beste Zeit: KOMMT DRAUF AN!</a:t>
            </a:r>
          </a:p>
        </p:txBody>
      </p:sp>
    </p:spTree>
    <p:extLst>
      <p:ext uri="{BB962C8B-B14F-4D97-AF65-F5344CB8AC3E}">
        <p14:creationId xmlns:p14="http://schemas.microsoft.com/office/powerpoint/2010/main" val="13953080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039385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342319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14865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4dfce81f19_0_1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4dfce81f19_0_1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de-DE" dirty="0"/>
              <a:t>Aufnahmemodi: Foto, Gestalten, </a:t>
            </a:r>
            <a:r>
              <a:rPr lang="de-DE" dirty="0" err="1"/>
              <a:t>Boomerang</a:t>
            </a:r>
            <a:r>
              <a:rPr lang="de-DE" dirty="0"/>
              <a:t>, Layout (Collage), Superzoom, Video</a:t>
            </a:r>
          </a:p>
        </p:txBody>
      </p:sp>
    </p:spTree>
    <p:extLst>
      <p:ext uri="{BB962C8B-B14F-4D97-AF65-F5344CB8AC3E}">
        <p14:creationId xmlns:p14="http://schemas.microsoft.com/office/powerpoint/2010/main" val="34975873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de-DE" dirty="0"/>
              <a:t>Aufnahmemodi: Foto, Gestalten, </a:t>
            </a:r>
            <a:r>
              <a:rPr lang="de-DE" dirty="0" err="1"/>
              <a:t>Boomerang</a:t>
            </a:r>
            <a:r>
              <a:rPr lang="de-DE" dirty="0"/>
              <a:t>, Layout (Collage), </a:t>
            </a:r>
            <a:r>
              <a:rPr lang="de-DE" dirty="0" err="1"/>
              <a:t>Superzo</a:t>
            </a:r>
            <a:endParaRPr lang="de-DE" dirty="0"/>
          </a:p>
          <a:p>
            <a:pPr marL="158750" indent="0">
              <a:buNone/>
            </a:pPr>
            <a:endParaRPr lang="de-DE" dirty="0"/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de-DE" dirty="0"/>
              <a:t>Kurs Stories zeigen und jeden eine Story posten lassen</a:t>
            </a:r>
          </a:p>
          <a:p>
            <a:pPr marL="158750" indent="0">
              <a:buNone/>
            </a:pPr>
            <a:r>
              <a:rPr lang="de-DE" dirty="0" err="1"/>
              <a:t>om</a:t>
            </a:r>
            <a:r>
              <a:rPr lang="de-DE" dirty="0"/>
              <a:t>, Video</a:t>
            </a:r>
          </a:p>
        </p:txBody>
      </p:sp>
    </p:spTree>
    <p:extLst>
      <p:ext uri="{BB962C8B-B14F-4D97-AF65-F5344CB8AC3E}">
        <p14:creationId xmlns:p14="http://schemas.microsoft.com/office/powerpoint/2010/main" val="24661494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de-DE" dirty="0"/>
              <a:t>Aufnahmemodi: Foto, Gestalten, </a:t>
            </a:r>
            <a:r>
              <a:rPr lang="de-DE" dirty="0" err="1"/>
              <a:t>Boomerang</a:t>
            </a:r>
            <a:r>
              <a:rPr lang="de-DE" dirty="0"/>
              <a:t>, Layout (Collage), Superzoom, Video</a:t>
            </a:r>
          </a:p>
        </p:txBody>
      </p:sp>
    </p:spTree>
    <p:extLst>
      <p:ext uri="{BB962C8B-B14F-4D97-AF65-F5344CB8AC3E}">
        <p14:creationId xmlns:p14="http://schemas.microsoft.com/office/powerpoint/2010/main" val="40262791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965638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de-DE" dirty="0"/>
              <a:t>Aufnahmemodi: Foto, Gestalten, </a:t>
            </a:r>
            <a:r>
              <a:rPr lang="de-DE" dirty="0" err="1"/>
              <a:t>Boomerang</a:t>
            </a:r>
            <a:r>
              <a:rPr lang="de-DE" dirty="0"/>
              <a:t>, Layout (Collage), Superzoom, Video</a:t>
            </a:r>
          </a:p>
        </p:txBody>
      </p:sp>
    </p:spTree>
    <p:extLst>
      <p:ext uri="{BB962C8B-B14F-4D97-AF65-F5344CB8AC3E}">
        <p14:creationId xmlns:p14="http://schemas.microsoft.com/office/powerpoint/2010/main" val="38067649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37569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91384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848208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820049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0177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52080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88727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314328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536138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140545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972167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16682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2729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746116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986630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60000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65488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6561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TLE OPENING" type="title">
  <p:cSld name="TITLE">
    <p:bg>
      <p:bgPr>
        <a:solidFill>
          <a:srgbClr val="EFEFEF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8639" y="1507984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18639" y="2419108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 flipH="1">
            <a:off x="713850" y="3292446"/>
            <a:ext cx="7716300" cy="59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 flipH="1">
            <a:off x="3017850" y="3887955"/>
            <a:ext cx="3108300" cy="24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swald Regular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777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 ">
  <p:cSld name="CUSTOM_1_1_2">
    <p:bg>
      <p:bgPr>
        <a:solidFill>
          <a:srgbClr val="EFEFEF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-6375" y="953800"/>
            <a:ext cx="9144000" cy="42024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ctrTitle"/>
          </p:nvPr>
        </p:nvSpPr>
        <p:spPr>
          <a:xfrm>
            <a:off x="1049600" y="1902772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ubTitle" idx="1"/>
          </p:nvPr>
        </p:nvSpPr>
        <p:spPr>
          <a:xfrm>
            <a:off x="1092088" y="2183275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 idx="2" hasCustomPrompt="1"/>
          </p:nvPr>
        </p:nvSpPr>
        <p:spPr>
          <a:xfrm>
            <a:off x="1477150" y="1548976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8" name="Google Shape;28;p4"/>
          <p:cNvSpPr txBox="1">
            <a:spLocks noGrp="1"/>
          </p:cNvSpPr>
          <p:nvPr>
            <p:ph type="ctrTitle" idx="3"/>
          </p:nvPr>
        </p:nvSpPr>
        <p:spPr>
          <a:xfrm>
            <a:off x="5897888" y="1902772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ubTitle" idx="4"/>
          </p:nvPr>
        </p:nvSpPr>
        <p:spPr>
          <a:xfrm>
            <a:off x="5940488" y="2183275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title" idx="5" hasCustomPrompt="1"/>
          </p:nvPr>
        </p:nvSpPr>
        <p:spPr>
          <a:xfrm>
            <a:off x="6325550" y="1548976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1" name="Google Shape;31;p4"/>
          <p:cNvSpPr txBox="1">
            <a:spLocks noGrp="1"/>
          </p:cNvSpPr>
          <p:nvPr>
            <p:ph type="ctrTitle" idx="6"/>
          </p:nvPr>
        </p:nvSpPr>
        <p:spPr>
          <a:xfrm>
            <a:off x="3473687" y="3832975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ubTitle" idx="7"/>
          </p:nvPr>
        </p:nvSpPr>
        <p:spPr>
          <a:xfrm>
            <a:off x="3516291" y="4113800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ctrTitle" idx="8"/>
          </p:nvPr>
        </p:nvSpPr>
        <p:spPr>
          <a:xfrm>
            <a:off x="3473687" y="1902772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subTitle" idx="9"/>
          </p:nvPr>
        </p:nvSpPr>
        <p:spPr>
          <a:xfrm>
            <a:off x="3516291" y="2183275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ctrTitle" idx="13"/>
          </p:nvPr>
        </p:nvSpPr>
        <p:spPr>
          <a:xfrm>
            <a:off x="1049488" y="3832975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subTitle" idx="14"/>
          </p:nvPr>
        </p:nvSpPr>
        <p:spPr>
          <a:xfrm>
            <a:off x="1092088" y="4113800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ctrTitle" idx="15"/>
          </p:nvPr>
        </p:nvSpPr>
        <p:spPr>
          <a:xfrm>
            <a:off x="5897888" y="3832975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subTitle" idx="16"/>
          </p:nvPr>
        </p:nvSpPr>
        <p:spPr>
          <a:xfrm>
            <a:off x="5940488" y="4113788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title" idx="17" hasCustomPrompt="1"/>
          </p:nvPr>
        </p:nvSpPr>
        <p:spPr>
          <a:xfrm>
            <a:off x="3901353" y="1548976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0" name="Google Shape;40;p4"/>
          <p:cNvSpPr txBox="1">
            <a:spLocks noGrp="1"/>
          </p:cNvSpPr>
          <p:nvPr>
            <p:ph type="title" idx="18" hasCustomPrompt="1"/>
          </p:nvPr>
        </p:nvSpPr>
        <p:spPr>
          <a:xfrm>
            <a:off x="1477150" y="3425101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1" name="Google Shape;41;p4"/>
          <p:cNvSpPr txBox="1">
            <a:spLocks noGrp="1"/>
          </p:cNvSpPr>
          <p:nvPr>
            <p:ph type="title" idx="19" hasCustomPrompt="1"/>
          </p:nvPr>
        </p:nvSpPr>
        <p:spPr>
          <a:xfrm>
            <a:off x="6325550" y="3425101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2" name="Google Shape;42;p4"/>
          <p:cNvSpPr txBox="1">
            <a:spLocks noGrp="1"/>
          </p:cNvSpPr>
          <p:nvPr>
            <p:ph type="title" idx="20" hasCustomPrompt="1"/>
          </p:nvPr>
        </p:nvSpPr>
        <p:spPr>
          <a:xfrm>
            <a:off x="3901353" y="3425101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">
  <p:cSld name="CUSTOM_1_1_1_2">
    <p:bg>
      <p:bgPr>
        <a:solidFill>
          <a:srgbClr val="EFEFEF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"/>
          <p:cNvSpPr/>
          <p:nvPr/>
        </p:nvSpPr>
        <p:spPr>
          <a:xfrm rot="10800000" flipH="1">
            <a:off x="-6375" y="0"/>
            <a:ext cx="9144000" cy="19245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title" hasCustomPrompt="1"/>
          </p:nvPr>
        </p:nvSpPr>
        <p:spPr>
          <a:xfrm>
            <a:off x="2314725" y="1980869"/>
            <a:ext cx="2051100" cy="606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3000"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6" name="Google Shape;46;p5"/>
          <p:cNvSpPr txBox="1">
            <a:spLocks noGrp="1"/>
          </p:cNvSpPr>
          <p:nvPr>
            <p:ph type="ctrTitle" idx="2"/>
          </p:nvPr>
        </p:nvSpPr>
        <p:spPr>
          <a:xfrm>
            <a:off x="1071525" y="1319303"/>
            <a:ext cx="3294300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subTitle" idx="1"/>
          </p:nvPr>
        </p:nvSpPr>
        <p:spPr>
          <a:xfrm>
            <a:off x="1320779" y="3432197"/>
            <a:ext cx="31908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CUSTOM_1_1_1_2_1">
    <p:bg>
      <p:bgPr>
        <a:solidFill>
          <a:srgbClr val="EFEFEF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"/>
          <p:cNvSpPr/>
          <p:nvPr/>
        </p:nvSpPr>
        <p:spPr>
          <a:xfrm rot="10800000" flipH="1">
            <a:off x="-6375" y="3219000"/>
            <a:ext cx="9144000" cy="19245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ctrTitle"/>
          </p:nvPr>
        </p:nvSpPr>
        <p:spPr>
          <a:xfrm>
            <a:off x="5059074" y="4128123"/>
            <a:ext cx="3294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"/>
              <a:buFont typeface="Oswald"/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subTitle" idx="1"/>
          </p:nvPr>
        </p:nvSpPr>
        <p:spPr>
          <a:xfrm>
            <a:off x="4804225" y="1368600"/>
            <a:ext cx="3055800" cy="10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CUSTOM_1_1_1_2_1_1">
    <p:bg>
      <p:bgPr>
        <a:solidFill>
          <a:srgbClr val="EFEFEF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/>
          <p:nvPr/>
        </p:nvSpPr>
        <p:spPr>
          <a:xfrm>
            <a:off x="-6375" y="0"/>
            <a:ext cx="9144000" cy="19245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ubTitle" idx="1"/>
          </p:nvPr>
        </p:nvSpPr>
        <p:spPr>
          <a:xfrm>
            <a:off x="677075" y="298212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subTitle" idx="2"/>
          </p:nvPr>
        </p:nvSpPr>
        <p:spPr>
          <a:xfrm>
            <a:off x="3417112" y="298080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subTitle" idx="3"/>
          </p:nvPr>
        </p:nvSpPr>
        <p:spPr>
          <a:xfrm>
            <a:off x="677087" y="429767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subTitle" idx="4"/>
          </p:nvPr>
        </p:nvSpPr>
        <p:spPr>
          <a:xfrm>
            <a:off x="677075" y="271490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subTitle" idx="5"/>
          </p:nvPr>
        </p:nvSpPr>
        <p:spPr>
          <a:xfrm>
            <a:off x="3417112" y="271357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subTitle" idx="6"/>
          </p:nvPr>
        </p:nvSpPr>
        <p:spPr>
          <a:xfrm>
            <a:off x="677087" y="403045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title"/>
          </p:nvPr>
        </p:nvSpPr>
        <p:spPr>
          <a:xfrm>
            <a:off x="1226995" y="375868"/>
            <a:ext cx="6705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subTitle" idx="7"/>
          </p:nvPr>
        </p:nvSpPr>
        <p:spPr>
          <a:xfrm>
            <a:off x="3417100" y="429767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subTitle" idx="8"/>
          </p:nvPr>
        </p:nvSpPr>
        <p:spPr>
          <a:xfrm>
            <a:off x="3417100" y="403045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_1_1_2_1_1_1_1">
    <p:bg>
      <p:bgPr>
        <a:solidFill>
          <a:srgbClr val="EFEFEF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/>
          <p:nvPr/>
        </p:nvSpPr>
        <p:spPr>
          <a:xfrm flipH="1">
            <a:off x="0" y="1834350"/>
            <a:ext cx="9144000" cy="14748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ctrTitle"/>
          </p:nvPr>
        </p:nvSpPr>
        <p:spPr>
          <a:xfrm>
            <a:off x="3265175" y="2763917"/>
            <a:ext cx="3567300" cy="3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1200"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ubTitle" idx="1"/>
          </p:nvPr>
        </p:nvSpPr>
        <p:spPr>
          <a:xfrm flipH="1">
            <a:off x="2047425" y="2271800"/>
            <a:ext cx="5049000" cy="60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11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CUSTOM_1_1_1_2_1_1_1_1_1_1_2">
    <p:bg>
      <p:bgPr>
        <a:solidFill>
          <a:srgbClr val="EFEFEF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>
            <a:spLocks noGrp="1"/>
          </p:cNvSpPr>
          <p:nvPr>
            <p:ph type="title"/>
          </p:nvPr>
        </p:nvSpPr>
        <p:spPr>
          <a:xfrm>
            <a:off x="3648525" y="844425"/>
            <a:ext cx="4609800" cy="21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_1_1_2_1_1_1_1_1_1_1_1_1_3_2_1_1">
    <p:bg>
      <p:bgPr>
        <a:solidFill>
          <a:srgbClr val="2C3938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CUSTOM_1_1_1_2_1_1_1_1_1_1_1_1_1_3_1">
    <p:bg>
      <p:bgPr>
        <a:solidFill>
          <a:srgbClr val="EFEFEF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EFEFE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"/>
              <a:buNone/>
              <a:defRPr sz="28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●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1pPr>
            <a:lvl2pPr marL="914400" lvl="1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○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2pPr>
            <a:lvl3pPr marL="1371600" lvl="2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■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3pPr>
            <a:lvl4pPr marL="1828800" lvl="3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●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4pPr>
            <a:lvl5pPr marL="2286000" lvl="4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○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5pPr>
            <a:lvl6pPr marL="2743200" lvl="5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■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6pPr>
            <a:lvl7pPr marL="3200400" lvl="6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●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7pPr>
            <a:lvl8pPr marL="3657600" lvl="7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○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8pPr>
            <a:lvl9pPr marL="4114800" lvl="8" indent="-2921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2C3938"/>
              </a:buClr>
              <a:buSzPts val="1000"/>
              <a:buFont typeface="Cutive Mono"/>
              <a:buChar char="■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61" r:id="rId7"/>
    <p:sldLayoutId id="2147483665" r:id="rId8"/>
    <p:sldLayoutId id="2147483666" r:id="rId9"/>
    <p:sldLayoutId id="214748368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g"/><Relationship Id="rId4" Type="http://schemas.openxmlformats.org/officeDocument/2006/relationships/image" Target="../media/image1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sv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1"/>
          <p:cNvSpPr/>
          <p:nvPr/>
        </p:nvSpPr>
        <p:spPr>
          <a:xfrm>
            <a:off x="-112143" y="4597800"/>
            <a:ext cx="9144000" cy="5457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6" name="Google Shape;246;p41"/>
          <p:cNvSpPr txBox="1">
            <a:spLocks noGrp="1"/>
          </p:cNvSpPr>
          <p:nvPr>
            <p:ph type="ctrTitle"/>
          </p:nvPr>
        </p:nvSpPr>
        <p:spPr>
          <a:xfrm flipH="1">
            <a:off x="142240" y="295262"/>
            <a:ext cx="3901440" cy="316929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Einführung in Instagram</a:t>
            </a:r>
            <a:br>
              <a:rPr lang="de-DE" dirty="0"/>
            </a:br>
            <a:br>
              <a:rPr lang="de-DE" dirty="0"/>
            </a:br>
            <a:r>
              <a:rPr lang="de-DE" dirty="0"/>
              <a:t>VHS Münster</a:t>
            </a:r>
            <a:br>
              <a:rPr lang="de-DE" dirty="0"/>
            </a:br>
            <a:br>
              <a:rPr lang="de-DE" dirty="0"/>
            </a:br>
            <a:r>
              <a:rPr lang="de-DE" sz="2000" dirty="0"/>
              <a:t>Dozent: Christian Gertz</a:t>
            </a:r>
            <a:endParaRPr sz="2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9700" y="648437"/>
            <a:ext cx="4043494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Der Feed</a:t>
            </a:r>
            <a:endParaRPr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342B870-8B35-4BAD-A3E3-E7096928B48C}"/>
              </a:ext>
            </a:extLst>
          </p:cNvPr>
          <p:cNvSpPr/>
          <p:nvPr/>
        </p:nvSpPr>
        <p:spPr>
          <a:xfrm>
            <a:off x="272981" y="2046863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Algorithmus bestimmt über Relevanz für Nutzer*innen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Organische Reichweite eingeschränkt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E94D9E68-F8F8-6A47-9C51-CF5B1BE10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4390" y="59888"/>
            <a:ext cx="3402410" cy="498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81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9700" y="648437"/>
            <a:ext cx="4043494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Profil</a:t>
            </a:r>
            <a:endParaRPr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342B870-8B35-4BAD-A3E3-E7096928B48C}"/>
              </a:ext>
            </a:extLst>
          </p:cNvPr>
          <p:cNvSpPr/>
          <p:nvPr/>
        </p:nvSpPr>
        <p:spPr>
          <a:xfrm>
            <a:off x="272981" y="2046863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Kurzbiografie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Nur ein Link möglich</a:t>
            </a:r>
          </a:p>
          <a:p>
            <a:pPr marL="285750" lvl="2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lvl="2" indent="-285750">
              <a:buFont typeface="Wingdings" panose="05000000000000000000" pitchFamily="2" charset="2"/>
              <a:buChar char="v"/>
            </a:pPr>
            <a:r>
              <a:rPr lang="de-DE" dirty="0"/>
              <a:t>Highlights aus den Stories</a:t>
            </a:r>
          </a:p>
          <a:p>
            <a:pPr marL="285750" lvl="2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568CA57-6141-5149-B5F3-22DAE4AD1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9981" y="213807"/>
            <a:ext cx="2893219" cy="471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25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9700" y="648437"/>
            <a:ext cx="4043494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IGTV (über weitere App)</a:t>
            </a:r>
            <a:endParaRPr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342B870-8B35-4BAD-A3E3-E7096928B48C}"/>
              </a:ext>
            </a:extLst>
          </p:cNvPr>
          <p:cNvSpPr/>
          <p:nvPr/>
        </p:nvSpPr>
        <p:spPr>
          <a:xfrm>
            <a:off x="272981" y="2046863"/>
            <a:ext cx="4572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 </a:t>
            </a:r>
            <a:r>
              <a:rPr lang="de-DE" dirty="0" err="1"/>
              <a:t>Videochannel</a:t>
            </a:r>
            <a:r>
              <a:rPr lang="de-DE" dirty="0"/>
              <a:t> von Instagram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Hochkant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Länge: bis zu 10 Minuten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6910934-38D0-4F63-A473-7821D3629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4392" y="200967"/>
            <a:ext cx="2436395" cy="478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54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9700" y="648437"/>
            <a:ext cx="4043494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Stories</a:t>
            </a:r>
            <a:endParaRPr dirty="0"/>
          </a:p>
        </p:txBody>
      </p:sp>
      <p:cxnSp>
        <p:nvCxnSpPr>
          <p:cNvPr id="288" name="Google Shape;288;p44"/>
          <p:cNvCxnSpPr/>
          <p:nvPr/>
        </p:nvCxnSpPr>
        <p:spPr>
          <a:xfrm>
            <a:off x="960700" y="3795975"/>
            <a:ext cx="8218500" cy="0"/>
          </a:xfrm>
          <a:prstGeom prst="straightConnector1">
            <a:avLst/>
          </a:prstGeom>
          <a:noFill/>
          <a:ln w="19050" cap="flat" cmpd="sng">
            <a:solidFill>
              <a:srgbClr val="2C393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Rechteck 1">
            <a:extLst>
              <a:ext uri="{FF2B5EF4-FFF2-40B4-BE49-F238E27FC236}">
                <a16:creationId xmlns:a16="http://schemas.microsoft.com/office/drawing/2014/main" id="{2342B870-8B35-4BAD-A3E3-E7096928B48C}"/>
              </a:ext>
            </a:extLst>
          </p:cNvPr>
          <p:cNvSpPr/>
          <p:nvPr/>
        </p:nvSpPr>
        <p:spPr>
          <a:xfrm>
            <a:off x="272981" y="2046863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Inzwischen wichtiger als der Feed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  <p:pic>
        <p:nvPicPr>
          <p:cNvPr id="4" name="Grafik 3" descr="Pfeil leichte Kurve">
            <a:extLst>
              <a:ext uri="{FF2B5EF4-FFF2-40B4-BE49-F238E27FC236}">
                <a16:creationId xmlns:a16="http://schemas.microsoft.com/office/drawing/2014/main" id="{D94766D8-5BFB-46A6-ABEE-8423FD1CD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64085" y="666508"/>
            <a:ext cx="914400" cy="914400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8116EC11-D675-4431-8E8F-8FCA129891CE}"/>
              </a:ext>
            </a:extLst>
          </p:cNvPr>
          <p:cNvSpPr/>
          <p:nvPr/>
        </p:nvSpPr>
        <p:spPr>
          <a:xfrm>
            <a:off x="4450404" y="648437"/>
            <a:ext cx="4262015" cy="970638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E98DED4-4C4E-7341-8915-D0032973E1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0081" y="240811"/>
            <a:ext cx="2893219" cy="485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906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9700" y="648437"/>
            <a:ext cx="4043494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 err="1"/>
              <a:t>Insights</a:t>
            </a:r>
            <a:r>
              <a:rPr lang="de-DE" dirty="0"/>
              <a:t>, Analyse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more</a:t>
            </a:r>
            <a:endParaRPr dirty="0"/>
          </a:p>
        </p:txBody>
      </p:sp>
      <p:cxnSp>
        <p:nvCxnSpPr>
          <p:cNvPr id="288" name="Google Shape;288;p44"/>
          <p:cNvCxnSpPr/>
          <p:nvPr/>
        </p:nvCxnSpPr>
        <p:spPr>
          <a:xfrm>
            <a:off x="960700" y="3795975"/>
            <a:ext cx="8218500" cy="0"/>
          </a:xfrm>
          <a:prstGeom prst="straightConnector1">
            <a:avLst/>
          </a:prstGeom>
          <a:noFill/>
          <a:ln w="19050" cap="flat" cmpd="sng">
            <a:solidFill>
              <a:srgbClr val="2C393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Rechteck 1">
            <a:extLst>
              <a:ext uri="{FF2B5EF4-FFF2-40B4-BE49-F238E27FC236}">
                <a16:creationId xmlns:a16="http://schemas.microsoft.com/office/drawing/2014/main" id="{2342B870-8B35-4BAD-A3E3-E7096928B48C}"/>
              </a:ext>
            </a:extLst>
          </p:cNvPr>
          <p:cNvSpPr/>
          <p:nvPr/>
        </p:nvSpPr>
        <p:spPr>
          <a:xfrm>
            <a:off x="272981" y="2046863"/>
            <a:ext cx="49622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Die wichtigsten Funktion sind „rechts unter der Jalousie“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E319C65-9526-EA48-AC49-E763048BA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6849" y="189251"/>
            <a:ext cx="2893219" cy="476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29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6"/>
          <p:cNvSpPr txBox="1">
            <a:spLocks noGrp="1"/>
          </p:cNvSpPr>
          <p:nvPr>
            <p:ph type="subTitle" idx="4"/>
          </p:nvPr>
        </p:nvSpPr>
        <p:spPr>
          <a:xfrm>
            <a:off x="677075" y="271490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Feed</a:t>
            </a:r>
            <a:endParaRPr dirty="0"/>
          </a:p>
        </p:txBody>
      </p:sp>
      <p:sp>
        <p:nvSpPr>
          <p:cNvPr id="307" name="Google Shape;307;p46"/>
          <p:cNvSpPr txBox="1">
            <a:spLocks noGrp="1"/>
          </p:cNvSpPr>
          <p:nvPr>
            <p:ph type="subTitle" idx="5"/>
          </p:nvPr>
        </p:nvSpPr>
        <p:spPr>
          <a:xfrm>
            <a:off x="659574" y="427791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Stories</a:t>
            </a:r>
            <a:endParaRPr dirty="0"/>
          </a:p>
        </p:txBody>
      </p:sp>
      <p:sp>
        <p:nvSpPr>
          <p:cNvPr id="308" name="Google Shape;308;p46"/>
          <p:cNvSpPr txBox="1">
            <a:spLocks noGrp="1"/>
          </p:cNvSpPr>
          <p:nvPr>
            <p:ph type="subTitle" idx="6"/>
          </p:nvPr>
        </p:nvSpPr>
        <p:spPr>
          <a:xfrm>
            <a:off x="2391584" y="4321539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Live-Stream</a:t>
            </a:r>
            <a:endParaRPr dirty="0"/>
          </a:p>
        </p:txBody>
      </p:sp>
      <p:sp>
        <p:nvSpPr>
          <p:cNvPr id="309" name="Google Shape;309;p46"/>
          <p:cNvSpPr txBox="1">
            <a:spLocks noGrp="1"/>
          </p:cNvSpPr>
          <p:nvPr>
            <p:ph type="title"/>
          </p:nvPr>
        </p:nvSpPr>
        <p:spPr>
          <a:xfrm>
            <a:off x="1226995" y="375868"/>
            <a:ext cx="6705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Kanäle auf Instagram</a:t>
            </a:r>
            <a:endParaRPr dirty="0">
              <a:solidFill>
                <a:srgbClr val="F3F3F3"/>
              </a:solidFill>
            </a:endParaRPr>
          </a:p>
        </p:txBody>
      </p:sp>
      <p:cxnSp>
        <p:nvCxnSpPr>
          <p:cNvPr id="310" name="Google Shape;310;p46"/>
          <p:cNvCxnSpPr/>
          <p:nvPr/>
        </p:nvCxnSpPr>
        <p:spPr>
          <a:xfrm>
            <a:off x="0" y="102885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2" name="Google Shape;312;p46"/>
          <p:cNvSpPr txBox="1">
            <a:spLocks noGrp="1"/>
          </p:cNvSpPr>
          <p:nvPr>
            <p:ph type="subTitle" idx="8"/>
          </p:nvPr>
        </p:nvSpPr>
        <p:spPr>
          <a:xfrm>
            <a:off x="2149517" y="273418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IGTV</a:t>
            </a:r>
            <a:endParaRPr dirty="0"/>
          </a:p>
        </p:txBody>
      </p:sp>
      <p:grpSp>
        <p:nvGrpSpPr>
          <p:cNvPr id="317" name="Google Shape;317;p46"/>
          <p:cNvGrpSpPr/>
          <p:nvPr/>
        </p:nvGrpSpPr>
        <p:grpSpPr>
          <a:xfrm>
            <a:off x="1338881" y="3812774"/>
            <a:ext cx="383692" cy="325695"/>
            <a:chOff x="5336542" y="2320017"/>
            <a:chExt cx="383692" cy="325695"/>
          </a:xfrm>
        </p:grpSpPr>
        <p:sp>
          <p:nvSpPr>
            <p:cNvPr id="318" name="Google Shape;318;p46"/>
            <p:cNvSpPr/>
            <p:nvPr/>
          </p:nvSpPr>
          <p:spPr>
            <a:xfrm>
              <a:off x="5336542" y="2320017"/>
              <a:ext cx="193418" cy="154023"/>
            </a:xfrm>
            <a:custGeom>
              <a:avLst/>
              <a:gdLst/>
              <a:ahLst/>
              <a:cxnLst/>
              <a:rect l="l" t="t" r="r" b="b"/>
              <a:pathLst>
                <a:path w="7507" h="5978" extrusionOk="0">
                  <a:moveTo>
                    <a:pt x="1640" y="433"/>
                  </a:moveTo>
                  <a:cubicBezTo>
                    <a:pt x="1872" y="433"/>
                    <a:pt x="2353" y="925"/>
                    <a:pt x="2823" y="925"/>
                  </a:cubicBezTo>
                  <a:cubicBezTo>
                    <a:pt x="2877" y="925"/>
                    <a:pt x="2930" y="919"/>
                    <a:pt x="2983" y="904"/>
                  </a:cubicBezTo>
                  <a:cubicBezTo>
                    <a:pt x="3345" y="804"/>
                    <a:pt x="3492" y="762"/>
                    <a:pt x="3690" y="762"/>
                  </a:cubicBezTo>
                  <a:cubicBezTo>
                    <a:pt x="3986" y="762"/>
                    <a:pt x="4397" y="857"/>
                    <a:pt x="5816" y="993"/>
                  </a:cubicBezTo>
                  <a:cubicBezTo>
                    <a:pt x="5921" y="1004"/>
                    <a:pt x="5999" y="1093"/>
                    <a:pt x="5999" y="1198"/>
                  </a:cubicBezTo>
                  <a:cubicBezTo>
                    <a:pt x="5999" y="1337"/>
                    <a:pt x="5899" y="1387"/>
                    <a:pt x="5761" y="1403"/>
                  </a:cubicBezTo>
                  <a:lnTo>
                    <a:pt x="4474" y="1570"/>
                  </a:lnTo>
                  <a:cubicBezTo>
                    <a:pt x="4264" y="1597"/>
                    <a:pt x="4214" y="1869"/>
                    <a:pt x="4391" y="1974"/>
                  </a:cubicBezTo>
                  <a:cubicBezTo>
                    <a:pt x="7080" y="3521"/>
                    <a:pt x="6919" y="3405"/>
                    <a:pt x="6947" y="3516"/>
                  </a:cubicBezTo>
                  <a:cubicBezTo>
                    <a:pt x="6986" y="3650"/>
                    <a:pt x="6879" y="3767"/>
                    <a:pt x="6757" y="3767"/>
                  </a:cubicBezTo>
                  <a:cubicBezTo>
                    <a:pt x="6723" y="3767"/>
                    <a:pt x="6687" y="3758"/>
                    <a:pt x="6653" y="3737"/>
                  </a:cubicBezTo>
                  <a:lnTo>
                    <a:pt x="4519" y="2507"/>
                  </a:lnTo>
                  <a:cubicBezTo>
                    <a:pt x="4477" y="2480"/>
                    <a:pt x="4435" y="2469"/>
                    <a:pt x="4397" y="2469"/>
                  </a:cubicBezTo>
                  <a:cubicBezTo>
                    <a:pt x="4202" y="2469"/>
                    <a:pt x="4080" y="2762"/>
                    <a:pt x="4303" y="2878"/>
                  </a:cubicBezTo>
                  <a:cubicBezTo>
                    <a:pt x="6953" y="4408"/>
                    <a:pt x="6781" y="4286"/>
                    <a:pt x="6808" y="4391"/>
                  </a:cubicBezTo>
                  <a:cubicBezTo>
                    <a:pt x="6843" y="4527"/>
                    <a:pt x="6737" y="4646"/>
                    <a:pt x="6616" y="4646"/>
                  </a:cubicBezTo>
                  <a:cubicBezTo>
                    <a:pt x="6584" y="4646"/>
                    <a:pt x="6552" y="4637"/>
                    <a:pt x="6520" y="4619"/>
                  </a:cubicBezTo>
                  <a:lnTo>
                    <a:pt x="4103" y="3222"/>
                  </a:lnTo>
                  <a:cubicBezTo>
                    <a:pt x="4066" y="3203"/>
                    <a:pt x="4030" y="3195"/>
                    <a:pt x="3997" y="3195"/>
                  </a:cubicBezTo>
                  <a:cubicBezTo>
                    <a:pt x="3803" y="3195"/>
                    <a:pt x="3684" y="3471"/>
                    <a:pt x="3887" y="3599"/>
                  </a:cubicBezTo>
                  <a:lnTo>
                    <a:pt x="6032" y="4835"/>
                  </a:lnTo>
                  <a:cubicBezTo>
                    <a:pt x="6204" y="4935"/>
                    <a:pt x="6132" y="5206"/>
                    <a:pt x="5932" y="5206"/>
                  </a:cubicBezTo>
                  <a:cubicBezTo>
                    <a:pt x="5931" y="5206"/>
                    <a:pt x="5929" y="5206"/>
                    <a:pt x="5927" y="5206"/>
                  </a:cubicBezTo>
                  <a:cubicBezTo>
                    <a:pt x="5862" y="5206"/>
                    <a:pt x="5875" y="5201"/>
                    <a:pt x="5179" y="4802"/>
                  </a:cubicBezTo>
                  <a:lnTo>
                    <a:pt x="3687" y="3942"/>
                  </a:lnTo>
                  <a:cubicBezTo>
                    <a:pt x="3650" y="3922"/>
                    <a:pt x="3614" y="3913"/>
                    <a:pt x="3580" y="3913"/>
                  </a:cubicBezTo>
                  <a:cubicBezTo>
                    <a:pt x="3390" y="3913"/>
                    <a:pt x="3269" y="4191"/>
                    <a:pt x="3471" y="4314"/>
                  </a:cubicBezTo>
                  <a:lnTo>
                    <a:pt x="4962" y="5179"/>
                  </a:lnTo>
                  <a:cubicBezTo>
                    <a:pt x="5154" y="5286"/>
                    <a:pt x="5046" y="5552"/>
                    <a:pt x="4867" y="5552"/>
                  </a:cubicBezTo>
                  <a:cubicBezTo>
                    <a:pt x="4834" y="5552"/>
                    <a:pt x="4799" y="5543"/>
                    <a:pt x="4763" y="5522"/>
                  </a:cubicBezTo>
                  <a:cubicBezTo>
                    <a:pt x="3690" y="4904"/>
                    <a:pt x="3477" y="4782"/>
                    <a:pt x="3478" y="4782"/>
                  </a:cubicBezTo>
                  <a:lnTo>
                    <a:pt x="3478" y="4782"/>
                  </a:lnTo>
                  <a:cubicBezTo>
                    <a:pt x="3478" y="4782"/>
                    <a:pt x="3570" y="4835"/>
                    <a:pt x="3570" y="4835"/>
                  </a:cubicBezTo>
                  <a:cubicBezTo>
                    <a:pt x="3572" y="4835"/>
                    <a:pt x="3329" y="4694"/>
                    <a:pt x="2046" y="3953"/>
                  </a:cubicBezTo>
                  <a:cubicBezTo>
                    <a:pt x="1714" y="3765"/>
                    <a:pt x="1730" y="3582"/>
                    <a:pt x="1619" y="3260"/>
                  </a:cubicBezTo>
                  <a:cubicBezTo>
                    <a:pt x="1542" y="3066"/>
                    <a:pt x="1403" y="2900"/>
                    <a:pt x="1220" y="2795"/>
                  </a:cubicBezTo>
                  <a:lnTo>
                    <a:pt x="627" y="2451"/>
                  </a:lnTo>
                  <a:cubicBezTo>
                    <a:pt x="505" y="2379"/>
                    <a:pt x="527" y="2263"/>
                    <a:pt x="594" y="2146"/>
                  </a:cubicBezTo>
                  <a:cubicBezTo>
                    <a:pt x="1165" y="1154"/>
                    <a:pt x="965" y="1509"/>
                    <a:pt x="1542" y="483"/>
                  </a:cubicBezTo>
                  <a:cubicBezTo>
                    <a:pt x="1566" y="448"/>
                    <a:pt x="1599" y="433"/>
                    <a:pt x="1640" y="433"/>
                  </a:cubicBezTo>
                  <a:close/>
                  <a:moveTo>
                    <a:pt x="1647" y="1"/>
                  </a:moveTo>
                  <a:cubicBezTo>
                    <a:pt x="1453" y="1"/>
                    <a:pt x="1270" y="101"/>
                    <a:pt x="1170" y="267"/>
                  </a:cubicBezTo>
                  <a:cubicBezTo>
                    <a:pt x="594" y="1292"/>
                    <a:pt x="793" y="938"/>
                    <a:pt x="222" y="1930"/>
                  </a:cubicBezTo>
                  <a:cubicBezTo>
                    <a:pt x="1" y="2318"/>
                    <a:pt x="145" y="2673"/>
                    <a:pt x="411" y="2823"/>
                  </a:cubicBezTo>
                  <a:lnTo>
                    <a:pt x="466" y="2856"/>
                  </a:lnTo>
                  <a:cubicBezTo>
                    <a:pt x="821" y="3083"/>
                    <a:pt x="1115" y="3155"/>
                    <a:pt x="1209" y="3399"/>
                  </a:cubicBezTo>
                  <a:lnTo>
                    <a:pt x="1326" y="3765"/>
                  </a:lnTo>
                  <a:cubicBezTo>
                    <a:pt x="1375" y="3926"/>
                    <a:pt x="1547" y="4164"/>
                    <a:pt x="1830" y="4325"/>
                  </a:cubicBezTo>
                  <a:cubicBezTo>
                    <a:pt x="4588" y="5916"/>
                    <a:pt x="4640" y="5977"/>
                    <a:pt x="4815" y="5977"/>
                  </a:cubicBezTo>
                  <a:cubicBezTo>
                    <a:pt x="4829" y="5977"/>
                    <a:pt x="4845" y="5977"/>
                    <a:pt x="4863" y="5977"/>
                  </a:cubicBezTo>
                  <a:cubicBezTo>
                    <a:pt x="5162" y="5977"/>
                    <a:pt x="5417" y="5772"/>
                    <a:pt x="5478" y="5478"/>
                  </a:cubicBezTo>
                  <a:lnTo>
                    <a:pt x="5616" y="5556"/>
                  </a:lnTo>
                  <a:cubicBezTo>
                    <a:pt x="5718" y="5614"/>
                    <a:pt x="5826" y="5640"/>
                    <a:pt x="5932" y="5640"/>
                  </a:cubicBezTo>
                  <a:cubicBezTo>
                    <a:pt x="6241" y="5640"/>
                    <a:pt x="6527" y="5412"/>
                    <a:pt x="6564" y="5073"/>
                  </a:cubicBezTo>
                  <a:cubicBezTo>
                    <a:pt x="6585" y="5075"/>
                    <a:pt x="6606" y="5076"/>
                    <a:pt x="6626" y="5076"/>
                  </a:cubicBezTo>
                  <a:cubicBezTo>
                    <a:pt x="7123" y="5076"/>
                    <a:pt x="7434" y="4502"/>
                    <a:pt x="7135" y="4081"/>
                  </a:cubicBezTo>
                  <a:cubicBezTo>
                    <a:pt x="7507" y="3809"/>
                    <a:pt x="7474" y="3249"/>
                    <a:pt x="7075" y="3022"/>
                  </a:cubicBezTo>
                  <a:lnTo>
                    <a:pt x="5167" y="1919"/>
                  </a:lnTo>
                  <a:lnTo>
                    <a:pt x="5816" y="1836"/>
                  </a:lnTo>
                  <a:cubicBezTo>
                    <a:pt x="6243" y="1797"/>
                    <a:pt x="6431" y="1475"/>
                    <a:pt x="6431" y="1198"/>
                  </a:cubicBezTo>
                  <a:cubicBezTo>
                    <a:pt x="6437" y="871"/>
                    <a:pt x="6187" y="594"/>
                    <a:pt x="5860" y="566"/>
                  </a:cubicBezTo>
                  <a:cubicBezTo>
                    <a:pt x="4456" y="410"/>
                    <a:pt x="3933" y="336"/>
                    <a:pt x="3620" y="336"/>
                  </a:cubicBezTo>
                  <a:cubicBezTo>
                    <a:pt x="3467" y="336"/>
                    <a:pt x="3364" y="354"/>
                    <a:pt x="3233" y="389"/>
                  </a:cubicBezTo>
                  <a:lnTo>
                    <a:pt x="2872" y="489"/>
                  </a:lnTo>
                  <a:cubicBezTo>
                    <a:pt x="2858" y="493"/>
                    <a:pt x="2842" y="494"/>
                    <a:pt x="2825" y="494"/>
                  </a:cubicBezTo>
                  <a:cubicBezTo>
                    <a:pt x="2600" y="494"/>
                    <a:pt x="2169" y="179"/>
                    <a:pt x="2035" y="123"/>
                  </a:cubicBezTo>
                  <a:cubicBezTo>
                    <a:pt x="1919" y="45"/>
                    <a:pt x="1786" y="6"/>
                    <a:pt x="1647" y="1"/>
                  </a:cubicBezTo>
                  <a:close/>
                </a:path>
              </a:pathLst>
            </a:custGeom>
            <a:solidFill>
              <a:srgbClr val="2C3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46"/>
            <p:cNvSpPr/>
            <p:nvPr/>
          </p:nvSpPr>
          <p:spPr>
            <a:xfrm>
              <a:off x="5530939" y="2320275"/>
              <a:ext cx="189295" cy="159537"/>
            </a:xfrm>
            <a:custGeom>
              <a:avLst/>
              <a:gdLst/>
              <a:ahLst/>
              <a:cxnLst/>
              <a:rect l="l" t="t" r="r" b="b"/>
              <a:pathLst>
                <a:path w="7347" h="6192" extrusionOk="0">
                  <a:moveTo>
                    <a:pt x="5723" y="0"/>
                  </a:moveTo>
                  <a:cubicBezTo>
                    <a:pt x="5614" y="0"/>
                    <a:pt x="5499" y="30"/>
                    <a:pt x="5384" y="91"/>
                  </a:cubicBezTo>
                  <a:lnTo>
                    <a:pt x="5373" y="96"/>
                  </a:lnTo>
                  <a:lnTo>
                    <a:pt x="5339" y="113"/>
                  </a:lnTo>
                  <a:lnTo>
                    <a:pt x="5328" y="118"/>
                  </a:lnTo>
                  <a:lnTo>
                    <a:pt x="5023" y="296"/>
                  </a:lnTo>
                  <a:cubicBezTo>
                    <a:pt x="4800" y="416"/>
                    <a:pt x="4924" y="709"/>
                    <a:pt x="5120" y="709"/>
                  </a:cubicBezTo>
                  <a:cubicBezTo>
                    <a:pt x="5158" y="709"/>
                    <a:pt x="5198" y="698"/>
                    <a:pt x="5240" y="673"/>
                  </a:cubicBezTo>
                  <a:cubicBezTo>
                    <a:pt x="5483" y="533"/>
                    <a:pt x="5624" y="435"/>
                    <a:pt x="5724" y="435"/>
                  </a:cubicBezTo>
                  <a:cubicBezTo>
                    <a:pt x="5779" y="435"/>
                    <a:pt x="5821" y="465"/>
                    <a:pt x="5861" y="534"/>
                  </a:cubicBezTo>
                  <a:cubicBezTo>
                    <a:pt x="6454" y="1560"/>
                    <a:pt x="6254" y="1216"/>
                    <a:pt x="6809" y="2153"/>
                  </a:cubicBezTo>
                  <a:cubicBezTo>
                    <a:pt x="6925" y="2352"/>
                    <a:pt x="6864" y="2380"/>
                    <a:pt x="6531" y="2569"/>
                  </a:cubicBezTo>
                  <a:cubicBezTo>
                    <a:pt x="5772" y="2995"/>
                    <a:pt x="5822" y="3084"/>
                    <a:pt x="5672" y="3633"/>
                  </a:cubicBezTo>
                  <a:cubicBezTo>
                    <a:pt x="5545" y="4065"/>
                    <a:pt x="5278" y="4276"/>
                    <a:pt x="4275" y="5684"/>
                  </a:cubicBezTo>
                  <a:cubicBezTo>
                    <a:pt x="4237" y="5737"/>
                    <a:pt x="4176" y="5767"/>
                    <a:pt x="4114" y="5767"/>
                  </a:cubicBezTo>
                  <a:cubicBezTo>
                    <a:pt x="4078" y="5767"/>
                    <a:pt x="4042" y="5757"/>
                    <a:pt x="4009" y="5734"/>
                  </a:cubicBezTo>
                  <a:cubicBezTo>
                    <a:pt x="3887" y="5668"/>
                    <a:pt x="3892" y="5557"/>
                    <a:pt x="3942" y="5429"/>
                  </a:cubicBezTo>
                  <a:lnTo>
                    <a:pt x="4447" y="4226"/>
                  </a:lnTo>
                  <a:cubicBezTo>
                    <a:pt x="4509" y="4076"/>
                    <a:pt x="4391" y="3929"/>
                    <a:pt x="4248" y="3929"/>
                  </a:cubicBezTo>
                  <a:cubicBezTo>
                    <a:pt x="4212" y="3929"/>
                    <a:pt x="4174" y="3939"/>
                    <a:pt x="4136" y="3960"/>
                  </a:cubicBezTo>
                  <a:cubicBezTo>
                    <a:pt x="1889" y="5257"/>
                    <a:pt x="1653" y="5411"/>
                    <a:pt x="1569" y="5411"/>
                  </a:cubicBezTo>
                  <a:cubicBezTo>
                    <a:pt x="1553" y="5411"/>
                    <a:pt x="1543" y="5406"/>
                    <a:pt x="1525" y="5401"/>
                  </a:cubicBezTo>
                  <a:cubicBezTo>
                    <a:pt x="1353" y="5357"/>
                    <a:pt x="1320" y="5124"/>
                    <a:pt x="1475" y="5036"/>
                  </a:cubicBezTo>
                  <a:lnTo>
                    <a:pt x="3621" y="3799"/>
                  </a:lnTo>
                  <a:cubicBezTo>
                    <a:pt x="3823" y="3672"/>
                    <a:pt x="3702" y="3393"/>
                    <a:pt x="3512" y="3393"/>
                  </a:cubicBezTo>
                  <a:cubicBezTo>
                    <a:pt x="3478" y="3393"/>
                    <a:pt x="3441" y="3402"/>
                    <a:pt x="3405" y="3422"/>
                  </a:cubicBezTo>
                  <a:lnTo>
                    <a:pt x="988" y="4819"/>
                  </a:lnTo>
                  <a:cubicBezTo>
                    <a:pt x="951" y="4840"/>
                    <a:pt x="916" y="4849"/>
                    <a:pt x="883" y="4849"/>
                  </a:cubicBezTo>
                  <a:cubicBezTo>
                    <a:pt x="705" y="4849"/>
                    <a:pt x="596" y="4582"/>
                    <a:pt x="788" y="4470"/>
                  </a:cubicBezTo>
                  <a:lnTo>
                    <a:pt x="3205" y="3079"/>
                  </a:lnTo>
                  <a:cubicBezTo>
                    <a:pt x="3423" y="2958"/>
                    <a:pt x="3303" y="2666"/>
                    <a:pt x="3108" y="2666"/>
                  </a:cubicBezTo>
                  <a:cubicBezTo>
                    <a:pt x="3071" y="2666"/>
                    <a:pt x="3030" y="2677"/>
                    <a:pt x="2989" y="2702"/>
                  </a:cubicBezTo>
                  <a:lnTo>
                    <a:pt x="843" y="3938"/>
                  </a:lnTo>
                  <a:cubicBezTo>
                    <a:pt x="808" y="3959"/>
                    <a:pt x="773" y="3968"/>
                    <a:pt x="740" y="3968"/>
                  </a:cubicBezTo>
                  <a:cubicBezTo>
                    <a:pt x="564" y="3968"/>
                    <a:pt x="452" y="3706"/>
                    <a:pt x="644" y="3594"/>
                  </a:cubicBezTo>
                  <a:lnTo>
                    <a:pt x="2789" y="2358"/>
                  </a:lnTo>
                  <a:cubicBezTo>
                    <a:pt x="3012" y="2237"/>
                    <a:pt x="2889" y="1945"/>
                    <a:pt x="2693" y="1945"/>
                  </a:cubicBezTo>
                  <a:cubicBezTo>
                    <a:pt x="2655" y="1945"/>
                    <a:pt x="2614" y="1956"/>
                    <a:pt x="2573" y="1981"/>
                  </a:cubicBezTo>
                  <a:lnTo>
                    <a:pt x="1082" y="2840"/>
                  </a:lnTo>
                  <a:cubicBezTo>
                    <a:pt x="1046" y="2861"/>
                    <a:pt x="1012" y="2870"/>
                    <a:pt x="979" y="2870"/>
                  </a:cubicBezTo>
                  <a:cubicBezTo>
                    <a:pt x="803" y="2870"/>
                    <a:pt x="691" y="2604"/>
                    <a:pt x="888" y="2497"/>
                  </a:cubicBezTo>
                  <a:cubicBezTo>
                    <a:pt x="1534" y="2123"/>
                    <a:pt x="1924" y="1897"/>
                    <a:pt x="2148" y="1768"/>
                  </a:cubicBezTo>
                  <a:lnTo>
                    <a:pt x="2148" y="1768"/>
                  </a:lnTo>
                  <a:cubicBezTo>
                    <a:pt x="2295" y="1683"/>
                    <a:pt x="2698" y="1451"/>
                    <a:pt x="3604" y="928"/>
                  </a:cubicBezTo>
                  <a:cubicBezTo>
                    <a:pt x="3712" y="857"/>
                    <a:pt x="3840" y="819"/>
                    <a:pt x="3968" y="819"/>
                  </a:cubicBezTo>
                  <a:cubicBezTo>
                    <a:pt x="3991" y="819"/>
                    <a:pt x="4014" y="820"/>
                    <a:pt x="4037" y="822"/>
                  </a:cubicBezTo>
                  <a:lnTo>
                    <a:pt x="4075" y="828"/>
                  </a:lnTo>
                  <a:cubicBezTo>
                    <a:pt x="4094" y="832"/>
                    <a:pt x="4113" y="834"/>
                    <a:pt x="4130" y="834"/>
                  </a:cubicBezTo>
                  <a:cubicBezTo>
                    <a:pt x="4369" y="834"/>
                    <a:pt x="4433" y="463"/>
                    <a:pt x="4170" y="407"/>
                  </a:cubicBezTo>
                  <a:lnTo>
                    <a:pt x="4109" y="395"/>
                  </a:lnTo>
                  <a:cubicBezTo>
                    <a:pt x="4061" y="389"/>
                    <a:pt x="4014" y="386"/>
                    <a:pt x="3966" y="386"/>
                  </a:cubicBezTo>
                  <a:cubicBezTo>
                    <a:pt x="3764" y="386"/>
                    <a:pt x="3563" y="443"/>
                    <a:pt x="3388" y="551"/>
                  </a:cubicBezTo>
                  <a:cubicBezTo>
                    <a:pt x="2224" y="1227"/>
                    <a:pt x="1836" y="1449"/>
                    <a:pt x="672" y="2120"/>
                  </a:cubicBezTo>
                  <a:cubicBezTo>
                    <a:pt x="295" y="2336"/>
                    <a:pt x="245" y="2851"/>
                    <a:pt x="566" y="3140"/>
                  </a:cubicBezTo>
                  <a:lnTo>
                    <a:pt x="428" y="3217"/>
                  </a:lnTo>
                  <a:cubicBezTo>
                    <a:pt x="28" y="3445"/>
                    <a:pt x="1" y="4004"/>
                    <a:pt x="372" y="4276"/>
                  </a:cubicBezTo>
                  <a:cubicBezTo>
                    <a:pt x="69" y="4697"/>
                    <a:pt x="379" y="5271"/>
                    <a:pt x="881" y="5271"/>
                  </a:cubicBezTo>
                  <a:cubicBezTo>
                    <a:pt x="901" y="5271"/>
                    <a:pt x="922" y="5270"/>
                    <a:pt x="943" y="5268"/>
                  </a:cubicBezTo>
                  <a:cubicBezTo>
                    <a:pt x="980" y="5606"/>
                    <a:pt x="1264" y="5833"/>
                    <a:pt x="1569" y="5833"/>
                  </a:cubicBezTo>
                  <a:cubicBezTo>
                    <a:pt x="1675" y="5833"/>
                    <a:pt x="1784" y="5805"/>
                    <a:pt x="1886" y="5745"/>
                  </a:cubicBezTo>
                  <a:lnTo>
                    <a:pt x="3798" y="4642"/>
                  </a:lnTo>
                  <a:lnTo>
                    <a:pt x="3543" y="5252"/>
                  </a:lnTo>
                  <a:cubicBezTo>
                    <a:pt x="3305" y="5781"/>
                    <a:pt x="3708" y="6191"/>
                    <a:pt x="4121" y="6191"/>
                  </a:cubicBezTo>
                  <a:cubicBezTo>
                    <a:pt x="4305" y="6191"/>
                    <a:pt x="4491" y="6110"/>
                    <a:pt x="4624" y="5923"/>
                  </a:cubicBezTo>
                  <a:cubicBezTo>
                    <a:pt x="5861" y="4248"/>
                    <a:pt x="5988" y="4132"/>
                    <a:pt x="6093" y="3733"/>
                  </a:cubicBezTo>
                  <a:lnTo>
                    <a:pt x="6188" y="3378"/>
                  </a:lnTo>
                  <a:cubicBezTo>
                    <a:pt x="6215" y="3256"/>
                    <a:pt x="6393" y="3140"/>
                    <a:pt x="6559" y="3045"/>
                  </a:cubicBezTo>
                  <a:lnTo>
                    <a:pt x="6942" y="2824"/>
                  </a:lnTo>
                  <a:cubicBezTo>
                    <a:pt x="7335" y="2602"/>
                    <a:pt x="7346" y="2258"/>
                    <a:pt x="7224" y="2014"/>
                  </a:cubicBezTo>
                  <a:lnTo>
                    <a:pt x="7219" y="2003"/>
                  </a:lnTo>
                  <a:cubicBezTo>
                    <a:pt x="7147" y="1876"/>
                    <a:pt x="6919" y="1504"/>
                    <a:pt x="6238" y="318"/>
                  </a:cubicBezTo>
                  <a:cubicBezTo>
                    <a:pt x="6117" y="110"/>
                    <a:pt x="5932" y="0"/>
                    <a:pt x="5723" y="0"/>
                  </a:cubicBezTo>
                  <a:close/>
                </a:path>
              </a:pathLst>
            </a:custGeom>
            <a:solidFill>
              <a:srgbClr val="2C3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46"/>
            <p:cNvSpPr/>
            <p:nvPr/>
          </p:nvSpPr>
          <p:spPr>
            <a:xfrm>
              <a:off x="5444497" y="2459715"/>
              <a:ext cx="141476" cy="185998"/>
            </a:xfrm>
            <a:custGeom>
              <a:avLst/>
              <a:gdLst/>
              <a:ahLst/>
              <a:cxnLst/>
              <a:rect l="l" t="t" r="r" b="b"/>
              <a:pathLst>
                <a:path w="5491" h="7219" extrusionOk="0">
                  <a:moveTo>
                    <a:pt x="3198" y="1"/>
                  </a:moveTo>
                  <a:cubicBezTo>
                    <a:pt x="2968" y="1"/>
                    <a:pt x="2738" y="123"/>
                    <a:pt x="2624" y="366"/>
                  </a:cubicBezTo>
                  <a:cubicBezTo>
                    <a:pt x="2540" y="330"/>
                    <a:pt x="2454" y="313"/>
                    <a:pt x="2370" y="313"/>
                  </a:cubicBezTo>
                  <a:cubicBezTo>
                    <a:pt x="2037" y="313"/>
                    <a:pt x="1737" y="580"/>
                    <a:pt x="1737" y="943"/>
                  </a:cubicBezTo>
                  <a:lnTo>
                    <a:pt x="1737" y="3149"/>
                  </a:lnTo>
                  <a:lnTo>
                    <a:pt x="1338" y="2628"/>
                  </a:lnTo>
                  <a:cubicBezTo>
                    <a:pt x="1187" y="2415"/>
                    <a:pt x="990" y="2326"/>
                    <a:pt x="800" y="2326"/>
                  </a:cubicBezTo>
                  <a:cubicBezTo>
                    <a:pt x="383" y="2326"/>
                    <a:pt x="1" y="2753"/>
                    <a:pt x="218" y="3222"/>
                  </a:cubicBezTo>
                  <a:cubicBezTo>
                    <a:pt x="1221" y="5517"/>
                    <a:pt x="1022" y="5239"/>
                    <a:pt x="1643" y="5849"/>
                  </a:cubicBezTo>
                  <a:cubicBezTo>
                    <a:pt x="1731" y="5932"/>
                    <a:pt x="1742" y="6149"/>
                    <a:pt x="1742" y="6343"/>
                  </a:cubicBezTo>
                  <a:lnTo>
                    <a:pt x="1742" y="6648"/>
                  </a:lnTo>
                  <a:cubicBezTo>
                    <a:pt x="1754" y="6914"/>
                    <a:pt x="1920" y="7219"/>
                    <a:pt x="2347" y="7219"/>
                  </a:cubicBezTo>
                  <a:lnTo>
                    <a:pt x="4381" y="7219"/>
                  </a:lnTo>
                  <a:cubicBezTo>
                    <a:pt x="4631" y="7191"/>
                    <a:pt x="4897" y="7013"/>
                    <a:pt x="4897" y="6603"/>
                  </a:cubicBezTo>
                  <a:cubicBezTo>
                    <a:pt x="4897" y="5866"/>
                    <a:pt x="4853" y="5993"/>
                    <a:pt x="5257" y="5555"/>
                  </a:cubicBezTo>
                  <a:cubicBezTo>
                    <a:pt x="5368" y="5434"/>
                    <a:pt x="5490" y="5167"/>
                    <a:pt x="5490" y="4840"/>
                  </a:cubicBezTo>
                  <a:lnTo>
                    <a:pt x="5490" y="3881"/>
                  </a:lnTo>
                  <a:cubicBezTo>
                    <a:pt x="5490" y="3737"/>
                    <a:pt x="5382" y="3665"/>
                    <a:pt x="5274" y="3665"/>
                  </a:cubicBezTo>
                  <a:cubicBezTo>
                    <a:pt x="5166" y="3665"/>
                    <a:pt x="5058" y="3737"/>
                    <a:pt x="5058" y="3881"/>
                  </a:cubicBezTo>
                  <a:lnTo>
                    <a:pt x="5058" y="4835"/>
                  </a:lnTo>
                  <a:cubicBezTo>
                    <a:pt x="5063" y="4990"/>
                    <a:pt x="5019" y="5140"/>
                    <a:pt x="4930" y="5267"/>
                  </a:cubicBezTo>
                  <a:lnTo>
                    <a:pt x="4675" y="5544"/>
                  </a:lnTo>
                  <a:cubicBezTo>
                    <a:pt x="4537" y="5711"/>
                    <a:pt x="4464" y="5916"/>
                    <a:pt x="4464" y="6132"/>
                  </a:cubicBezTo>
                  <a:cubicBezTo>
                    <a:pt x="4464" y="6659"/>
                    <a:pt x="4498" y="6764"/>
                    <a:pt x="4343" y="6786"/>
                  </a:cubicBezTo>
                  <a:lnTo>
                    <a:pt x="2347" y="6786"/>
                  </a:lnTo>
                  <a:cubicBezTo>
                    <a:pt x="2136" y="6786"/>
                    <a:pt x="2175" y="6664"/>
                    <a:pt x="2175" y="6337"/>
                  </a:cubicBezTo>
                  <a:cubicBezTo>
                    <a:pt x="2175" y="6060"/>
                    <a:pt x="2153" y="5749"/>
                    <a:pt x="1948" y="5544"/>
                  </a:cubicBezTo>
                  <a:cubicBezTo>
                    <a:pt x="1404" y="5001"/>
                    <a:pt x="1598" y="5300"/>
                    <a:pt x="612" y="3050"/>
                  </a:cubicBezTo>
                  <a:cubicBezTo>
                    <a:pt x="562" y="2950"/>
                    <a:pt x="600" y="2833"/>
                    <a:pt x="695" y="2784"/>
                  </a:cubicBezTo>
                  <a:cubicBezTo>
                    <a:pt x="730" y="2764"/>
                    <a:pt x="763" y="2756"/>
                    <a:pt x="794" y="2756"/>
                  </a:cubicBezTo>
                  <a:cubicBezTo>
                    <a:pt x="870" y="2756"/>
                    <a:pt x="935" y="2808"/>
                    <a:pt x="994" y="2883"/>
                  </a:cubicBezTo>
                  <a:lnTo>
                    <a:pt x="1781" y="3920"/>
                  </a:lnTo>
                  <a:cubicBezTo>
                    <a:pt x="1827" y="3980"/>
                    <a:pt x="1890" y="4007"/>
                    <a:pt x="1952" y="4007"/>
                  </a:cubicBezTo>
                  <a:cubicBezTo>
                    <a:pt x="2063" y="4007"/>
                    <a:pt x="2169" y="3922"/>
                    <a:pt x="2169" y="3787"/>
                  </a:cubicBezTo>
                  <a:lnTo>
                    <a:pt x="2169" y="943"/>
                  </a:lnTo>
                  <a:cubicBezTo>
                    <a:pt x="2161" y="804"/>
                    <a:pt x="2265" y="735"/>
                    <a:pt x="2369" y="735"/>
                  </a:cubicBezTo>
                  <a:cubicBezTo>
                    <a:pt x="2473" y="735"/>
                    <a:pt x="2577" y="804"/>
                    <a:pt x="2569" y="943"/>
                  </a:cubicBezTo>
                  <a:lnTo>
                    <a:pt x="2569" y="3421"/>
                  </a:lnTo>
                  <a:cubicBezTo>
                    <a:pt x="2569" y="3565"/>
                    <a:pt x="2677" y="3637"/>
                    <a:pt x="2785" y="3637"/>
                  </a:cubicBezTo>
                  <a:cubicBezTo>
                    <a:pt x="2893" y="3637"/>
                    <a:pt x="3001" y="3565"/>
                    <a:pt x="3001" y="3421"/>
                  </a:cubicBezTo>
                  <a:lnTo>
                    <a:pt x="3001" y="633"/>
                  </a:lnTo>
                  <a:cubicBezTo>
                    <a:pt x="3001" y="500"/>
                    <a:pt x="3101" y="433"/>
                    <a:pt x="3200" y="433"/>
                  </a:cubicBezTo>
                  <a:cubicBezTo>
                    <a:pt x="3300" y="433"/>
                    <a:pt x="3400" y="500"/>
                    <a:pt x="3400" y="633"/>
                  </a:cubicBezTo>
                  <a:lnTo>
                    <a:pt x="3400" y="3421"/>
                  </a:lnTo>
                  <a:cubicBezTo>
                    <a:pt x="3400" y="3565"/>
                    <a:pt x="3508" y="3637"/>
                    <a:pt x="3616" y="3637"/>
                  </a:cubicBezTo>
                  <a:cubicBezTo>
                    <a:pt x="3723" y="3637"/>
                    <a:pt x="3830" y="3565"/>
                    <a:pt x="3827" y="3421"/>
                  </a:cubicBezTo>
                  <a:lnTo>
                    <a:pt x="3827" y="943"/>
                  </a:lnTo>
                  <a:cubicBezTo>
                    <a:pt x="3827" y="810"/>
                    <a:pt x="3927" y="743"/>
                    <a:pt x="4027" y="743"/>
                  </a:cubicBezTo>
                  <a:cubicBezTo>
                    <a:pt x="4126" y="743"/>
                    <a:pt x="4226" y="810"/>
                    <a:pt x="4226" y="943"/>
                  </a:cubicBezTo>
                  <a:lnTo>
                    <a:pt x="4226" y="3421"/>
                  </a:lnTo>
                  <a:cubicBezTo>
                    <a:pt x="4226" y="3565"/>
                    <a:pt x="4334" y="3637"/>
                    <a:pt x="4442" y="3637"/>
                  </a:cubicBezTo>
                  <a:cubicBezTo>
                    <a:pt x="4550" y="3637"/>
                    <a:pt x="4659" y="3565"/>
                    <a:pt x="4659" y="3421"/>
                  </a:cubicBezTo>
                  <a:lnTo>
                    <a:pt x="4659" y="1697"/>
                  </a:lnTo>
                  <a:cubicBezTo>
                    <a:pt x="4659" y="1567"/>
                    <a:pt x="4758" y="1502"/>
                    <a:pt x="4858" y="1502"/>
                  </a:cubicBezTo>
                  <a:cubicBezTo>
                    <a:pt x="4958" y="1502"/>
                    <a:pt x="5058" y="1567"/>
                    <a:pt x="5058" y="1697"/>
                  </a:cubicBezTo>
                  <a:lnTo>
                    <a:pt x="5058" y="2872"/>
                  </a:lnTo>
                  <a:cubicBezTo>
                    <a:pt x="5058" y="2994"/>
                    <a:pt x="5157" y="3088"/>
                    <a:pt x="5274" y="3088"/>
                  </a:cubicBezTo>
                  <a:cubicBezTo>
                    <a:pt x="5396" y="3088"/>
                    <a:pt x="5490" y="2994"/>
                    <a:pt x="5490" y="2872"/>
                  </a:cubicBezTo>
                  <a:lnTo>
                    <a:pt x="5490" y="1697"/>
                  </a:lnTo>
                  <a:cubicBezTo>
                    <a:pt x="5490" y="1339"/>
                    <a:pt x="5194" y="1067"/>
                    <a:pt x="4856" y="1067"/>
                  </a:cubicBezTo>
                  <a:cubicBezTo>
                    <a:pt x="4791" y="1067"/>
                    <a:pt x="4725" y="1077"/>
                    <a:pt x="4659" y="1098"/>
                  </a:cubicBezTo>
                  <a:lnTo>
                    <a:pt x="4659" y="943"/>
                  </a:lnTo>
                  <a:cubicBezTo>
                    <a:pt x="4659" y="580"/>
                    <a:pt x="4358" y="313"/>
                    <a:pt x="4025" y="313"/>
                  </a:cubicBezTo>
                  <a:cubicBezTo>
                    <a:pt x="3941" y="313"/>
                    <a:pt x="3855" y="330"/>
                    <a:pt x="3772" y="366"/>
                  </a:cubicBezTo>
                  <a:cubicBezTo>
                    <a:pt x="3658" y="123"/>
                    <a:pt x="3428" y="1"/>
                    <a:pt x="3198" y="1"/>
                  </a:cubicBezTo>
                  <a:close/>
                </a:path>
              </a:pathLst>
            </a:custGeom>
            <a:solidFill>
              <a:srgbClr val="2C3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5690;p77">
            <a:extLst>
              <a:ext uri="{FF2B5EF4-FFF2-40B4-BE49-F238E27FC236}">
                <a16:creationId xmlns:a16="http://schemas.microsoft.com/office/drawing/2014/main" id="{E433559E-2DC1-4A4F-A87F-DC3C3920D1D7}"/>
              </a:ext>
            </a:extLst>
          </p:cNvPr>
          <p:cNvGrpSpPr/>
          <p:nvPr/>
        </p:nvGrpSpPr>
        <p:grpSpPr>
          <a:xfrm>
            <a:off x="2812382" y="3940055"/>
            <a:ext cx="446539" cy="303895"/>
            <a:chOff x="6228583" y="3237664"/>
            <a:chExt cx="446539" cy="303895"/>
          </a:xfrm>
          <a:solidFill>
            <a:schemeClr val="tx1"/>
          </a:solidFill>
        </p:grpSpPr>
        <p:sp>
          <p:nvSpPr>
            <p:cNvPr id="32" name="Google Shape;5691;p77">
              <a:extLst>
                <a:ext uri="{FF2B5EF4-FFF2-40B4-BE49-F238E27FC236}">
                  <a16:creationId xmlns:a16="http://schemas.microsoft.com/office/drawing/2014/main" id="{DDD59D6A-2BA4-48C2-9D26-6EF8FCB64063}"/>
                </a:ext>
              </a:extLst>
            </p:cNvPr>
            <p:cNvSpPr/>
            <p:nvPr/>
          </p:nvSpPr>
          <p:spPr>
            <a:xfrm>
              <a:off x="6357508" y="3277453"/>
              <a:ext cx="26865" cy="25912"/>
            </a:xfrm>
            <a:custGeom>
              <a:avLst/>
              <a:gdLst/>
              <a:ahLst/>
              <a:cxnLst/>
              <a:rect l="l" t="t" r="r" b="b"/>
              <a:pathLst>
                <a:path w="846" h="816" extrusionOk="0">
                  <a:moveTo>
                    <a:pt x="632" y="0"/>
                  </a:moveTo>
                  <a:cubicBezTo>
                    <a:pt x="578" y="0"/>
                    <a:pt x="525" y="18"/>
                    <a:pt x="489" y="54"/>
                  </a:cubicBezTo>
                  <a:lnTo>
                    <a:pt x="72" y="471"/>
                  </a:lnTo>
                  <a:cubicBezTo>
                    <a:pt x="1" y="542"/>
                    <a:pt x="1" y="685"/>
                    <a:pt x="72" y="756"/>
                  </a:cubicBezTo>
                  <a:cubicBezTo>
                    <a:pt x="120" y="804"/>
                    <a:pt x="167" y="816"/>
                    <a:pt x="227" y="816"/>
                  </a:cubicBezTo>
                  <a:cubicBezTo>
                    <a:pt x="263" y="816"/>
                    <a:pt x="322" y="804"/>
                    <a:pt x="370" y="756"/>
                  </a:cubicBezTo>
                  <a:lnTo>
                    <a:pt x="786" y="340"/>
                  </a:lnTo>
                  <a:cubicBezTo>
                    <a:pt x="846" y="268"/>
                    <a:pt x="846" y="149"/>
                    <a:pt x="775" y="54"/>
                  </a:cubicBezTo>
                  <a:cubicBezTo>
                    <a:pt x="739" y="18"/>
                    <a:pt x="685" y="0"/>
                    <a:pt x="6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692;p77">
              <a:extLst>
                <a:ext uri="{FF2B5EF4-FFF2-40B4-BE49-F238E27FC236}">
                  <a16:creationId xmlns:a16="http://schemas.microsoft.com/office/drawing/2014/main" id="{CB950ECA-1528-4FC7-AC29-7182A4BD3B7F}"/>
                </a:ext>
              </a:extLst>
            </p:cNvPr>
            <p:cNvSpPr/>
            <p:nvPr/>
          </p:nvSpPr>
          <p:spPr>
            <a:xfrm>
              <a:off x="6276596" y="3358746"/>
              <a:ext cx="26896" cy="25912"/>
            </a:xfrm>
            <a:custGeom>
              <a:avLst/>
              <a:gdLst/>
              <a:ahLst/>
              <a:cxnLst/>
              <a:rect l="l" t="t" r="r" b="b"/>
              <a:pathLst>
                <a:path w="847" h="816" extrusionOk="0">
                  <a:moveTo>
                    <a:pt x="632" y="0"/>
                  </a:moveTo>
                  <a:cubicBezTo>
                    <a:pt x="578" y="0"/>
                    <a:pt x="525" y="18"/>
                    <a:pt x="489" y="54"/>
                  </a:cubicBezTo>
                  <a:lnTo>
                    <a:pt x="72" y="471"/>
                  </a:lnTo>
                  <a:cubicBezTo>
                    <a:pt x="1" y="554"/>
                    <a:pt x="1" y="685"/>
                    <a:pt x="72" y="756"/>
                  </a:cubicBezTo>
                  <a:cubicBezTo>
                    <a:pt x="120" y="804"/>
                    <a:pt x="167" y="816"/>
                    <a:pt x="227" y="816"/>
                  </a:cubicBezTo>
                  <a:cubicBezTo>
                    <a:pt x="286" y="816"/>
                    <a:pt x="334" y="804"/>
                    <a:pt x="370" y="756"/>
                  </a:cubicBezTo>
                  <a:lnTo>
                    <a:pt x="787" y="340"/>
                  </a:lnTo>
                  <a:cubicBezTo>
                    <a:pt x="846" y="256"/>
                    <a:pt x="846" y="137"/>
                    <a:pt x="775" y="54"/>
                  </a:cubicBezTo>
                  <a:cubicBezTo>
                    <a:pt x="739" y="18"/>
                    <a:pt x="685" y="0"/>
                    <a:pt x="6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693;p77">
              <a:extLst>
                <a:ext uri="{FF2B5EF4-FFF2-40B4-BE49-F238E27FC236}">
                  <a16:creationId xmlns:a16="http://schemas.microsoft.com/office/drawing/2014/main" id="{2997E894-83D4-4FDE-B437-526403F43855}"/>
                </a:ext>
              </a:extLst>
            </p:cNvPr>
            <p:cNvSpPr/>
            <p:nvPr/>
          </p:nvSpPr>
          <p:spPr>
            <a:xfrm>
              <a:off x="6357508" y="3358365"/>
              <a:ext cx="26865" cy="25912"/>
            </a:xfrm>
            <a:custGeom>
              <a:avLst/>
              <a:gdLst/>
              <a:ahLst/>
              <a:cxnLst/>
              <a:rect l="l" t="t" r="r" b="b"/>
              <a:pathLst>
                <a:path w="846" h="816" extrusionOk="0">
                  <a:moveTo>
                    <a:pt x="215" y="0"/>
                  </a:moveTo>
                  <a:cubicBezTo>
                    <a:pt x="161" y="0"/>
                    <a:pt x="108" y="18"/>
                    <a:pt x="72" y="54"/>
                  </a:cubicBezTo>
                  <a:cubicBezTo>
                    <a:pt x="1" y="125"/>
                    <a:pt x="1" y="268"/>
                    <a:pt x="72" y="340"/>
                  </a:cubicBezTo>
                  <a:lnTo>
                    <a:pt x="489" y="756"/>
                  </a:lnTo>
                  <a:cubicBezTo>
                    <a:pt x="536" y="792"/>
                    <a:pt x="584" y="816"/>
                    <a:pt x="644" y="816"/>
                  </a:cubicBezTo>
                  <a:cubicBezTo>
                    <a:pt x="703" y="816"/>
                    <a:pt x="739" y="792"/>
                    <a:pt x="786" y="756"/>
                  </a:cubicBezTo>
                  <a:cubicBezTo>
                    <a:pt x="846" y="685"/>
                    <a:pt x="846" y="566"/>
                    <a:pt x="775" y="471"/>
                  </a:cubicBezTo>
                  <a:lnTo>
                    <a:pt x="358" y="54"/>
                  </a:lnTo>
                  <a:cubicBezTo>
                    <a:pt x="322" y="18"/>
                    <a:pt x="269" y="0"/>
                    <a:pt x="2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694;p77">
              <a:extLst>
                <a:ext uri="{FF2B5EF4-FFF2-40B4-BE49-F238E27FC236}">
                  <a16:creationId xmlns:a16="http://schemas.microsoft.com/office/drawing/2014/main" id="{F104D182-C3EC-4872-9C5D-F05C180FAB3F}"/>
                </a:ext>
              </a:extLst>
            </p:cNvPr>
            <p:cNvSpPr/>
            <p:nvPr/>
          </p:nvSpPr>
          <p:spPr>
            <a:xfrm>
              <a:off x="6276596" y="3277453"/>
              <a:ext cx="26896" cy="25912"/>
            </a:xfrm>
            <a:custGeom>
              <a:avLst/>
              <a:gdLst/>
              <a:ahLst/>
              <a:cxnLst/>
              <a:rect l="l" t="t" r="r" b="b"/>
              <a:pathLst>
                <a:path w="847" h="816" extrusionOk="0">
                  <a:moveTo>
                    <a:pt x="219" y="0"/>
                  </a:moveTo>
                  <a:cubicBezTo>
                    <a:pt x="167" y="0"/>
                    <a:pt x="114" y="18"/>
                    <a:pt x="72" y="54"/>
                  </a:cubicBezTo>
                  <a:cubicBezTo>
                    <a:pt x="1" y="137"/>
                    <a:pt x="1" y="268"/>
                    <a:pt x="72" y="340"/>
                  </a:cubicBezTo>
                  <a:lnTo>
                    <a:pt x="489" y="756"/>
                  </a:lnTo>
                  <a:cubicBezTo>
                    <a:pt x="536" y="804"/>
                    <a:pt x="584" y="816"/>
                    <a:pt x="644" y="816"/>
                  </a:cubicBezTo>
                  <a:cubicBezTo>
                    <a:pt x="679" y="816"/>
                    <a:pt x="751" y="804"/>
                    <a:pt x="787" y="756"/>
                  </a:cubicBezTo>
                  <a:cubicBezTo>
                    <a:pt x="846" y="685"/>
                    <a:pt x="846" y="554"/>
                    <a:pt x="775" y="471"/>
                  </a:cubicBezTo>
                  <a:lnTo>
                    <a:pt x="358" y="54"/>
                  </a:lnTo>
                  <a:cubicBezTo>
                    <a:pt x="322" y="18"/>
                    <a:pt x="272" y="0"/>
                    <a:pt x="2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695;p77">
              <a:extLst>
                <a:ext uri="{FF2B5EF4-FFF2-40B4-BE49-F238E27FC236}">
                  <a16:creationId xmlns:a16="http://schemas.microsoft.com/office/drawing/2014/main" id="{6A77900A-84DF-4A8D-A7A7-CAF04C2CFBDB}"/>
                </a:ext>
              </a:extLst>
            </p:cNvPr>
            <p:cNvSpPr/>
            <p:nvPr/>
          </p:nvSpPr>
          <p:spPr>
            <a:xfrm>
              <a:off x="6526508" y="3290314"/>
              <a:ext cx="21593" cy="19879"/>
            </a:xfrm>
            <a:custGeom>
              <a:avLst/>
              <a:gdLst/>
              <a:ahLst/>
              <a:cxnLst/>
              <a:rect l="l" t="t" r="r" b="b"/>
              <a:pathLst>
                <a:path w="680" h="626" extrusionOk="0">
                  <a:moveTo>
                    <a:pt x="446" y="0"/>
                  </a:moveTo>
                  <a:cubicBezTo>
                    <a:pt x="394" y="0"/>
                    <a:pt x="340" y="18"/>
                    <a:pt x="298" y="54"/>
                  </a:cubicBezTo>
                  <a:lnTo>
                    <a:pt x="84" y="280"/>
                  </a:lnTo>
                  <a:cubicBezTo>
                    <a:pt x="1" y="351"/>
                    <a:pt x="1" y="482"/>
                    <a:pt x="84" y="566"/>
                  </a:cubicBezTo>
                  <a:cubicBezTo>
                    <a:pt x="120" y="601"/>
                    <a:pt x="167" y="625"/>
                    <a:pt x="227" y="625"/>
                  </a:cubicBezTo>
                  <a:cubicBezTo>
                    <a:pt x="275" y="625"/>
                    <a:pt x="334" y="601"/>
                    <a:pt x="382" y="566"/>
                  </a:cubicBezTo>
                  <a:lnTo>
                    <a:pt x="596" y="340"/>
                  </a:lnTo>
                  <a:cubicBezTo>
                    <a:pt x="679" y="268"/>
                    <a:pt x="679" y="125"/>
                    <a:pt x="584" y="54"/>
                  </a:cubicBezTo>
                  <a:cubicBezTo>
                    <a:pt x="548" y="18"/>
                    <a:pt x="498" y="0"/>
                    <a:pt x="4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696;p77">
              <a:extLst>
                <a:ext uri="{FF2B5EF4-FFF2-40B4-BE49-F238E27FC236}">
                  <a16:creationId xmlns:a16="http://schemas.microsoft.com/office/drawing/2014/main" id="{91A4AE40-7F84-4FBA-9435-B7C29508AA7B}"/>
                </a:ext>
              </a:extLst>
            </p:cNvPr>
            <p:cNvSpPr/>
            <p:nvPr/>
          </p:nvSpPr>
          <p:spPr>
            <a:xfrm>
              <a:off x="6465253" y="3352299"/>
              <a:ext cx="20831" cy="19498"/>
            </a:xfrm>
            <a:custGeom>
              <a:avLst/>
              <a:gdLst/>
              <a:ahLst/>
              <a:cxnLst/>
              <a:rect l="l" t="t" r="r" b="b"/>
              <a:pathLst>
                <a:path w="656" h="614" extrusionOk="0">
                  <a:moveTo>
                    <a:pt x="437" y="1"/>
                  </a:moveTo>
                  <a:cubicBezTo>
                    <a:pt x="385" y="1"/>
                    <a:pt x="334" y="19"/>
                    <a:pt x="299" y="54"/>
                  </a:cubicBezTo>
                  <a:lnTo>
                    <a:pt x="72" y="281"/>
                  </a:lnTo>
                  <a:cubicBezTo>
                    <a:pt x="1" y="352"/>
                    <a:pt x="1" y="483"/>
                    <a:pt x="72" y="554"/>
                  </a:cubicBezTo>
                  <a:cubicBezTo>
                    <a:pt x="120" y="602"/>
                    <a:pt x="168" y="614"/>
                    <a:pt x="227" y="614"/>
                  </a:cubicBezTo>
                  <a:cubicBezTo>
                    <a:pt x="263" y="614"/>
                    <a:pt x="322" y="602"/>
                    <a:pt x="370" y="554"/>
                  </a:cubicBezTo>
                  <a:lnTo>
                    <a:pt x="596" y="340"/>
                  </a:lnTo>
                  <a:cubicBezTo>
                    <a:pt x="656" y="257"/>
                    <a:pt x="656" y="126"/>
                    <a:pt x="584" y="54"/>
                  </a:cubicBezTo>
                  <a:cubicBezTo>
                    <a:pt x="543" y="19"/>
                    <a:pt x="489" y="1"/>
                    <a:pt x="4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697;p77">
              <a:extLst>
                <a:ext uri="{FF2B5EF4-FFF2-40B4-BE49-F238E27FC236}">
                  <a16:creationId xmlns:a16="http://schemas.microsoft.com/office/drawing/2014/main" id="{569C2606-D78D-4D51-ACD8-5711DC5169C3}"/>
                </a:ext>
              </a:extLst>
            </p:cNvPr>
            <p:cNvSpPr/>
            <p:nvPr/>
          </p:nvSpPr>
          <p:spPr>
            <a:xfrm>
              <a:off x="6526508" y="3352299"/>
              <a:ext cx="21593" cy="19498"/>
            </a:xfrm>
            <a:custGeom>
              <a:avLst/>
              <a:gdLst/>
              <a:ahLst/>
              <a:cxnLst/>
              <a:rect l="l" t="t" r="r" b="b"/>
              <a:pathLst>
                <a:path w="680" h="614" extrusionOk="0">
                  <a:moveTo>
                    <a:pt x="221" y="1"/>
                  </a:moveTo>
                  <a:cubicBezTo>
                    <a:pt x="170" y="1"/>
                    <a:pt x="120" y="19"/>
                    <a:pt x="84" y="54"/>
                  </a:cubicBezTo>
                  <a:cubicBezTo>
                    <a:pt x="1" y="126"/>
                    <a:pt x="1" y="257"/>
                    <a:pt x="84" y="340"/>
                  </a:cubicBezTo>
                  <a:lnTo>
                    <a:pt x="298" y="554"/>
                  </a:lnTo>
                  <a:cubicBezTo>
                    <a:pt x="346" y="602"/>
                    <a:pt x="394" y="614"/>
                    <a:pt x="453" y="614"/>
                  </a:cubicBezTo>
                  <a:cubicBezTo>
                    <a:pt x="501" y="614"/>
                    <a:pt x="560" y="602"/>
                    <a:pt x="596" y="554"/>
                  </a:cubicBezTo>
                  <a:cubicBezTo>
                    <a:pt x="679" y="483"/>
                    <a:pt x="679" y="352"/>
                    <a:pt x="584" y="281"/>
                  </a:cubicBezTo>
                  <a:lnTo>
                    <a:pt x="358" y="54"/>
                  </a:lnTo>
                  <a:cubicBezTo>
                    <a:pt x="322" y="19"/>
                    <a:pt x="272" y="1"/>
                    <a:pt x="2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698;p77">
              <a:extLst>
                <a:ext uri="{FF2B5EF4-FFF2-40B4-BE49-F238E27FC236}">
                  <a16:creationId xmlns:a16="http://schemas.microsoft.com/office/drawing/2014/main" id="{D14AE535-77DD-4C32-83D5-D47ED19E6071}"/>
                </a:ext>
              </a:extLst>
            </p:cNvPr>
            <p:cNvSpPr/>
            <p:nvPr/>
          </p:nvSpPr>
          <p:spPr>
            <a:xfrm>
              <a:off x="6465253" y="3290314"/>
              <a:ext cx="20831" cy="19879"/>
            </a:xfrm>
            <a:custGeom>
              <a:avLst/>
              <a:gdLst/>
              <a:ahLst/>
              <a:cxnLst/>
              <a:rect l="l" t="t" r="r" b="b"/>
              <a:pathLst>
                <a:path w="656" h="626" extrusionOk="0">
                  <a:moveTo>
                    <a:pt x="215" y="0"/>
                  </a:moveTo>
                  <a:cubicBezTo>
                    <a:pt x="162" y="0"/>
                    <a:pt x="108" y="18"/>
                    <a:pt x="72" y="54"/>
                  </a:cubicBezTo>
                  <a:cubicBezTo>
                    <a:pt x="1" y="125"/>
                    <a:pt x="1" y="268"/>
                    <a:pt x="72" y="340"/>
                  </a:cubicBezTo>
                  <a:lnTo>
                    <a:pt x="299" y="566"/>
                  </a:lnTo>
                  <a:cubicBezTo>
                    <a:pt x="346" y="601"/>
                    <a:pt x="382" y="625"/>
                    <a:pt x="441" y="625"/>
                  </a:cubicBezTo>
                  <a:cubicBezTo>
                    <a:pt x="489" y="625"/>
                    <a:pt x="549" y="601"/>
                    <a:pt x="596" y="566"/>
                  </a:cubicBezTo>
                  <a:cubicBezTo>
                    <a:pt x="656" y="482"/>
                    <a:pt x="656" y="351"/>
                    <a:pt x="584" y="280"/>
                  </a:cubicBezTo>
                  <a:lnTo>
                    <a:pt x="358" y="54"/>
                  </a:lnTo>
                  <a:cubicBezTo>
                    <a:pt x="322" y="18"/>
                    <a:pt x="269" y="0"/>
                    <a:pt x="2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699;p77">
              <a:extLst>
                <a:ext uri="{FF2B5EF4-FFF2-40B4-BE49-F238E27FC236}">
                  <a16:creationId xmlns:a16="http://schemas.microsoft.com/office/drawing/2014/main" id="{479257B2-5FAD-4A44-B905-36A394300A1E}"/>
                </a:ext>
              </a:extLst>
            </p:cNvPr>
            <p:cNvSpPr/>
            <p:nvPr/>
          </p:nvSpPr>
          <p:spPr>
            <a:xfrm>
              <a:off x="6304573" y="3437180"/>
              <a:ext cx="119145" cy="13274"/>
            </a:xfrm>
            <a:custGeom>
              <a:avLst/>
              <a:gdLst/>
              <a:ahLst/>
              <a:cxnLst/>
              <a:rect l="l" t="t" r="r" b="b"/>
              <a:pathLst>
                <a:path w="3752" h="418" extrusionOk="0">
                  <a:moveTo>
                    <a:pt x="203" y="1"/>
                  </a:moveTo>
                  <a:cubicBezTo>
                    <a:pt x="96" y="1"/>
                    <a:pt x="1" y="84"/>
                    <a:pt x="1" y="203"/>
                  </a:cubicBezTo>
                  <a:cubicBezTo>
                    <a:pt x="1" y="322"/>
                    <a:pt x="84" y="417"/>
                    <a:pt x="203" y="417"/>
                  </a:cubicBezTo>
                  <a:lnTo>
                    <a:pt x="3537" y="417"/>
                  </a:lnTo>
                  <a:cubicBezTo>
                    <a:pt x="3644" y="417"/>
                    <a:pt x="3751" y="322"/>
                    <a:pt x="3751" y="203"/>
                  </a:cubicBezTo>
                  <a:cubicBezTo>
                    <a:pt x="3751" y="84"/>
                    <a:pt x="3644" y="1"/>
                    <a:pt x="35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700;p77">
              <a:extLst>
                <a:ext uri="{FF2B5EF4-FFF2-40B4-BE49-F238E27FC236}">
                  <a16:creationId xmlns:a16="http://schemas.microsoft.com/office/drawing/2014/main" id="{F4738B5A-356D-4D40-A943-B01FE29561A7}"/>
                </a:ext>
              </a:extLst>
            </p:cNvPr>
            <p:cNvSpPr/>
            <p:nvPr/>
          </p:nvSpPr>
          <p:spPr>
            <a:xfrm>
              <a:off x="6304573" y="3500341"/>
              <a:ext cx="25372" cy="13242"/>
            </a:xfrm>
            <a:custGeom>
              <a:avLst/>
              <a:gdLst/>
              <a:ahLst/>
              <a:cxnLst/>
              <a:rect l="l" t="t" r="r" b="b"/>
              <a:pathLst>
                <a:path w="799" h="417" extrusionOk="0">
                  <a:moveTo>
                    <a:pt x="203" y="0"/>
                  </a:moveTo>
                  <a:cubicBezTo>
                    <a:pt x="108" y="0"/>
                    <a:pt x="1" y="95"/>
                    <a:pt x="1" y="214"/>
                  </a:cubicBezTo>
                  <a:cubicBezTo>
                    <a:pt x="1" y="333"/>
                    <a:pt x="84" y="417"/>
                    <a:pt x="203" y="417"/>
                  </a:cubicBezTo>
                  <a:lnTo>
                    <a:pt x="596" y="417"/>
                  </a:lnTo>
                  <a:cubicBezTo>
                    <a:pt x="703" y="417"/>
                    <a:pt x="798" y="333"/>
                    <a:pt x="798" y="214"/>
                  </a:cubicBezTo>
                  <a:cubicBezTo>
                    <a:pt x="798" y="95"/>
                    <a:pt x="715" y="0"/>
                    <a:pt x="5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701;p77">
              <a:extLst>
                <a:ext uri="{FF2B5EF4-FFF2-40B4-BE49-F238E27FC236}">
                  <a16:creationId xmlns:a16="http://schemas.microsoft.com/office/drawing/2014/main" id="{28EA90C8-BDD9-4F09-AEF1-8B8EA81115F2}"/>
                </a:ext>
              </a:extLst>
            </p:cNvPr>
            <p:cNvSpPr/>
            <p:nvPr/>
          </p:nvSpPr>
          <p:spPr>
            <a:xfrm>
              <a:off x="6346934" y="3500341"/>
              <a:ext cx="76784" cy="13242"/>
            </a:xfrm>
            <a:custGeom>
              <a:avLst/>
              <a:gdLst/>
              <a:ahLst/>
              <a:cxnLst/>
              <a:rect l="l" t="t" r="r" b="b"/>
              <a:pathLst>
                <a:path w="2418" h="417" extrusionOk="0">
                  <a:moveTo>
                    <a:pt x="215" y="0"/>
                  </a:moveTo>
                  <a:cubicBezTo>
                    <a:pt x="107" y="0"/>
                    <a:pt x="0" y="95"/>
                    <a:pt x="0" y="214"/>
                  </a:cubicBezTo>
                  <a:cubicBezTo>
                    <a:pt x="0" y="333"/>
                    <a:pt x="96" y="417"/>
                    <a:pt x="215" y="417"/>
                  </a:cubicBezTo>
                  <a:lnTo>
                    <a:pt x="2203" y="417"/>
                  </a:lnTo>
                  <a:cubicBezTo>
                    <a:pt x="2310" y="417"/>
                    <a:pt x="2417" y="333"/>
                    <a:pt x="2417" y="214"/>
                  </a:cubicBezTo>
                  <a:cubicBezTo>
                    <a:pt x="2417" y="95"/>
                    <a:pt x="2310" y="0"/>
                    <a:pt x="22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702;p77">
              <a:extLst>
                <a:ext uri="{FF2B5EF4-FFF2-40B4-BE49-F238E27FC236}">
                  <a16:creationId xmlns:a16="http://schemas.microsoft.com/office/drawing/2014/main" id="{C66FEC02-6984-4022-A669-6FF5EAEC6BEC}"/>
                </a:ext>
              </a:extLst>
            </p:cNvPr>
            <p:cNvSpPr/>
            <p:nvPr/>
          </p:nvSpPr>
          <p:spPr>
            <a:xfrm>
              <a:off x="6304573" y="3468935"/>
              <a:ext cx="119145" cy="12893"/>
            </a:xfrm>
            <a:custGeom>
              <a:avLst/>
              <a:gdLst/>
              <a:ahLst/>
              <a:cxnLst/>
              <a:rect l="l" t="t" r="r" b="b"/>
              <a:pathLst>
                <a:path w="3752" h="406" extrusionOk="0">
                  <a:moveTo>
                    <a:pt x="203" y="1"/>
                  </a:moveTo>
                  <a:cubicBezTo>
                    <a:pt x="96" y="1"/>
                    <a:pt x="1" y="84"/>
                    <a:pt x="1" y="203"/>
                  </a:cubicBezTo>
                  <a:cubicBezTo>
                    <a:pt x="1" y="322"/>
                    <a:pt x="84" y="406"/>
                    <a:pt x="203" y="406"/>
                  </a:cubicBezTo>
                  <a:lnTo>
                    <a:pt x="3537" y="406"/>
                  </a:lnTo>
                  <a:cubicBezTo>
                    <a:pt x="3644" y="406"/>
                    <a:pt x="3751" y="322"/>
                    <a:pt x="3751" y="203"/>
                  </a:cubicBezTo>
                  <a:cubicBezTo>
                    <a:pt x="3751" y="84"/>
                    <a:pt x="3644" y="1"/>
                    <a:pt x="35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703;p77">
              <a:extLst>
                <a:ext uri="{FF2B5EF4-FFF2-40B4-BE49-F238E27FC236}">
                  <a16:creationId xmlns:a16="http://schemas.microsoft.com/office/drawing/2014/main" id="{9C1A46AE-D271-43CB-98DB-8E753EF94466}"/>
                </a:ext>
              </a:extLst>
            </p:cNvPr>
            <p:cNvSpPr/>
            <p:nvPr/>
          </p:nvSpPr>
          <p:spPr>
            <a:xfrm>
              <a:off x="6228583" y="3237664"/>
              <a:ext cx="357688" cy="186338"/>
            </a:xfrm>
            <a:custGeom>
              <a:avLst/>
              <a:gdLst/>
              <a:ahLst/>
              <a:cxnLst/>
              <a:rect l="l" t="t" r="r" b="b"/>
              <a:pathLst>
                <a:path w="11264" h="5868" extrusionOk="0">
                  <a:moveTo>
                    <a:pt x="8752" y="1045"/>
                  </a:moveTo>
                  <a:cubicBezTo>
                    <a:pt x="9240" y="1045"/>
                    <a:pt x="9716" y="1224"/>
                    <a:pt x="10085" y="1593"/>
                  </a:cubicBezTo>
                  <a:cubicBezTo>
                    <a:pt x="10811" y="2331"/>
                    <a:pt x="10811" y="3545"/>
                    <a:pt x="10085" y="4272"/>
                  </a:cubicBezTo>
                  <a:cubicBezTo>
                    <a:pt x="9716" y="4641"/>
                    <a:pt x="9234" y="4825"/>
                    <a:pt x="8750" y="4825"/>
                  </a:cubicBezTo>
                  <a:cubicBezTo>
                    <a:pt x="8267" y="4825"/>
                    <a:pt x="7781" y="4641"/>
                    <a:pt x="7406" y="4272"/>
                  </a:cubicBezTo>
                  <a:cubicBezTo>
                    <a:pt x="6668" y="3522"/>
                    <a:pt x="6668" y="2331"/>
                    <a:pt x="7406" y="1593"/>
                  </a:cubicBezTo>
                  <a:cubicBezTo>
                    <a:pt x="7775" y="1224"/>
                    <a:pt x="8252" y="1045"/>
                    <a:pt x="8752" y="1045"/>
                  </a:cubicBezTo>
                  <a:close/>
                  <a:moveTo>
                    <a:pt x="3215" y="402"/>
                  </a:moveTo>
                  <a:cubicBezTo>
                    <a:pt x="3870" y="402"/>
                    <a:pt x="4501" y="652"/>
                    <a:pt x="5001" y="1140"/>
                  </a:cubicBezTo>
                  <a:cubicBezTo>
                    <a:pt x="5978" y="2140"/>
                    <a:pt x="5978" y="3736"/>
                    <a:pt x="5001" y="4712"/>
                  </a:cubicBezTo>
                  <a:cubicBezTo>
                    <a:pt x="4507" y="5206"/>
                    <a:pt x="3858" y="5453"/>
                    <a:pt x="3211" y="5453"/>
                  </a:cubicBezTo>
                  <a:cubicBezTo>
                    <a:pt x="2563" y="5453"/>
                    <a:pt x="1918" y="5206"/>
                    <a:pt x="1429" y="4712"/>
                  </a:cubicBezTo>
                  <a:cubicBezTo>
                    <a:pt x="441" y="3736"/>
                    <a:pt x="441" y="2128"/>
                    <a:pt x="1429" y="1140"/>
                  </a:cubicBezTo>
                  <a:cubicBezTo>
                    <a:pt x="1918" y="652"/>
                    <a:pt x="2560" y="402"/>
                    <a:pt x="3215" y="402"/>
                  </a:cubicBezTo>
                  <a:close/>
                  <a:moveTo>
                    <a:pt x="3209" y="0"/>
                  </a:moveTo>
                  <a:cubicBezTo>
                    <a:pt x="2462" y="0"/>
                    <a:pt x="1715" y="289"/>
                    <a:pt x="1144" y="866"/>
                  </a:cubicBezTo>
                  <a:cubicBezTo>
                    <a:pt x="1" y="2009"/>
                    <a:pt x="1" y="3855"/>
                    <a:pt x="1144" y="4998"/>
                  </a:cubicBezTo>
                  <a:cubicBezTo>
                    <a:pt x="1703" y="5569"/>
                    <a:pt x="2465" y="5867"/>
                    <a:pt x="3215" y="5867"/>
                  </a:cubicBezTo>
                  <a:cubicBezTo>
                    <a:pt x="3953" y="5867"/>
                    <a:pt x="4715" y="5581"/>
                    <a:pt x="5275" y="4998"/>
                  </a:cubicBezTo>
                  <a:cubicBezTo>
                    <a:pt x="5680" y="4593"/>
                    <a:pt x="5930" y="4117"/>
                    <a:pt x="6049" y="3617"/>
                  </a:cubicBezTo>
                  <a:lnTo>
                    <a:pt x="6561" y="3617"/>
                  </a:lnTo>
                  <a:cubicBezTo>
                    <a:pt x="6668" y="3962"/>
                    <a:pt x="6859" y="4284"/>
                    <a:pt x="7121" y="4557"/>
                  </a:cubicBezTo>
                  <a:cubicBezTo>
                    <a:pt x="7573" y="4998"/>
                    <a:pt x="8168" y="5224"/>
                    <a:pt x="8752" y="5224"/>
                  </a:cubicBezTo>
                  <a:cubicBezTo>
                    <a:pt x="9323" y="5224"/>
                    <a:pt x="9919" y="4998"/>
                    <a:pt x="10371" y="4557"/>
                  </a:cubicBezTo>
                  <a:cubicBezTo>
                    <a:pt x="11264" y="3664"/>
                    <a:pt x="11264" y="2200"/>
                    <a:pt x="10371" y="1307"/>
                  </a:cubicBezTo>
                  <a:cubicBezTo>
                    <a:pt x="9924" y="860"/>
                    <a:pt x="9335" y="637"/>
                    <a:pt x="8746" y="637"/>
                  </a:cubicBezTo>
                  <a:cubicBezTo>
                    <a:pt x="8156" y="637"/>
                    <a:pt x="7567" y="860"/>
                    <a:pt x="7121" y="1307"/>
                  </a:cubicBezTo>
                  <a:cubicBezTo>
                    <a:pt x="6609" y="1831"/>
                    <a:pt x="6394" y="2533"/>
                    <a:pt x="6466" y="3212"/>
                  </a:cubicBezTo>
                  <a:lnTo>
                    <a:pt x="6132" y="3212"/>
                  </a:lnTo>
                  <a:cubicBezTo>
                    <a:pt x="6204" y="2379"/>
                    <a:pt x="5930" y="1497"/>
                    <a:pt x="5275" y="866"/>
                  </a:cubicBezTo>
                  <a:cubicBezTo>
                    <a:pt x="4704" y="289"/>
                    <a:pt x="3956" y="0"/>
                    <a:pt x="32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704;p77">
              <a:extLst>
                <a:ext uri="{FF2B5EF4-FFF2-40B4-BE49-F238E27FC236}">
                  <a16:creationId xmlns:a16="http://schemas.microsoft.com/office/drawing/2014/main" id="{34005EDF-684B-4358-BBDC-BED5455E1C8E}"/>
                </a:ext>
              </a:extLst>
            </p:cNvPr>
            <p:cNvSpPr/>
            <p:nvPr/>
          </p:nvSpPr>
          <p:spPr>
            <a:xfrm>
              <a:off x="6295141" y="3295775"/>
              <a:ext cx="70718" cy="71131"/>
            </a:xfrm>
            <a:custGeom>
              <a:avLst/>
              <a:gdLst/>
              <a:ahLst/>
              <a:cxnLst/>
              <a:rect l="l" t="t" r="r" b="b"/>
              <a:pathLst>
                <a:path w="2227" h="2240" extrusionOk="0">
                  <a:moveTo>
                    <a:pt x="1119" y="394"/>
                  </a:moveTo>
                  <a:cubicBezTo>
                    <a:pt x="1512" y="394"/>
                    <a:pt x="1834" y="703"/>
                    <a:pt x="1834" y="1108"/>
                  </a:cubicBezTo>
                  <a:cubicBezTo>
                    <a:pt x="1810" y="1501"/>
                    <a:pt x="1500" y="1822"/>
                    <a:pt x="1119" y="1822"/>
                  </a:cubicBezTo>
                  <a:cubicBezTo>
                    <a:pt x="726" y="1822"/>
                    <a:pt x="405" y="1501"/>
                    <a:pt x="405" y="1108"/>
                  </a:cubicBezTo>
                  <a:cubicBezTo>
                    <a:pt x="405" y="715"/>
                    <a:pt x="714" y="394"/>
                    <a:pt x="1119" y="394"/>
                  </a:cubicBezTo>
                  <a:close/>
                  <a:moveTo>
                    <a:pt x="1119" y="1"/>
                  </a:moveTo>
                  <a:cubicBezTo>
                    <a:pt x="500" y="1"/>
                    <a:pt x="0" y="501"/>
                    <a:pt x="0" y="1120"/>
                  </a:cubicBezTo>
                  <a:cubicBezTo>
                    <a:pt x="0" y="1727"/>
                    <a:pt x="500" y="2239"/>
                    <a:pt x="1119" y="2239"/>
                  </a:cubicBezTo>
                  <a:cubicBezTo>
                    <a:pt x="1727" y="2239"/>
                    <a:pt x="2227" y="1727"/>
                    <a:pt x="2227" y="1120"/>
                  </a:cubicBezTo>
                  <a:cubicBezTo>
                    <a:pt x="2227" y="489"/>
                    <a:pt x="1727" y="1"/>
                    <a:pt x="11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5705;p77">
              <a:extLst>
                <a:ext uri="{FF2B5EF4-FFF2-40B4-BE49-F238E27FC236}">
                  <a16:creationId xmlns:a16="http://schemas.microsoft.com/office/drawing/2014/main" id="{808D68E3-1021-42AA-9003-D3560319C742}"/>
                </a:ext>
              </a:extLst>
            </p:cNvPr>
            <p:cNvSpPr/>
            <p:nvPr/>
          </p:nvSpPr>
          <p:spPr>
            <a:xfrm>
              <a:off x="6482273" y="3306763"/>
              <a:ext cx="48045" cy="48045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63" y="405"/>
                  </a:moveTo>
                  <a:cubicBezTo>
                    <a:pt x="953" y="405"/>
                    <a:pt x="1120" y="560"/>
                    <a:pt x="1120" y="762"/>
                  </a:cubicBezTo>
                  <a:cubicBezTo>
                    <a:pt x="1120" y="965"/>
                    <a:pt x="953" y="1119"/>
                    <a:pt x="763" y="1119"/>
                  </a:cubicBezTo>
                  <a:cubicBezTo>
                    <a:pt x="560" y="1119"/>
                    <a:pt x="406" y="953"/>
                    <a:pt x="406" y="762"/>
                  </a:cubicBezTo>
                  <a:cubicBezTo>
                    <a:pt x="406" y="560"/>
                    <a:pt x="560" y="405"/>
                    <a:pt x="763" y="405"/>
                  </a:cubicBezTo>
                  <a:close/>
                  <a:moveTo>
                    <a:pt x="763" y="0"/>
                  </a:moveTo>
                  <a:cubicBezTo>
                    <a:pt x="346" y="0"/>
                    <a:pt x="1" y="345"/>
                    <a:pt x="1" y="762"/>
                  </a:cubicBezTo>
                  <a:cubicBezTo>
                    <a:pt x="1" y="1179"/>
                    <a:pt x="346" y="1512"/>
                    <a:pt x="763" y="1512"/>
                  </a:cubicBezTo>
                  <a:cubicBezTo>
                    <a:pt x="1179" y="1512"/>
                    <a:pt x="1513" y="1179"/>
                    <a:pt x="1513" y="762"/>
                  </a:cubicBezTo>
                  <a:cubicBezTo>
                    <a:pt x="1513" y="345"/>
                    <a:pt x="1179" y="0"/>
                    <a:pt x="7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706;p77">
              <a:extLst>
                <a:ext uri="{FF2B5EF4-FFF2-40B4-BE49-F238E27FC236}">
                  <a16:creationId xmlns:a16="http://schemas.microsoft.com/office/drawing/2014/main" id="{C741546B-ACF4-467F-96A9-606594CF84D7}"/>
                </a:ext>
              </a:extLst>
            </p:cNvPr>
            <p:cNvSpPr/>
            <p:nvPr/>
          </p:nvSpPr>
          <p:spPr>
            <a:xfrm>
              <a:off x="6456584" y="3437180"/>
              <a:ext cx="76784" cy="76403"/>
            </a:xfrm>
            <a:custGeom>
              <a:avLst/>
              <a:gdLst/>
              <a:ahLst/>
              <a:cxnLst/>
              <a:rect l="l" t="t" r="r" b="b"/>
              <a:pathLst>
                <a:path w="2418" h="2406" extrusionOk="0">
                  <a:moveTo>
                    <a:pt x="2012" y="406"/>
                  </a:moveTo>
                  <a:lnTo>
                    <a:pt x="2012" y="1989"/>
                  </a:lnTo>
                  <a:lnTo>
                    <a:pt x="417" y="1989"/>
                  </a:lnTo>
                  <a:lnTo>
                    <a:pt x="417" y="406"/>
                  </a:lnTo>
                  <a:close/>
                  <a:moveTo>
                    <a:pt x="298" y="1"/>
                  </a:moveTo>
                  <a:cubicBezTo>
                    <a:pt x="143" y="1"/>
                    <a:pt x="0" y="132"/>
                    <a:pt x="0" y="298"/>
                  </a:cubicBezTo>
                  <a:lnTo>
                    <a:pt x="0" y="2108"/>
                  </a:lnTo>
                  <a:cubicBezTo>
                    <a:pt x="0" y="2275"/>
                    <a:pt x="143" y="2406"/>
                    <a:pt x="298" y="2406"/>
                  </a:cubicBezTo>
                  <a:lnTo>
                    <a:pt x="2119" y="2406"/>
                  </a:lnTo>
                  <a:cubicBezTo>
                    <a:pt x="2286" y="2406"/>
                    <a:pt x="2417" y="2275"/>
                    <a:pt x="2417" y="2108"/>
                  </a:cubicBezTo>
                  <a:lnTo>
                    <a:pt x="2417" y="298"/>
                  </a:lnTo>
                  <a:cubicBezTo>
                    <a:pt x="2417" y="120"/>
                    <a:pt x="2286" y="1"/>
                    <a:pt x="21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707;p77">
              <a:extLst>
                <a:ext uri="{FF2B5EF4-FFF2-40B4-BE49-F238E27FC236}">
                  <a16:creationId xmlns:a16="http://schemas.microsoft.com/office/drawing/2014/main" id="{ACDD7469-1B8E-47A1-870C-7E4AC02B1B9E}"/>
                </a:ext>
              </a:extLst>
            </p:cNvPr>
            <p:cNvSpPr/>
            <p:nvPr/>
          </p:nvSpPr>
          <p:spPr>
            <a:xfrm>
              <a:off x="6268658" y="3367351"/>
              <a:ext cx="406464" cy="174208"/>
            </a:xfrm>
            <a:custGeom>
              <a:avLst/>
              <a:gdLst/>
              <a:ahLst/>
              <a:cxnLst/>
              <a:rect l="l" t="t" r="r" b="b"/>
              <a:pathLst>
                <a:path w="12800" h="5486" extrusionOk="0">
                  <a:moveTo>
                    <a:pt x="10419" y="1616"/>
                  </a:moveTo>
                  <a:lnTo>
                    <a:pt x="10419" y="3009"/>
                  </a:lnTo>
                  <a:lnTo>
                    <a:pt x="9573" y="3009"/>
                  </a:lnTo>
                  <a:lnTo>
                    <a:pt x="9573" y="1616"/>
                  </a:lnTo>
                  <a:close/>
                  <a:moveTo>
                    <a:pt x="12395" y="402"/>
                  </a:moveTo>
                  <a:lnTo>
                    <a:pt x="12395" y="414"/>
                  </a:lnTo>
                  <a:lnTo>
                    <a:pt x="12395" y="4224"/>
                  </a:lnTo>
                  <a:lnTo>
                    <a:pt x="12383" y="4236"/>
                  </a:lnTo>
                  <a:lnTo>
                    <a:pt x="10835" y="3807"/>
                  </a:lnTo>
                  <a:lnTo>
                    <a:pt x="10823" y="3795"/>
                  </a:lnTo>
                  <a:lnTo>
                    <a:pt x="10823" y="3224"/>
                  </a:lnTo>
                  <a:lnTo>
                    <a:pt x="10823" y="1414"/>
                  </a:lnTo>
                  <a:lnTo>
                    <a:pt x="10823" y="842"/>
                  </a:lnTo>
                  <a:cubicBezTo>
                    <a:pt x="10823" y="842"/>
                    <a:pt x="10823" y="831"/>
                    <a:pt x="10835" y="831"/>
                  </a:cubicBezTo>
                  <a:lnTo>
                    <a:pt x="12383" y="402"/>
                  </a:lnTo>
                  <a:close/>
                  <a:moveTo>
                    <a:pt x="12362" y="0"/>
                  </a:moveTo>
                  <a:cubicBezTo>
                    <a:pt x="12330" y="0"/>
                    <a:pt x="12297" y="3"/>
                    <a:pt x="12264" y="9"/>
                  </a:cubicBezTo>
                  <a:lnTo>
                    <a:pt x="10716" y="438"/>
                  </a:lnTo>
                  <a:cubicBezTo>
                    <a:pt x="10538" y="485"/>
                    <a:pt x="10407" y="664"/>
                    <a:pt x="10407" y="842"/>
                  </a:cubicBezTo>
                  <a:lnTo>
                    <a:pt x="10407" y="1212"/>
                  </a:lnTo>
                  <a:lnTo>
                    <a:pt x="9549" y="1212"/>
                  </a:lnTo>
                  <a:lnTo>
                    <a:pt x="9549" y="914"/>
                  </a:lnTo>
                  <a:cubicBezTo>
                    <a:pt x="9549" y="819"/>
                    <a:pt x="9466" y="711"/>
                    <a:pt x="9347" y="711"/>
                  </a:cubicBezTo>
                  <a:cubicBezTo>
                    <a:pt x="9228" y="711"/>
                    <a:pt x="9133" y="795"/>
                    <a:pt x="9133" y="914"/>
                  </a:cubicBezTo>
                  <a:lnTo>
                    <a:pt x="9133" y="1414"/>
                  </a:lnTo>
                  <a:lnTo>
                    <a:pt x="9133" y="3224"/>
                  </a:lnTo>
                  <a:lnTo>
                    <a:pt x="9133" y="4986"/>
                  </a:lnTo>
                  <a:cubicBezTo>
                    <a:pt x="9133" y="5045"/>
                    <a:pt x="9085" y="5081"/>
                    <a:pt x="9026" y="5081"/>
                  </a:cubicBezTo>
                  <a:lnTo>
                    <a:pt x="513" y="5081"/>
                  </a:lnTo>
                  <a:cubicBezTo>
                    <a:pt x="453" y="5081"/>
                    <a:pt x="417" y="5045"/>
                    <a:pt x="417" y="4986"/>
                  </a:cubicBezTo>
                  <a:lnTo>
                    <a:pt x="417" y="1854"/>
                  </a:lnTo>
                  <a:cubicBezTo>
                    <a:pt x="417" y="1747"/>
                    <a:pt x="322" y="1652"/>
                    <a:pt x="203" y="1652"/>
                  </a:cubicBezTo>
                  <a:cubicBezTo>
                    <a:pt x="84" y="1652"/>
                    <a:pt x="1" y="1735"/>
                    <a:pt x="1" y="1854"/>
                  </a:cubicBezTo>
                  <a:lnTo>
                    <a:pt x="1" y="4986"/>
                  </a:lnTo>
                  <a:cubicBezTo>
                    <a:pt x="1" y="5260"/>
                    <a:pt x="215" y="5486"/>
                    <a:pt x="501" y="5486"/>
                  </a:cubicBezTo>
                  <a:lnTo>
                    <a:pt x="9014" y="5486"/>
                  </a:lnTo>
                  <a:cubicBezTo>
                    <a:pt x="9299" y="5486"/>
                    <a:pt x="9526" y="5260"/>
                    <a:pt x="9526" y="4986"/>
                  </a:cubicBezTo>
                  <a:lnTo>
                    <a:pt x="9526" y="3414"/>
                  </a:lnTo>
                  <a:lnTo>
                    <a:pt x="10371" y="3414"/>
                  </a:lnTo>
                  <a:lnTo>
                    <a:pt x="10371" y="3795"/>
                  </a:lnTo>
                  <a:cubicBezTo>
                    <a:pt x="10371" y="3986"/>
                    <a:pt x="10502" y="4152"/>
                    <a:pt x="10681" y="4188"/>
                  </a:cubicBezTo>
                  <a:lnTo>
                    <a:pt x="12228" y="4629"/>
                  </a:lnTo>
                  <a:cubicBezTo>
                    <a:pt x="12264" y="4641"/>
                    <a:pt x="12300" y="4641"/>
                    <a:pt x="12347" y="4641"/>
                  </a:cubicBezTo>
                  <a:cubicBezTo>
                    <a:pt x="12443" y="4641"/>
                    <a:pt x="12526" y="4605"/>
                    <a:pt x="12597" y="4545"/>
                  </a:cubicBezTo>
                  <a:cubicBezTo>
                    <a:pt x="12705" y="4474"/>
                    <a:pt x="12764" y="4343"/>
                    <a:pt x="12764" y="4224"/>
                  </a:cubicBezTo>
                  <a:lnTo>
                    <a:pt x="12764" y="426"/>
                  </a:lnTo>
                  <a:cubicBezTo>
                    <a:pt x="12800" y="283"/>
                    <a:pt x="12740" y="164"/>
                    <a:pt x="12633" y="80"/>
                  </a:cubicBezTo>
                  <a:cubicBezTo>
                    <a:pt x="12553" y="27"/>
                    <a:pt x="12459" y="0"/>
                    <a:pt x="123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51" name="Google Shape;1809;p69">
            <a:extLst>
              <a:ext uri="{FF2B5EF4-FFF2-40B4-BE49-F238E27FC236}">
                <a16:creationId xmlns:a16="http://schemas.microsoft.com/office/drawing/2014/main" id="{03028FBD-73D7-4F32-BBF9-583D8DA6DF10}"/>
              </a:ext>
            </a:extLst>
          </p:cNvPr>
          <p:cNvGrpSpPr/>
          <p:nvPr/>
        </p:nvGrpSpPr>
        <p:grpSpPr>
          <a:xfrm>
            <a:off x="1356703" y="2268833"/>
            <a:ext cx="348048" cy="381223"/>
            <a:chOff x="4094517" y="1712776"/>
            <a:chExt cx="348048" cy="381223"/>
          </a:xfrm>
          <a:solidFill>
            <a:schemeClr val="tx1"/>
          </a:solidFill>
        </p:grpSpPr>
        <p:sp>
          <p:nvSpPr>
            <p:cNvPr id="52" name="Google Shape;1810;p69">
              <a:extLst>
                <a:ext uri="{FF2B5EF4-FFF2-40B4-BE49-F238E27FC236}">
                  <a16:creationId xmlns:a16="http://schemas.microsoft.com/office/drawing/2014/main" id="{98C2D8D6-105B-4B50-A714-A32F6ECFE535}"/>
                </a:ext>
              </a:extLst>
            </p:cNvPr>
            <p:cNvSpPr/>
            <p:nvPr/>
          </p:nvSpPr>
          <p:spPr>
            <a:xfrm>
              <a:off x="4094517" y="1712776"/>
              <a:ext cx="348048" cy="381223"/>
            </a:xfrm>
            <a:custGeom>
              <a:avLst/>
              <a:gdLst/>
              <a:ahLst/>
              <a:cxnLst/>
              <a:rect l="l" t="t" r="r" b="b"/>
              <a:pathLst>
                <a:path w="13502" h="14789" extrusionOk="0">
                  <a:moveTo>
                    <a:pt x="9750" y="702"/>
                  </a:moveTo>
                  <a:lnTo>
                    <a:pt x="10573" y="1344"/>
                  </a:lnTo>
                  <a:lnTo>
                    <a:pt x="11395" y="1986"/>
                  </a:lnTo>
                  <a:lnTo>
                    <a:pt x="10703" y="2076"/>
                  </a:lnTo>
                  <a:lnTo>
                    <a:pt x="10212" y="2137"/>
                  </a:lnTo>
                  <a:cubicBezTo>
                    <a:pt x="10200" y="2138"/>
                    <a:pt x="10188" y="2139"/>
                    <a:pt x="10177" y="2139"/>
                  </a:cubicBezTo>
                  <a:cubicBezTo>
                    <a:pt x="10031" y="2139"/>
                    <a:pt x="9910" y="2025"/>
                    <a:pt x="9901" y="1886"/>
                  </a:cubicBezTo>
                  <a:lnTo>
                    <a:pt x="9750" y="702"/>
                  </a:lnTo>
                  <a:close/>
                  <a:moveTo>
                    <a:pt x="8808" y="4326"/>
                  </a:moveTo>
                  <a:cubicBezTo>
                    <a:pt x="9233" y="4326"/>
                    <a:pt x="9595" y="4641"/>
                    <a:pt x="9650" y="5075"/>
                  </a:cubicBezTo>
                  <a:lnTo>
                    <a:pt x="9670" y="5276"/>
                  </a:lnTo>
                  <a:lnTo>
                    <a:pt x="7774" y="5507"/>
                  </a:lnTo>
                  <a:cubicBezTo>
                    <a:pt x="7755" y="5509"/>
                    <a:pt x="7737" y="5510"/>
                    <a:pt x="7718" y="5510"/>
                  </a:cubicBezTo>
                  <a:cubicBezTo>
                    <a:pt x="7470" y="5510"/>
                    <a:pt x="7251" y="5328"/>
                    <a:pt x="7223" y="5085"/>
                  </a:cubicBezTo>
                  <a:lnTo>
                    <a:pt x="7162" y="4524"/>
                  </a:lnTo>
                  <a:lnTo>
                    <a:pt x="8697" y="4333"/>
                  </a:lnTo>
                  <a:cubicBezTo>
                    <a:pt x="8734" y="4328"/>
                    <a:pt x="8771" y="4326"/>
                    <a:pt x="8808" y="4326"/>
                  </a:cubicBezTo>
                  <a:close/>
                  <a:moveTo>
                    <a:pt x="4936" y="4875"/>
                  </a:moveTo>
                  <a:cubicBezTo>
                    <a:pt x="5176" y="4875"/>
                    <a:pt x="5377" y="5045"/>
                    <a:pt x="5407" y="5286"/>
                  </a:cubicBezTo>
                  <a:lnTo>
                    <a:pt x="5467" y="5828"/>
                  </a:lnTo>
                  <a:lnTo>
                    <a:pt x="4645" y="5928"/>
                  </a:lnTo>
                  <a:lnTo>
                    <a:pt x="4625" y="5928"/>
                  </a:lnTo>
                  <a:lnTo>
                    <a:pt x="4153" y="5647"/>
                  </a:lnTo>
                  <a:cubicBezTo>
                    <a:pt x="4103" y="5614"/>
                    <a:pt x="4047" y="5599"/>
                    <a:pt x="3992" y="5599"/>
                  </a:cubicBezTo>
                  <a:cubicBezTo>
                    <a:pt x="3862" y="5599"/>
                    <a:pt x="3737" y="5684"/>
                    <a:pt x="3702" y="5818"/>
                  </a:cubicBezTo>
                  <a:lnTo>
                    <a:pt x="3632" y="6038"/>
                  </a:lnTo>
                  <a:cubicBezTo>
                    <a:pt x="3622" y="6048"/>
                    <a:pt x="3612" y="6058"/>
                    <a:pt x="3602" y="6058"/>
                  </a:cubicBezTo>
                  <a:lnTo>
                    <a:pt x="3461" y="6078"/>
                  </a:lnTo>
                  <a:lnTo>
                    <a:pt x="3401" y="5527"/>
                  </a:lnTo>
                  <a:cubicBezTo>
                    <a:pt x="3391" y="5497"/>
                    <a:pt x="3401" y="5467"/>
                    <a:pt x="3421" y="5437"/>
                  </a:cubicBezTo>
                  <a:cubicBezTo>
                    <a:pt x="3441" y="5416"/>
                    <a:pt x="3471" y="5396"/>
                    <a:pt x="3501" y="5396"/>
                  </a:cubicBezTo>
                  <a:lnTo>
                    <a:pt x="3862" y="5346"/>
                  </a:lnTo>
                  <a:cubicBezTo>
                    <a:pt x="3983" y="5336"/>
                    <a:pt x="4063" y="5226"/>
                    <a:pt x="4053" y="5106"/>
                  </a:cubicBezTo>
                  <a:lnTo>
                    <a:pt x="4033" y="4985"/>
                  </a:lnTo>
                  <a:cubicBezTo>
                    <a:pt x="4033" y="4975"/>
                    <a:pt x="4043" y="4975"/>
                    <a:pt x="4043" y="4975"/>
                  </a:cubicBezTo>
                  <a:lnTo>
                    <a:pt x="4875" y="4875"/>
                  </a:lnTo>
                  <a:close/>
                  <a:moveTo>
                    <a:pt x="9720" y="5707"/>
                  </a:moveTo>
                  <a:lnTo>
                    <a:pt x="9770" y="6109"/>
                  </a:lnTo>
                  <a:cubicBezTo>
                    <a:pt x="9789" y="6222"/>
                    <a:pt x="9880" y="6300"/>
                    <a:pt x="9991" y="6300"/>
                  </a:cubicBezTo>
                  <a:cubicBezTo>
                    <a:pt x="9998" y="6300"/>
                    <a:pt x="10004" y="6300"/>
                    <a:pt x="10011" y="6299"/>
                  </a:cubicBezTo>
                  <a:lnTo>
                    <a:pt x="10292" y="6259"/>
                  </a:lnTo>
                  <a:cubicBezTo>
                    <a:pt x="10332" y="6259"/>
                    <a:pt x="10362" y="6289"/>
                    <a:pt x="10372" y="6319"/>
                  </a:cubicBezTo>
                  <a:lnTo>
                    <a:pt x="10382" y="6460"/>
                  </a:lnTo>
                  <a:cubicBezTo>
                    <a:pt x="10392" y="6500"/>
                    <a:pt x="10362" y="6530"/>
                    <a:pt x="10322" y="6540"/>
                  </a:cubicBezTo>
                  <a:lnTo>
                    <a:pt x="10041" y="6570"/>
                  </a:lnTo>
                  <a:cubicBezTo>
                    <a:pt x="9931" y="6580"/>
                    <a:pt x="9851" y="6680"/>
                    <a:pt x="9861" y="6801"/>
                  </a:cubicBezTo>
                  <a:cubicBezTo>
                    <a:pt x="9881" y="7192"/>
                    <a:pt x="9680" y="7563"/>
                    <a:pt x="9339" y="7754"/>
                  </a:cubicBezTo>
                  <a:cubicBezTo>
                    <a:pt x="9185" y="7834"/>
                    <a:pt x="9018" y="7878"/>
                    <a:pt x="8849" y="7878"/>
                  </a:cubicBezTo>
                  <a:cubicBezTo>
                    <a:pt x="8765" y="7878"/>
                    <a:pt x="8680" y="7867"/>
                    <a:pt x="8597" y="7844"/>
                  </a:cubicBezTo>
                  <a:cubicBezTo>
                    <a:pt x="8206" y="7744"/>
                    <a:pt x="7915" y="7433"/>
                    <a:pt x="7855" y="7041"/>
                  </a:cubicBezTo>
                  <a:cubicBezTo>
                    <a:pt x="7837" y="6943"/>
                    <a:pt x="7746" y="6868"/>
                    <a:pt x="7648" y="6868"/>
                  </a:cubicBezTo>
                  <a:cubicBezTo>
                    <a:pt x="7637" y="6868"/>
                    <a:pt x="7625" y="6869"/>
                    <a:pt x="7614" y="6871"/>
                  </a:cubicBezTo>
                  <a:lnTo>
                    <a:pt x="7333" y="6901"/>
                  </a:lnTo>
                  <a:cubicBezTo>
                    <a:pt x="7293" y="6901"/>
                    <a:pt x="7263" y="6881"/>
                    <a:pt x="7253" y="6841"/>
                  </a:cubicBezTo>
                  <a:lnTo>
                    <a:pt x="7243" y="6710"/>
                  </a:lnTo>
                  <a:cubicBezTo>
                    <a:pt x="7233" y="6670"/>
                    <a:pt x="7263" y="6630"/>
                    <a:pt x="7303" y="6630"/>
                  </a:cubicBezTo>
                  <a:lnTo>
                    <a:pt x="7584" y="6600"/>
                  </a:lnTo>
                  <a:cubicBezTo>
                    <a:pt x="7694" y="6580"/>
                    <a:pt x="7784" y="6470"/>
                    <a:pt x="7764" y="6349"/>
                  </a:cubicBezTo>
                  <a:lnTo>
                    <a:pt x="7714" y="5948"/>
                  </a:lnTo>
                  <a:cubicBezTo>
                    <a:pt x="7754" y="5948"/>
                    <a:pt x="7784" y="5938"/>
                    <a:pt x="7824" y="5938"/>
                  </a:cubicBezTo>
                  <a:lnTo>
                    <a:pt x="9720" y="5707"/>
                  </a:lnTo>
                  <a:close/>
                  <a:moveTo>
                    <a:pt x="4063" y="6099"/>
                  </a:moveTo>
                  <a:lnTo>
                    <a:pt x="4404" y="6299"/>
                  </a:lnTo>
                  <a:cubicBezTo>
                    <a:pt x="4467" y="6339"/>
                    <a:pt x="4549" y="6366"/>
                    <a:pt x="4630" y="6366"/>
                  </a:cubicBezTo>
                  <a:cubicBezTo>
                    <a:pt x="4652" y="6366"/>
                    <a:pt x="4673" y="6364"/>
                    <a:pt x="4695" y="6359"/>
                  </a:cubicBezTo>
                  <a:lnTo>
                    <a:pt x="5517" y="6259"/>
                  </a:lnTo>
                  <a:lnTo>
                    <a:pt x="5568" y="6630"/>
                  </a:lnTo>
                  <a:cubicBezTo>
                    <a:pt x="5577" y="6744"/>
                    <a:pt x="5676" y="6822"/>
                    <a:pt x="5788" y="6822"/>
                  </a:cubicBezTo>
                  <a:cubicBezTo>
                    <a:pt x="5795" y="6822"/>
                    <a:pt x="5802" y="6821"/>
                    <a:pt x="5808" y="6821"/>
                  </a:cubicBezTo>
                  <a:lnTo>
                    <a:pt x="6089" y="6781"/>
                  </a:lnTo>
                  <a:cubicBezTo>
                    <a:pt x="6119" y="6781"/>
                    <a:pt x="6159" y="6801"/>
                    <a:pt x="6159" y="6841"/>
                  </a:cubicBezTo>
                  <a:lnTo>
                    <a:pt x="6179" y="6971"/>
                  </a:lnTo>
                  <a:cubicBezTo>
                    <a:pt x="6179" y="6991"/>
                    <a:pt x="6179" y="7011"/>
                    <a:pt x="6169" y="7031"/>
                  </a:cubicBezTo>
                  <a:cubicBezTo>
                    <a:pt x="6159" y="7041"/>
                    <a:pt x="6139" y="7051"/>
                    <a:pt x="6119" y="7051"/>
                  </a:cubicBezTo>
                  <a:lnTo>
                    <a:pt x="5838" y="7092"/>
                  </a:lnTo>
                  <a:cubicBezTo>
                    <a:pt x="5728" y="7102"/>
                    <a:pt x="5638" y="7202"/>
                    <a:pt x="5648" y="7322"/>
                  </a:cubicBezTo>
                  <a:cubicBezTo>
                    <a:pt x="5678" y="7713"/>
                    <a:pt x="5477" y="8085"/>
                    <a:pt x="5136" y="8275"/>
                  </a:cubicBezTo>
                  <a:cubicBezTo>
                    <a:pt x="4982" y="8355"/>
                    <a:pt x="4811" y="8396"/>
                    <a:pt x="4642" y="8396"/>
                  </a:cubicBezTo>
                  <a:cubicBezTo>
                    <a:pt x="4558" y="8396"/>
                    <a:pt x="4474" y="8385"/>
                    <a:pt x="4394" y="8365"/>
                  </a:cubicBezTo>
                  <a:lnTo>
                    <a:pt x="4384" y="8365"/>
                  </a:lnTo>
                  <a:cubicBezTo>
                    <a:pt x="4003" y="8265"/>
                    <a:pt x="3712" y="7954"/>
                    <a:pt x="3652" y="7563"/>
                  </a:cubicBezTo>
                  <a:cubicBezTo>
                    <a:pt x="3634" y="7456"/>
                    <a:pt x="3545" y="7389"/>
                    <a:pt x="3449" y="7389"/>
                  </a:cubicBezTo>
                  <a:cubicBezTo>
                    <a:pt x="3436" y="7389"/>
                    <a:pt x="3424" y="7390"/>
                    <a:pt x="3411" y="7392"/>
                  </a:cubicBezTo>
                  <a:lnTo>
                    <a:pt x="3130" y="7423"/>
                  </a:lnTo>
                  <a:cubicBezTo>
                    <a:pt x="3090" y="7423"/>
                    <a:pt x="3050" y="7403"/>
                    <a:pt x="3050" y="7362"/>
                  </a:cubicBezTo>
                  <a:lnTo>
                    <a:pt x="3030" y="7232"/>
                  </a:lnTo>
                  <a:cubicBezTo>
                    <a:pt x="3030" y="7192"/>
                    <a:pt x="3050" y="7152"/>
                    <a:pt x="3090" y="7152"/>
                  </a:cubicBezTo>
                  <a:lnTo>
                    <a:pt x="3371" y="7112"/>
                  </a:lnTo>
                  <a:cubicBezTo>
                    <a:pt x="3491" y="7102"/>
                    <a:pt x="3572" y="6991"/>
                    <a:pt x="3561" y="6871"/>
                  </a:cubicBezTo>
                  <a:lnTo>
                    <a:pt x="3511" y="6510"/>
                  </a:lnTo>
                  <a:lnTo>
                    <a:pt x="3652" y="6490"/>
                  </a:lnTo>
                  <a:cubicBezTo>
                    <a:pt x="3832" y="6470"/>
                    <a:pt x="3983" y="6339"/>
                    <a:pt x="4043" y="6159"/>
                  </a:cubicBezTo>
                  <a:lnTo>
                    <a:pt x="4063" y="6099"/>
                  </a:lnTo>
                  <a:close/>
                  <a:moveTo>
                    <a:pt x="9269" y="8255"/>
                  </a:moveTo>
                  <a:lnTo>
                    <a:pt x="9279" y="8345"/>
                  </a:lnTo>
                  <a:lnTo>
                    <a:pt x="9299" y="8496"/>
                  </a:lnTo>
                  <a:cubicBezTo>
                    <a:pt x="9299" y="8516"/>
                    <a:pt x="9299" y="8526"/>
                    <a:pt x="9299" y="8536"/>
                  </a:cubicBezTo>
                  <a:cubicBezTo>
                    <a:pt x="9304" y="8699"/>
                    <a:pt x="9180" y="8785"/>
                    <a:pt x="9056" y="8785"/>
                  </a:cubicBezTo>
                  <a:cubicBezTo>
                    <a:pt x="8944" y="8785"/>
                    <a:pt x="8832" y="8714"/>
                    <a:pt x="8817" y="8566"/>
                  </a:cubicBezTo>
                  <a:lnTo>
                    <a:pt x="8787" y="8315"/>
                  </a:lnTo>
                  <a:lnTo>
                    <a:pt x="8848" y="8315"/>
                  </a:lnTo>
                  <a:cubicBezTo>
                    <a:pt x="8988" y="8315"/>
                    <a:pt x="9128" y="8295"/>
                    <a:pt x="9269" y="8255"/>
                  </a:cubicBezTo>
                  <a:close/>
                  <a:moveTo>
                    <a:pt x="5056" y="8767"/>
                  </a:moveTo>
                  <a:lnTo>
                    <a:pt x="5076" y="8857"/>
                  </a:lnTo>
                  <a:lnTo>
                    <a:pt x="5076" y="8867"/>
                  </a:lnTo>
                  <a:lnTo>
                    <a:pt x="5086" y="9027"/>
                  </a:lnTo>
                  <a:cubicBezTo>
                    <a:pt x="5086" y="9027"/>
                    <a:pt x="5086" y="9037"/>
                    <a:pt x="5086" y="9048"/>
                  </a:cubicBezTo>
                  <a:lnTo>
                    <a:pt x="5096" y="9058"/>
                  </a:lnTo>
                  <a:cubicBezTo>
                    <a:pt x="5096" y="9218"/>
                    <a:pt x="4973" y="9301"/>
                    <a:pt x="4850" y="9301"/>
                  </a:cubicBezTo>
                  <a:cubicBezTo>
                    <a:pt x="4735" y="9301"/>
                    <a:pt x="4619" y="9228"/>
                    <a:pt x="4605" y="9078"/>
                  </a:cubicBezTo>
                  <a:lnTo>
                    <a:pt x="4575" y="8827"/>
                  </a:lnTo>
                  <a:lnTo>
                    <a:pt x="4645" y="8827"/>
                  </a:lnTo>
                  <a:cubicBezTo>
                    <a:pt x="4785" y="8827"/>
                    <a:pt x="4926" y="8807"/>
                    <a:pt x="5056" y="8767"/>
                  </a:cubicBezTo>
                  <a:close/>
                  <a:moveTo>
                    <a:pt x="9792" y="8513"/>
                  </a:moveTo>
                  <a:cubicBezTo>
                    <a:pt x="10149" y="8513"/>
                    <a:pt x="10467" y="8757"/>
                    <a:pt x="10553" y="9108"/>
                  </a:cubicBezTo>
                  <a:lnTo>
                    <a:pt x="10763" y="10000"/>
                  </a:lnTo>
                  <a:lnTo>
                    <a:pt x="7754" y="10372"/>
                  </a:lnTo>
                  <a:lnTo>
                    <a:pt x="7744" y="9449"/>
                  </a:lnTo>
                  <a:cubicBezTo>
                    <a:pt x="7744" y="9068"/>
                    <a:pt x="8015" y="8737"/>
                    <a:pt x="8396" y="8676"/>
                  </a:cubicBezTo>
                  <a:cubicBezTo>
                    <a:pt x="8456" y="8987"/>
                    <a:pt x="8737" y="9208"/>
                    <a:pt x="9058" y="9208"/>
                  </a:cubicBezTo>
                  <a:lnTo>
                    <a:pt x="9138" y="9208"/>
                  </a:lnTo>
                  <a:cubicBezTo>
                    <a:pt x="9479" y="9168"/>
                    <a:pt x="9730" y="8877"/>
                    <a:pt x="9730" y="8536"/>
                  </a:cubicBezTo>
                  <a:lnTo>
                    <a:pt x="9730" y="8516"/>
                  </a:lnTo>
                  <a:cubicBezTo>
                    <a:pt x="9751" y="8514"/>
                    <a:pt x="9772" y="8513"/>
                    <a:pt x="9792" y="8513"/>
                  </a:cubicBezTo>
                  <a:close/>
                  <a:moveTo>
                    <a:pt x="5589" y="9035"/>
                  </a:moveTo>
                  <a:cubicBezTo>
                    <a:pt x="5945" y="9035"/>
                    <a:pt x="6255" y="9278"/>
                    <a:pt x="6340" y="9629"/>
                  </a:cubicBezTo>
                  <a:lnTo>
                    <a:pt x="6561" y="10522"/>
                  </a:lnTo>
                  <a:lnTo>
                    <a:pt x="3541" y="10883"/>
                  </a:lnTo>
                  <a:lnTo>
                    <a:pt x="3541" y="9970"/>
                  </a:lnTo>
                  <a:cubicBezTo>
                    <a:pt x="3531" y="9589"/>
                    <a:pt x="3812" y="9258"/>
                    <a:pt x="4183" y="9188"/>
                  </a:cubicBezTo>
                  <a:cubicBezTo>
                    <a:pt x="4254" y="9499"/>
                    <a:pt x="4524" y="9730"/>
                    <a:pt x="4845" y="9730"/>
                  </a:cubicBezTo>
                  <a:lnTo>
                    <a:pt x="4936" y="9730"/>
                  </a:lnTo>
                  <a:cubicBezTo>
                    <a:pt x="5267" y="9689"/>
                    <a:pt x="5527" y="9399"/>
                    <a:pt x="5527" y="9058"/>
                  </a:cubicBezTo>
                  <a:lnTo>
                    <a:pt x="5527" y="9037"/>
                  </a:lnTo>
                  <a:cubicBezTo>
                    <a:pt x="5548" y="9036"/>
                    <a:pt x="5569" y="9035"/>
                    <a:pt x="5589" y="9035"/>
                  </a:cubicBezTo>
                  <a:close/>
                  <a:moveTo>
                    <a:pt x="9439" y="0"/>
                  </a:moveTo>
                  <a:lnTo>
                    <a:pt x="683" y="1063"/>
                  </a:lnTo>
                  <a:cubicBezTo>
                    <a:pt x="281" y="1113"/>
                    <a:pt x="1" y="1475"/>
                    <a:pt x="51" y="1866"/>
                  </a:cubicBezTo>
                  <a:lnTo>
                    <a:pt x="1084" y="10251"/>
                  </a:lnTo>
                  <a:cubicBezTo>
                    <a:pt x="1093" y="10387"/>
                    <a:pt x="1192" y="10449"/>
                    <a:pt x="1293" y="10449"/>
                  </a:cubicBezTo>
                  <a:cubicBezTo>
                    <a:pt x="1416" y="10449"/>
                    <a:pt x="1543" y="10356"/>
                    <a:pt x="1515" y="10191"/>
                  </a:cubicBezTo>
                  <a:lnTo>
                    <a:pt x="482" y="1816"/>
                  </a:lnTo>
                  <a:cubicBezTo>
                    <a:pt x="462" y="1655"/>
                    <a:pt x="582" y="1515"/>
                    <a:pt x="733" y="1495"/>
                  </a:cubicBezTo>
                  <a:lnTo>
                    <a:pt x="9279" y="451"/>
                  </a:lnTo>
                  <a:lnTo>
                    <a:pt x="9459" y="1936"/>
                  </a:lnTo>
                  <a:cubicBezTo>
                    <a:pt x="9500" y="2297"/>
                    <a:pt x="9810" y="2568"/>
                    <a:pt x="10172" y="2568"/>
                  </a:cubicBezTo>
                  <a:lnTo>
                    <a:pt x="10262" y="2568"/>
                  </a:lnTo>
                  <a:lnTo>
                    <a:pt x="10533" y="2538"/>
                  </a:lnTo>
                  <a:lnTo>
                    <a:pt x="11445" y="9940"/>
                  </a:lnTo>
                  <a:lnTo>
                    <a:pt x="11205" y="9970"/>
                  </a:lnTo>
                  <a:lnTo>
                    <a:pt x="10964" y="9007"/>
                  </a:lnTo>
                  <a:cubicBezTo>
                    <a:pt x="10833" y="8456"/>
                    <a:pt x="10345" y="8078"/>
                    <a:pt x="9800" y="8078"/>
                  </a:cubicBezTo>
                  <a:cubicBezTo>
                    <a:pt x="9760" y="8078"/>
                    <a:pt x="9720" y="8080"/>
                    <a:pt x="9680" y="8085"/>
                  </a:cubicBezTo>
                  <a:lnTo>
                    <a:pt x="9680" y="8054"/>
                  </a:lnTo>
                  <a:cubicBezTo>
                    <a:pt x="10031" y="7804"/>
                    <a:pt x="10252" y="7413"/>
                    <a:pt x="10292" y="6981"/>
                  </a:cubicBezTo>
                  <a:lnTo>
                    <a:pt x="10382" y="6971"/>
                  </a:lnTo>
                  <a:cubicBezTo>
                    <a:pt x="10653" y="6931"/>
                    <a:pt x="10854" y="6680"/>
                    <a:pt x="10814" y="6409"/>
                  </a:cubicBezTo>
                  <a:lnTo>
                    <a:pt x="10804" y="6269"/>
                  </a:lnTo>
                  <a:cubicBezTo>
                    <a:pt x="10767" y="6022"/>
                    <a:pt x="10554" y="5833"/>
                    <a:pt x="10311" y="5833"/>
                  </a:cubicBezTo>
                  <a:cubicBezTo>
                    <a:pt x="10288" y="5833"/>
                    <a:pt x="10265" y="5834"/>
                    <a:pt x="10242" y="5838"/>
                  </a:cubicBezTo>
                  <a:lnTo>
                    <a:pt x="10172" y="5838"/>
                  </a:lnTo>
                  <a:lnTo>
                    <a:pt x="10121" y="5437"/>
                  </a:lnTo>
                  <a:lnTo>
                    <a:pt x="10071" y="5025"/>
                  </a:lnTo>
                  <a:cubicBezTo>
                    <a:pt x="9997" y="4373"/>
                    <a:pt x="9437" y="3893"/>
                    <a:pt x="8787" y="3893"/>
                  </a:cubicBezTo>
                  <a:cubicBezTo>
                    <a:pt x="8737" y="3893"/>
                    <a:pt x="8687" y="3896"/>
                    <a:pt x="8637" y="3902"/>
                  </a:cubicBezTo>
                  <a:lnTo>
                    <a:pt x="6882" y="4123"/>
                  </a:lnTo>
                  <a:cubicBezTo>
                    <a:pt x="6761" y="4133"/>
                    <a:pt x="6681" y="4243"/>
                    <a:pt x="6691" y="4363"/>
                  </a:cubicBezTo>
                  <a:lnTo>
                    <a:pt x="6791" y="5136"/>
                  </a:lnTo>
                  <a:cubicBezTo>
                    <a:pt x="6831" y="5427"/>
                    <a:pt x="7002" y="5687"/>
                    <a:pt x="7263" y="5828"/>
                  </a:cubicBezTo>
                  <a:lnTo>
                    <a:pt x="7303" y="6189"/>
                  </a:lnTo>
                  <a:lnTo>
                    <a:pt x="7243" y="6199"/>
                  </a:lnTo>
                  <a:cubicBezTo>
                    <a:pt x="6972" y="6229"/>
                    <a:pt x="6771" y="6480"/>
                    <a:pt x="6811" y="6761"/>
                  </a:cubicBezTo>
                  <a:lnTo>
                    <a:pt x="6821" y="6891"/>
                  </a:lnTo>
                  <a:cubicBezTo>
                    <a:pt x="6859" y="7144"/>
                    <a:pt x="7080" y="7335"/>
                    <a:pt x="7329" y="7335"/>
                  </a:cubicBezTo>
                  <a:cubicBezTo>
                    <a:pt x="7347" y="7335"/>
                    <a:pt x="7365" y="7334"/>
                    <a:pt x="7383" y="7332"/>
                  </a:cubicBezTo>
                  <a:lnTo>
                    <a:pt x="7473" y="7312"/>
                  </a:lnTo>
                  <a:cubicBezTo>
                    <a:pt x="7614" y="7723"/>
                    <a:pt x="7925" y="8054"/>
                    <a:pt x="8326" y="8215"/>
                  </a:cubicBezTo>
                  <a:lnTo>
                    <a:pt x="8326" y="8235"/>
                  </a:lnTo>
                  <a:cubicBezTo>
                    <a:pt x="7734" y="8335"/>
                    <a:pt x="7303" y="8847"/>
                    <a:pt x="7303" y="9449"/>
                  </a:cubicBezTo>
                  <a:lnTo>
                    <a:pt x="7313" y="10442"/>
                  </a:lnTo>
                  <a:lnTo>
                    <a:pt x="6992" y="10482"/>
                  </a:lnTo>
                  <a:lnTo>
                    <a:pt x="6761" y="9519"/>
                  </a:lnTo>
                  <a:cubicBezTo>
                    <a:pt x="6630" y="8976"/>
                    <a:pt x="6141" y="8590"/>
                    <a:pt x="5587" y="8590"/>
                  </a:cubicBezTo>
                  <a:cubicBezTo>
                    <a:pt x="5547" y="8590"/>
                    <a:pt x="5507" y="8592"/>
                    <a:pt x="5467" y="8596"/>
                  </a:cubicBezTo>
                  <a:lnTo>
                    <a:pt x="5467" y="8566"/>
                  </a:lnTo>
                  <a:cubicBezTo>
                    <a:pt x="5828" y="8315"/>
                    <a:pt x="6049" y="7924"/>
                    <a:pt x="6079" y="7493"/>
                  </a:cubicBezTo>
                  <a:lnTo>
                    <a:pt x="6169" y="7483"/>
                  </a:lnTo>
                  <a:cubicBezTo>
                    <a:pt x="6450" y="7443"/>
                    <a:pt x="6651" y="7192"/>
                    <a:pt x="6611" y="6921"/>
                  </a:cubicBezTo>
                  <a:lnTo>
                    <a:pt x="6601" y="6781"/>
                  </a:lnTo>
                  <a:cubicBezTo>
                    <a:pt x="6564" y="6533"/>
                    <a:pt x="6351" y="6344"/>
                    <a:pt x="6108" y="6344"/>
                  </a:cubicBezTo>
                  <a:cubicBezTo>
                    <a:pt x="6085" y="6344"/>
                    <a:pt x="6062" y="6346"/>
                    <a:pt x="6039" y="6349"/>
                  </a:cubicBezTo>
                  <a:lnTo>
                    <a:pt x="5969" y="6349"/>
                  </a:lnTo>
                  <a:lnTo>
                    <a:pt x="5919" y="5898"/>
                  </a:lnTo>
                  <a:lnTo>
                    <a:pt x="5838" y="5236"/>
                  </a:lnTo>
                  <a:cubicBezTo>
                    <a:pt x="5783" y="4772"/>
                    <a:pt x="5384" y="4437"/>
                    <a:pt x="4935" y="4437"/>
                  </a:cubicBezTo>
                  <a:cubicBezTo>
                    <a:pt x="4899" y="4437"/>
                    <a:pt x="4862" y="4439"/>
                    <a:pt x="4825" y="4444"/>
                  </a:cubicBezTo>
                  <a:lnTo>
                    <a:pt x="3993" y="4544"/>
                  </a:lnTo>
                  <a:cubicBezTo>
                    <a:pt x="3792" y="4574"/>
                    <a:pt x="3622" y="4734"/>
                    <a:pt x="3602" y="4945"/>
                  </a:cubicBezTo>
                  <a:lnTo>
                    <a:pt x="3451" y="4965"/>
                  </a:lnTo>
                  <a:cubicBezTo>
                    <a:pt x="3150" y="4995"/>
                    <a:pt x="2930" y="5276"/>
                    <a:pt x="2970" y="5577"/>
                  </a:cubicBezTo>
                  <a:lnTo>
                    <a:pt x="3050" y="6269"/>
                  </a:lnTo>
                  <a:lnTo>
                    <a:pt x="3110" y="6700"/>
                  </a:lnTo>
                  <a:lnTo>
                    <a:pt x="3040" y="6710"/>
                  </a:lnTo>
                  <a:cubicBezTo>
                    <a:pt x="2769" y="6740"/>
                    <a:pt x="2568" y="7001"/>
                    <a:pt x="2609" y="7272"/>
                  </a:cubicBezTo>
                  <a:lnTo>
                    <a:pt x="2619" y="7403"/>
                  </a:lnTo>
                  <a:cubicBezTo>
                    <a:pt x="2656" y="7664"/>
                    <a:pt x="2876" y="7847"/>
                    <a:pt x="3124" y="7847"/>
                  </a:cubicBezTo>
                  <a:cubicBezTo>
                    <a:pt x="3143" y="7847"/>
                    <a:pt x="3161" y="7846"/>
                    <a:pt x="3180" y="7844"/>
                  </a:cubicBezTo>
                  <a:lnTo>
                    <a:pt x="3271" y="7834"/>
                  </a:lnTo>
                  <a:cubicBezTo>
                    <a:pt x="3411" y="8245"/>
                    <a:pt x="3722" y="8576"/>
                    <a:pt x="4123" y="8727"/>
                  </a:cubicBezTo>
                  <a:lnTo>
                    <a:pt x="4123" y="8757"/>
                  </a:lnTo>
                  <a:cubicBezTo>
                    <a:pt x="3531" y="8847"/>
                    <a:pt x="3100" y="9368"/>
                    <a:pt x="3100" y="9970"/>
                  </a:cubicBezTo>
                  <a:lnTo>
                    <a:pt x="3110" y="10953"/>
                  </a:lnTo>
                  <a:lnTo>
                    <a:pt x="2849" y="10993"/>
                  </a:lnTo>
                  <a:lnTo>
                    <a:pt x="1816" y="2588"/>
                  </a:lnTo>
                  <a:lnTo>
                    <a:pt x="8777" y="1745"/>
                  </a:lnTo>
                  <a:cubicBezTo>
                    <a:pt x="9063" y="1726"/>
                    <a:pt x="9032" y="1310"/>
                    <a:pt x="8772" y="1310"/>
                  </a:cubicBezTo>
                  <a:cubicBezTo>
                    <a:pt x="8758" y="1310"/>
                    <a:pt x="8743" y="1311"/>
                    <a:pt x="8727" y="1314"/>
                  </a:cubicBezTo>
                  <a:lnTo>
                    <a:pt x="1545" y="2197"/>
                  </a:lnTo>
                  <a:cubicBezTo>
                    <a:pt x="1425" y="2207"/>
                    <a:pt x="1345" y="2317"/>
                    <a:pt x="1355" y="2437"/>
                  </a:cubicBezTo>
                  <a:lnTo>
                    <a:pt x="2438" y="11264"/>
                  </a:lnTo>
                  <a:cubicBezTo>
                    <a:pt x="2458" y="11365"/>
                    <a:pt x="2548" y="11455"/>
                    <a:pt x="2659" y="11455"/>
                  </a:cubicBezTo>
                  <a:lnTo>
                    <a:pt x="2689" y="11455"/>
                  </a:lnTo>
                  <a:lnTo>
                    <a:pt x="11716" y="10341"/>
                  </a:lnTo>
                  <a:cubicBezTo>
                    <a:pt x="11837" y="10331"/>
                    <a:pt x="11917" y="10221"/>
                    <a:pt x="11907" y="10101"/>
                  </a:cubicBezTo>
                  <a:lnTo>
                    <a:pt x="10964" y="2478"/>
                  </a:lnTo>
                  <a:lnTo>
                    <a:pt x="11756" y="2377"/>
                  </a:lnTo>
                  <a:lnTo>
                    <a:pt x="13030" y="12749"/>
                  </a:lnTo>
                  <a:cubicBezTo>
                    <a:pt x="13040" y="12909"/>
                    <a:pt x="12930" y="13050"/>
                    <a:pt x="12780" y="13070"/>
                  </a:cubicBezTo>
                  <a:lnTo>
                    <a:pt x="2318" y="14354"/>
                  </a:lnTo>
                  <a:cubicBezTo>
                    <a:pt x="2305" y="14355"/>
                    <a:pt x="2293" y="14356"/>
                    <a:pt x="2280" y="14356"/>
                  </a:cubicBezTo>
                  <a:cubicBezTo>
                    <a:pt x="2136" y="14356"/>
                    <a:pt x="2015" y="14251"/>
                    <a:pt x="1997" y="14103"/>
                  </a:cubicBezTo>
                  <a:lnTo>
                    <a:pt x="1626" y="11054"/>
                  </a:lnTo>
                  <a:cubicBezTo>
                    <a:pt x="1603" y="10931"/>
                    <a:pt x="1508" y="10874"/>
                    <a:pt x="1412" y="10874"/>
                  </a:cubicBezTo>
                  <a:cubicBezTo>
                    <a:pt x="1298" y="10874"/>
                    <a:pt x="1183" y="10956"/>
                    <a:pt x="1194" y="11104"/>
                  </a:cubicBezTo>
                  <a:lnTo>
                    <a:pt x="1565" y="14153"/>
                  </a:lnTo>
                  <a:cubicBezTo>
                    <a:pt x="1612" y="14519"/>
                    <a:pt x="1932" y="14789"/>
                    <a:pt x="2293" y="14789"/>
                  </a:cubicBezTo>
                  <a:cubicBezTo>
                    <a:pt x="2318" y="14789"/>
                    <a:pt x="2343" y="14787"/>
                    <a:pt x="2368" y="14785"/>
                  </a:cubicBezTo>
                  <a:lnTo>
                    <a:pt x="12830" y="13501"/>
                  </a:lnTo>
                  <a:cubicBezTo>
                    <a:pt x="13221" y="13451"/>
                    <a:pt x="13502" y="13090"/>
                    <a:pt x="13452" y="12699"/>
                  </a:cubicBezTo>
                  <a:lnTo>
                    <a:pt x="12158" y="2116"/>
                  </a:lnTo>
                  <a:lnTo>
                    <a:pt x="12158" y="2096"/>
                  </a:lnTo>
                  <a:cubicBezTo>
                    <a:pt x="12148" y="2086"/>
                    <a:pt x="12148" y="2076"/>
                    <a:pt x="12148" y="2076"/>
                  </a:cubicBezTo>
                  <a:cubicBezTo>
                    <a:pt x="12148" y="2066"/>
                    <a:pt x="12138" y="2056"/>
                    <a:pt x="12138" y="2046"/>
                  </a:cubicBezTo>
                  <a:lnTo>
                    <a:pt x="12138" y="2036"/>
                  </a:lnTo>
                  <a:lnTo>
                    <a:pt x="12128" y="2016"/>
                  </a:lnTo>
                  <a:lnTo>
                    <a:pt x="12107" y="1996"/>
                  </a:lnTo>
                  <a:lnTo>
                    <a:pt x="12087" y="1976"/>
                  </a:lnTo>
                  <a:lnTo>
                    <a:pt x="9600" y="40"/>
                  </a:lnTo>
                  <a:lnTo>
                    <a:pt x="9570" y="20"/>
                  </a:lnTo>
                  <a:lnTo>
                    <a:pt x="9540" y="10"/>
                  </a:lnTo>
                  <a:lnTo>
                    <a:pt x="952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811;p69">
              <a:extLst>
                <a:ext uri="{FF2B5EF4-FFF2-40B4-BE49-F238E27FC236}">
                  <a16:creationId xmlns:a16="http://schemas.microsoft.com/office/drawing/2014/main" id="{48EF7D36-184A-4145-B5A4-85A9232FC77F}"/>
                </a:ext>
              </a:extLst>
            </p:cNvPr>
            <p:cNvSpPr/>
            <p:nvPr/>
          </p:nvSpPr>
          <p:spPr>
            <a:xfrm>
              <a:off x="4171773" y="2008805"/>
              <a:ext cx="205369" cy="41682"/>
            </a:xfrm>
            <a:custGeom>
              <a:avLst/>
              <a:gdLst/>
              <a:ahLst/>
              <a:cxnLst/>
              <a:rect l="l" t="t" r="r" b="b"/>
              <a:pathLst>
                <a:path w="7967" h="1617" extrusionOk="0">
                  <a:moveTo>
                    <a:pt x="7743" y="0"/>
                  </a:moveTo>
                  <a:cubicBezTo>
                    <a:pt x="7738" y="0"/>
                    <a:pt x="7732" y="0"/>
                    <a:pt x="7726" y="1"/>
                  </a:cubicBezTo>
                  <a:cubicBezTo>
                    <a:pt x="6914" y="71"/>
                    <a:pt x="6121" y="312"/>
                    <a:pt x="5419" y="703"/>
                  </a:cubicBezTo>
                  <a:cubicBezTo>
                    <a:pt x="5260" y="787"/>
                    <a:pt x="5206" y="794"/>
                    <a:pt x="5187" y="794"/>
                  </a:cubicBezTo>
                  <a:cubicBezTo>
                    <a:pt x="5183" y="794"/>
                    <a:pt x="5180" y="793"/>
                    <a:pt x="5179" y="793"/>
                  </a:cubicBezTo>
                  <a:cubicBezTo>
                    <a:pt x="5098" y="713"/>
                    <a:pt x="5038" y="633"/>
                    <a:pt x="4988" y="543"/>
                  </a:cubicBezTo>
                  <a:cubicBezTo>
                    <a:pt x="4830" y="326"/>
                    <a:pt x="4589" y="206"/>
                    <a:pt x="4333" y="206"/>
                  </a:cubicBezTo>
                  <a:cubicBezTo>
                    <a:pt x="4281" y="206"/>
                    <a:pt x="4228" y="211"/>
                    <a:pt x="4175" y="222"/>
                  </a:cubicBezTo>
                  <a:cubicBezTo>
                    <a:pt x="3925" y="282"/>
                    <a:pt x="3684" y="402"/>
                    <a:pt x="3483" y="573"/>
                  </a:cubicBezTo>
                  <a:lnTo>
                    <a:pt x="3353" y="683"/>
                  </a:lnTo>
                  <a:cubicBezTo>
                    <a:pt x="3062" y="914"/>
                    <a:pt x="2761" y="1154"/>
                    <a:pt x="2420" y="1184"/>
                  </a:cubicBezTo>
                  <a:cubicBezTo>
                    <a:pt x="2401" y="1187"/>
                    <a:pt x="2382" y="1188"/>
                    <a:pt x="2363" y="1188"/>
                  </a:cubicBezTo>
                  <a:cubicBezTo>
                    <a:pt x="2194" y="1188"/>
                    <a:pt x="2038" y="1108"/>
                    <a:pt x="1939" y="964"/>
                  </a:cubicBezTo>
                  <a:cubicBezTo>
                    <a:pt x="1929" y="954"/>
                    <a:pt x="1929" y="934"/>
                    <a:pt x="1919" y="914"/>
                  </a:cubicBezTo>
                  <a:cubicBezTo>
                    <a:pt x="1878" y="833"/>
                    <a:pt x="1828" y="753"/>
                    <a:pt x="1758" y="693"/>
                  </a:cubicBezTo>
                  <a:cubicBezTo>
                    <a:pt x="1663" y="616"/>
                    <a:pt x="1555" y="592"/>
                    <a:pt x="1457" y="592"/>
                  </a:cubicBezTo>
                  <a:cubicBezTo>
                    <a:pt x="1339" y="592"/>
                    <a:pt x="1236" y="626"/>
                    <a:pt x="1186" y="643"/>
                  </a:cubicBezTo>
                  <a:cubicBezTo>
                    <a:pt x="845" y="763"/>
                    <a:pt x="524" y="924"/>
                    <a:pt x="223" y="1104"/>
                  </a:cubicBezTo>
                  <a:cubicBezTo>
                    <a:pt x="1" y="1228"/>
                    <a:pt x="131" y="1521"/>
                    <a:pt x="323" y="1521"/>
                  </a:cubicBezTo>
                  <a:cubicBezTo>
                    <a:pt x="365" y="1521"/>
                    <a:pt x="410" y="1507"/>
                    <a:pt x="454" y="1475"/>
                  </a:cubicBezTo>
                  <a:cubicBezTo>
                    <a:pt x="725" y="1305"/>
                    <a:pt x="1026" y="1164"/>
                    <a:pt x="1327" y="1054"/>
                  </a:cubicBezTo>
                  <a:cubicBezTo>
                    <a:pt x="1377" y="1034"/>
                    <a:pt x="1437" y="1024"/>
                    <a:pt x="1487" y="1024"/>
                  </a:cubicBezTo>
                  <a:cubicBezTo>
                    <a:pt x="1507" y="1044"/>
                    <a:pt x="1517" y="1074"/>
                    <a:pt x="1527" y="1094"/>
                  </a:cubicBezTo>
                  <a:cubicBezTo>
                    <a:pt x="1537" y="1114"/>
                    <a:pt x="1547" y="1144"/>
                    <a:pt x="1557" y="1164"/>
                  </a:cubicBezTo>
                  <a:cubicBezTo>
                    <a:pt x="1723" y="1447"/>
                    <a:pt x="2022" y="1616"/>
                    <a:pt x="2342" y="1616"/>
                  </a:cubicBezTo>
                  <a:cubicBezTo>
                    <a:pt x="2352" y="1616"/>
                    <a:pt x="2361" y="1616"/>
                    <a:pt x="2370" y="1616"/>
                  </a:cubicBezTo>
                  <a:lnTo>
                    <a:pt x="2460" y="1616"/>
                  </a:lnTo>
                  <a:cubicBezTo>
                    <a:pt x="2932" y="1576"/>
                    <a:pt x="3303" y="1285"/>
                    <a:pt x="3624" y="1014"/>
                  </a:cubicBezTo>
                  <a:lnTo>
                    <a:pt x="3764" y="904"/>
                  </a:lnTo>
                  <a:cubicBezTo>
                    <a:pt x="3905" y="783"/>
                    <a:pt x="4065" y="693"/>
                    <a:pt x="4256" y="653"/>
                  </a:cubicBezTo>
                  <a:cubicBezTo>
                    <a:pt x="4286" y="644"/>
                    <a:pt x="4317" y="639"/>
                    <a:pt x="4348" y="639"/>
                  </a:cubicBezTo>
                  <a:cubicBezTo>
                    <a:pt x="4452" y="639"/>
                    <a:pt x="4557" y="688"/>
                    <a:pt x="4627" y="773"/>
                  </a:cubicBezTo>
                  <a:cubicBezTo>
                    <a:pt x="4773" y="1003"/>
                    <a:pt x="4914" y="1218"/>
                    <a:pt x="5184" y="1218"/>
                  </a:cubicBezTo>
                  <a:cubicBezTo>
                    <a:pt x="5304" y="1218"/>
                    <a:pt x="5448" y="1176"/>
                    <a:pt x="5630" y="1074"/>
                  </a:cubicBezTo>
                  <a:cubicBezTo>
                    <a:pt x="6292" y="713"/>
                    <a:pt x="7014" y="492"/>
                    <a:pt x="7766" y="432"/>
                  </a:cubicBezTo>
                  <a:cubicBezTo>
                    <a:pt x="7877" y="412"/>
                    <a:pt x="7967" y="312"/>
                    <a:pt x="7957" y="202"/>
                  </a:cubicBezTo>
                  <a:cubicBezTo>
                    <a:pt x="7947" y="87"/>
                    <a:pt x="7848" y="0"/>
                    <a:pt x="77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812;p69">
              <a:extLst>
                <a:ext uri="{FF2B5EF4-FFF2-40B4-BE49-F238E27FC236}">
                  <a16:creationId xmlns:a16="http://schemas.microsoft.com/office/drawing/2014/main" id="{8D155D30-74DE-4EA2-8DAC-E9C353C6280C}"/>
                </a:ext>
              </a:extLst>
            </p:cNvPr>
            <p:cNvSpPr/>
            <p:nvPr/>
          </p:nvSpPr>
          <p:spPr>
            <a:xfrm>
              <a:off x="4354870" y="2027932"/>
              <a:ext cx="40393" cy="16188"/>
            </a:xfrm>
            <a:custGeom>
              <a:avLst/>
              <a:gdLst/>
              <a:ahLst/>
              <a:cxnLst/>
              <a:rect l="l" t="t" r="r" b="b"/>
              <a:pathLst>
                <a:path w="1567" h="628" extrusionOk="0">
                  <a:moveTo>
                    <a:pt x="1342" y="0"/>
                  </a:moveTo>
                  <a:cubicBezTo>
                    <a:pt x="1337" y="0"/>
                    <a:pt x="1331" y="1"/>
                    <a:pt x="1325" y="1"/>
                  </a:cubicBezTo>
                  <a:cubicBezTo>
                    <a:pt x="964" y="21"/>
                    <a:pt x="603" y="91"/>
                    <a:pt x="262" y="202"/>
                  </a:cubicBezTo>
                  <a:cubicBezTo>
                    <a:pt x="1" y="265"/>
                    <a:pt x="80" y="628"/>
                    <a:pt x="302" y="628"/>
                  </a:cubicBezTo>
                  <a:cubicBezTo>
                    <a:pt x="327" y="628"/>
                    <a:pt x="354" y="623"/>
                    <a:pt x="383" y="613"/>
                  </a:cubicBezTo>
                  <a:cubicBezTo>
                    <a:pt x="693" y="513"/>
                    <a:pt x="1025" y="453"/>
                    <a:pt x="1356" y="432"/>
                  </a:cubicBezTo>
                  <a:cubicBezTo>
                    <a:pt x="1476" y="422"/>
                    <a:pt x="1566" y="322"/>
                    <a:pt x="1556" y="202"/>
                  </a:cubicBezTo>
                  <a:cubicBezTo>
                    <a:pt x="1547" y="88"/>
                    <a:pt x="1447" y="0"/>
                    <a:pt x="13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Grafik 4">
            <a:extLst>
              <a:ext uri="{FF2B5EF4-FFF2-40B4-BE49-F238E27FC236}">
                <a16:creationId xmlns:a16="http://schemas.microsoft.com/office/drawing/2014/main" id="{18CD128C-8162-4657-9407-701939B992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2382" y="2262530"/>
            <a:ext cx="439197" cy="441811"/>
          </a:xfrm>
          <a:prstGeom prst="rect">
            <a:avLst/>
          </a:prstGeom>
        </p:spPr>
      </p:pic>
      <p:grpSp>
        <p:nvGrpSpPr>
          <p:cNvPr id="49" name="Google Shape;5690;p77">
            <a:extLst>
              <a:ext uri="{FF2B5EF4-FFF2-40B4-BE49-F238E27FC236}">
                <a16:creationId xmlns:a16="http://schemas.microsoft.com/office/drawing/2014/main" id="{834405A8-ADBF-694E-B34B-CD12A4BF7E45}"/>
              </a:ext>
            </a:extLst>
          </p:cNvPr>
          <p:cNvGrpSpPr/>
          <p:nvPr/>
        </p:nvGrpSpPr>
        <p:grpSpPr>
          <a:xfrm>
            <a:off x="4348730" y="3900266"/>
            <a:ext cx="446539" cy="303895"/>
            <a:chOff x="6228583" y="3237664"/>
            <a:chExt cx="446539" cy="303895"/>
          </a:xfrm>
          <a:solidFill>
            <a:schemeClr val="tx1"/>
          </a:solidFill>
        </p:grpSpPr>
        <p:sp>
          <p:nvSpPr>
            <p:cNvPr id="50" name="Google Shape;5691;p77">
              <a:extLst>
                <a:ext uri="{FF2B5EF4-FFF2-40B4-BE49-F238E27FC236}">
                  <a16:creationId xmlns:a16="http://schemas.microsoft.com/office/drawing/2014/main" id="{6475CB05-FC34-5C48-8CBE-09482F95071A}"/>
                </a:ext>
              </a:extLst>
            </p:cNvPr>
            <p:cNvSpPr/>
            <p:nvPr/>
          </p:nvSpPr>
          <p:spPr>
            <a:xfrm>
              <a:off x="6357508" y="3277453"/>
              <a:ext cx="26865" cy="25912"/>
            </a:xfrm>
            <a:custGeom>
              <a:avLst/>
              <a:gdLst/>
              <a:ahLst/>
              <a:cxnLst/>
              <a:rect l="l" t="t" r="r" b="b"/>
              <a:pathLst>
                <a:path w="846" h="816" extrusionOk="0">
                  <a:moveTo>
                    <a:pt x="632" y="0"/>
                  </a:moveTo>
                  <a:cubicBezTo>
                    <a:pt x="578" y="0"/>
                    <a:pt x="525" y="18"/>
                    <a:pt x="489" y="54"/>
                  </a:cubicBezTo>
                  <a:lnTo>
                    <a:pt x="72" y="471"/>
                  </a:lnTo>
                  <a:cubicBezTo>
                    <a:pt x="1" y="542"/>
                    <a:pt x="1" y="685"/>
                    <a:pt x="72" y="756"/>
                  </a:cubicBezTo>
                  <a:cubicBezTo>
                    <a:pt x="120" y="804"/>
                    <a:pt x="167" y="816"/>
                    <a:pt x="227" y="816"/>
                  </a:cubicBezTo>
                  <a:cubicBezTo>
                    <a:pt x="263" y="816"/>
                    <a:pt x="322" y="804"/>
                    <a:pt x="370" y="756"/>
                  </a:cubicBezTo>
                  <a:lnTo>
                    <a:pt x="786" y="340"/>
                  </a:lnTo>
                  <a:cubicBezTo>
                    <a:pt x="846" y="268"/>
                    <a:pt x="846" y="149"/>
                    <a:pt x="775" y="54"/>
                  </a:cubicBezTo>
                  <a:cubicBezTo>
                    <a:pt x="739" y="18"/>
                    <a:pt x="685" y="0"/>
                    <a:pt x="6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692;p77">
              <a:extLst>
                <a:ext uri="{FF2B5EF4-FFF2-40B4-BE49-F238E27FC236}">
                  <a16:creationId xmlns:a16="http://schemas.microsoft.com/office/drawing/2014/main" id="{3F5D5380-B3C2-B042-9294-66DAA076B0D9}"/>
                </a:ext>
              </a:extLst>
            </p:cNvPr>
            <p:cNvSpPr/>
            <p:nvPr/>
          </p:nvSpPr>
          <p:spPr>
            <a:xfrm>
              <a:off x="6276596" y="3358746"/>
              <a:ext cx="26896" cy="25912"/>
            </a:xfrm>
            <a:custGeom>
              <a:avLst/>
              <a:gdLst/>
              <a:ahLst/>
              <a:cxnLst/>
              <a:rect l="l" t="t" r="r" b="b"/>
              <a:pathLst>
                <a:path w="847" h="816" extrusionOk="0">
                  <a:moveTo>
                    <a:pt x="632" y="0"/>
                  </a:moveTo>
                  <a:cubicBezTo>
                    <a:pt x="578" y="0"/>
                    <a:pt x="525" y="18"/>
                    <a:pt x="489" y="54"/>
                  </a:cubicBezTo>
                  <a:lnTo>
                    <a:pt x="72" y="471"/>
                  </a:lnTo>
                  <a:cubicBezTo>
                    <a:pt x="1" y="554"/>
                    <a:pt x="1" y="685"/>
                    <a:pt x="72" y="756"/>
                  </a:cubicBezTo>
                  <a:cubicBezTo>
                    <a:pt x="120" y="804"/>
                    <a:pt x="167" y="816"/>
                    <a:pt x="227" y="816"/>
                  </a:cubicBezTo>
                  <a:cubicBezTo>
                    <a:pt x="286" y="816"/>
                    <a:pt x="334" y="804"/>
                    <a:pt x="370" y="756"/>
                  </a:cubicBezTo>
                  <a:lnTo>
                    <a:pt x="787" y="340"/>
                  </a:lnTo>
                  <a:cubicBezTo>
                    <a:pt x="846" y="256"/>
                    <a:pt x="846" y="137"/>
                    <a:pt x="775" y="54"/>
                  </a:cubicBezTo>
                  <a:cubicBezTo>
                    <a:pt x="739" y="18"/>
                    <a:pt x="685" y="0"/>
                    <a:pt x="6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93;p77">
              <a:extLst>
                <a:ext uri="{FF2B5EF4-FFF2-40B4-BE49-F238E27FC236}">
                  <a16:creationId xmlns:a16="http://schemas.microsoft.com/office/drawing/2014/main" id="{9B8BB8C9-A8D6-B14D-9562-6A20DA1CD1D2}"/>
                </a:ext>
              </a:extLst>
            </p:cNvPr>
            <p:cNvSpPr/>
            <p:nvPr/>
          </p:nvSpPr>
          <p:spPr>
            <a:xfrm>
              <a:off x="6357508" y="3358365"/>
              <a:ext cx="26865" cy="25912"/>
            </a:xfrm>
            <a:custGeom>
              <a:avLst/>
              <a:gdLst/>
              <a:ahLst/>
              <a:cxnLst/>
              <a:rect l="l" t="t" r="r" b="b"/>
              <a:pathLst>
                <a:path w="846" h="816" extrusionOk="0">
                  <a:moveTo>
                    <a:pt x="215" y="0"/>
                  </a:moveTo>
                  <a:cubicBezTo>
                    <a:pt x="161" y="0"/>
                    <a:pt x="108" y="18"/>
                    <a:pt x="72" y="54"/>
                  </a:cubicBezTo>
                  <a:cubicBezTo>
                    <a:pt x="1" y="125"/>
                    <a:pt x="1" y="268"/>
                    <a:pt x="72" y="340"/>
                  </a:cubicBezTo>
                  <a:lnTo>
                    <a:pt x="489" y="756"/>
                  </a:lnTo>
                  <a:cubicBezTo>
                    <a:pt x="536" y="792"/>
                    <a:pt x="584" y="816"/>
                    <a:pt x="644" y="816"/>
                  </a:cubicBezTo>
                  <a:cubicBezTo>
                    <a:pt x="703" y="816"/>
                    <a:pt x="739" y="792"/>
                    <a:pt x="786" y="756"/>
                  </a:cubicBezTo>
                  <a:cubicBezTo>
                    <a:pt x="846" y="685"/>
                    <a:pt x="846" y="566"/>
                    <a:pt x="775" y="471"/>
                  </a:cubicBezTo>
                  <a:lnTo>
                    <a:pt x="358" y="54"/>
                  </a:lnTo>
                  <a:cubicBezTo>
                    <a:pt x="322" y="18"/>
                    <a:pt x="269" y="0"/>
                    <a:pt x="2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694;p77">
              <a:extLst>
                <a:ext uri="{FF2B5EF4-FFF2-40B4-BE49-F238E27FC236}">
                  <a16:creationId xmlns:a16="http://schemas.microsoft.com/office/drawing/2014/main" id="{BCB9D995-6069-AC47-B674-64C9B22C50E3}"/>
                </a:ext>
              </a:extLst>
            </p:cNvPr>
            <p:cNvSpPr/>
            <p:nvPr/>
          </p:nvSpPr>
          <p:spPr>
            <a:xfrm>
              <a:off x="6276596" y="3277453"/>
              <a:ext cx="26896" cy="25912"/>
            </a:xfrm>
            <a:custGeom>
              <a:avLst/>
              <a:gdLst/>
              <a:ahLst/>
              <a:cxnLst/>
              <a:rect l="l" t="t" r="r" b="b"/>
              <a:pathLst>
                <a:path w="847" h="816" extrusionOk="0">
                  <a:moveTo>
                    <a:pt x="219" y="0"/>
                  </a:moveTo>
                  <a:cubicBezTo>
                    <a:pt x="167" y="0"/>
                    <a:pt x="114" y="18"/>
                    <a:pt x="72" y="54"/>
                  </a:cubicBezTo>
                  <a:cubicBezTo>
                    <a:pt x="1" y="137"/>
                    <a:pt x="1" y="268"/>
                    <a:pt x="72" y="340"/>
                  </a:cubicBezTo>
                  <a:lnTo>
                    <a:pt x="489" y="756"/>
                  </a:lnTo>
                  <a:cubicBezTo>
                    <a:pt x="536" y="804"/>
                    <a:pt x="584" y="816"/>
                    <a:pt x="644" y="816"/>
                  </a:cubicBezTo>
                  <a:cubicBezTo>
                    <a:pt x="679" y="816"/>
                    <a:pt x="751" y="804"/>
                    <a:pt x="787" y="756"/>
                  </a:cubicBezTo>
                  <a:cubicBezTo>
                    <a:pt x="846" y="685"/>
                    <a:pt x="846" y="554"/>
                    <a:pt x="775" y="471"/>
                  </a:cubicBezTo>
                  <a:lnTo>
                    <a:pt x="358" y="54"/>
                  </a:lnTo>
                  <a:cubicBezTo>
                    <a:pt x="322" y="18"/>
                    <a:pt x="272" y="0"/>
                    <a:pt x="2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695;p77">
              <a:extLst>
                <a:ext uri="{FF2B5EF4-FFF2-40B4-BE49-F238E27FC236}">
                  <a16:creationId xmlns:a16="http://schemas.microsoft.com/office/drawing/2014/main" id="{892CA790-BB27-6745-89D6-9C6813296546}"/>
                </a:ext>
              </a:extLst>
            </p:cNvPr>
            <p:cNvSpPr/>
            <p:nvPr/>
          </p:nvSpPr>
          <p:spPr>
            <a:xfrm>
              <a:off x="6526508" y="3290314"/>
              <a:ext cx="21593" cy="19879"/>
            </a:xfrm>
            <a:custGeom>
              <a:avLst/>
              <a:gdLst/>
              <a:ahLst/>
              <a:cxnLst/>
              <a:rect l="l" t="t" r="r" b="b"/>
              <a:pathLst>
                <a:path w="680" h="626" extrusionOk="0">
                  <a:moveTo>
                    <a:pt x="446" y="0"/>
                  </a:moveTo>
                  <a:cubicBezTo>
                    <a:pt x="394" y="0"/>
                    <a:pt x="340" y="18"/>
                    <a:pt x="298" y="54"/>
                  </a:cubicBezTo>
                  <a:lnTo>
                    <a:pt x="84" y="280"/>
                  </a:lnTo>
                  <a:cubicBezTo>
                    <a:pt x="1" y="351"/>
                    <a:pt x="1" y="482"/>
                    <a:pt x="84" y="566"/>
                  </a:cubicBezTo>
                  <a:cubicBezTo>
                    <a:pt x="120" y="601"/>
                    <a:pt x="167" y="625"/>
                    <a:pt x="227" y="625"/>
                  </a:cubicBezTo>
                  <a:cubicBezTo>
                    <a:pt x="275" y="625"/>
                    <a:pt x="334" y="601"/>
                    <a:pt x="382" y="566"/>
                  </a:cubicBezTo>
                  <a:lnTo>
                    <a:pt x="596" y="340"/>
                  </a:lnTo>
                  <a:cubicBezTo>
                    <a:pt x="679" y="268"/>
                    <a:pt x="679" y="125"/>
                    <a:pt x="584" y="54"/>
                  </a:cubicBezTo>
                  <a:cubicBezTo>
                    <a:pt x="548" y="18"/>
                    <a:pt x="498" y="0"/>
                    <a:pt x="4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696;p77">
              <a:extLst>
                <a:ext uri="{FF2B5EF4-FFF2-40B4-BE49-F238E27FC236}">
                  <a16:creationId xmlns:a16="http://schemas.microsoft.com/office/drawing/2014/main" id="{1903684B-CE14-C848-A779-6346292E20BA}"/>
                </a:ext>
              </a:extLst>
            </p:cNvPr>
            <p:cNvSpPr/>
            <p:nvPr/>
          </p:nvSpPr>
          <p:spPr>
            <a:xfrm>
              <a:off x="6465253" y="3352299"/>
              <a:ext cx="20831" cy="19498"/>
            </a:xfrm>
            <a:custGeom>
              <a:avLst/>
              <a:gdLst/>
              <a:ahLst/>
              <a:cxnLst/>
              <a:rect l="l" t="t" r="r" b="b"/>
              <a:pathLst>
                <a:path w="656" h="614" extrusionOk="0">
                  <a:moveTo>
                    <a:pt x="437" y="1"/>
                  </a:moveTo>
                  <a:cubicBezTo>
                    <a:pt x="385" y="1"/>
                    <a:pt x="334" y="19"/>
                    <a:pt x="299" y="54"/>
                  </a:cubicBezTo>
                  <a:lnTo>
                    <a:pt x="72" y="281"/>
                  </a:lnTo>
                  <a:cubicBezTo>
                    <a:pt x="1" y="352"/>
                    <a:pt x="1" y="483"/>
                    <a:pt x="72" y="554"/>
                  </a:cubicBezTo>
                  <a:cubicBezTo>
                    <a:pt x="120" y="602"/>
                    <a:pt x="168" y="614"/>
                    <a:pt x="227" y="614"/>
                  </a:cubicBezTo>
                  <a:cubicBezTo>
                    <a:pt x="263" y="614"/>
                    <a:pt x="322" y="602"/>
                    <a:pt x="370" y="554"/>
                  </a:cubicBezTo>
                  <a:lnTo>
                    <a:pt x="596" y="340"/>
                  </a:lnTo>
                  <a:cubicBezTo>
                    <a:pt x="656" y="257"/>
                    <a:pt x="656" y="126"/>
                    <a:pt x="584" y="54"/>
                  </a:cubicBezTo>
                  <a:cubicBezTo>
                    <a:pt x="543" y="19"/>
                    <a:pt x="489" y="1"/>
                    <a:pt x="4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697;p77">
              <a:extLst>
                <a:ext uri="{FF2B5EF4-FFF2-40B4-BE49-F238E27FC236}">
                  <a16:creationId xmlns:a16="http://schemas.microsoft.com/office/drawing/2014/main" id="{23E97620-2727-2E40-A55A-0B5B84A4230A}"/>
                </a:ext>
              </a:extLst>
            </p:cNvPr>
            <p:cNvSpPr/>
            <p:nvPr/>
          </p:nvSpPr>
          <p:spPr>
            <a:xfrm>
              <a:off x="6526508" y="3352299"/>
              <a:ext cx="21593" cy="19498"/>
            </a:xfrm>
            <a:custGeom>
              <a:avLst/>
              <a:gdLst/>
              <a:ahLst/>
              <a:cxnLst/>
              <a:rect l="l" t="t" r="r" b="b"/>
              <a:pathLst>
                <a:path w="680" h="614" extrusionOk="0">
                  <a:moveTo>
                    <a:pt x="221" y="1"/>
                  </a:moveTo>
                  <a:cubicBezTo>
                    <a:pt x="170" y="1"/>
                    <a:pt x="120" y="19"/>
                    <a:pt x="84" y="54"/>
                  </a:cubicBezTo>
                  <a:cubicBezTo>
                    <a:pt x="1" y="126"/>
                    <a:pt x="1" y="257"/>
                    <a:pt x="84" y="340"/>
                  </a:cubicBezTo>
                  <a:lnTo>
                    <a:pt x="298" y="554"/>
                  </a:lnTo>
                  <a:cubicBezTo>
                    <a:pt x="346" y="602"/>
                    <a:pt x="394" y="614"/>
                    <a:pt x="453" y="614"/>
                  </a:cubicBezTo>
                  <a:cubicBezTo>
                    <a:pt x="501" y="614"/>
                    <a:pt x="560" y="602"/>
                    <a:pt x="596" y="554"/>
                  </a:cubicBezTo>
                  <a:cubicBezTo>
                    <a:pt x="679" y="483"/>
                    <a:pt x="679" y="352"/>
                    <a:pt x="584" y="281"/>
                  </a:cubicBezTo>
                  <a:lnTo>
                    <a:pt x="358" y="54"/>
                  </a:lnTo>
                  <a:cubicBezTo>
                    <a:pt x="322" y="19"/>
                    <a:pt x="272" y="1"/>
                    <a:pt x="2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698;p77">
              <a:extLst>
                <a:ext uri="{FF2B5EF4-FFF2-40B4-BE49-F238E27FC236}">
                  <a16:creationId xmlns:a16="http://schemas.microsoft.com/office/drawing/2014/main" id="{9E4F5AFA-DD99-BE47-8629-480DBB027D4F}"/>
                </a:ext>
              </a:extLst>
            </p:cNvPr>
            <p:cNvSpPr/>
            <p:nvPr/>
          </p:nvSpPr>
          <p:spPr>
            <a:xfrm>
              <a:off x="6465253" y="3290314"/>
              <a:ext cx="20831" cy="19879"/>
            </a:xfrm>
            <a:custGeom>
              <a:avLst/>
              <a:gdLst/>
              <a:ahLst/>
              <a:cxnLst/>
              <a:rect l="l" t="t" r="r" b="b"/>
              <a:pathLst>
                <a:path w="656" h="626" extrusionOk="0">
                  <a:moveTo>
                    <a:pt x="215" y="0"/>
                  </a:moveTo>
                  <a:cubicBezTo>
                    <a:pt x="162" y="0"/>
                    <a:pt x="108" y="18"/>
                    <a:pt x="72" y="54"/>
                  </a:cubicBezTo>
                  <a:cubicBezTo>
                    <a:pt x="1" y="125"/>
                    <a:pt x="1" y="268"/>
                    <a:pt x="72" y="340"/>
                  </a:cubicBezTo>
                  <a:lnTo>
                    <a:pt x="299" y="566"/>
                  </a:lnTo>
                  <a:cubicBezTo>
                    <a:pt x="346" y="601"/>
                    <a:pt x="382" y="625"/>
                    <a:pt x="441" y="625"/>
                  </a:cubicBezTo>
                  <a:cubicBezTo>
                    <a:pt x="489" y="625"/>
                    <a:pt x="549" y="601"/>
                    <a:pt x="596" y="566"/>
                  </a:cubicBezTo>
                  <a:cubicBezTo>
                    <a:pt x="656" y="482"/>
                    <a:pt x="656" y="351"/>
                    <a:pt x="584" y="280"/>
                  </a:cubicBezTo>
                  <a:lnTo>
                    <a:pt x="358" y="54"/>
                  </a:lnTo>
                  <a:cubicBezTo>
                    <a:pt x="322" y="18"/>
                    <a:pt x="269" y="0"/>
                    <a:pt x="2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699;p77">
              <a:extLst>
                <a:ext uri="{FF2B5EF4-FFF2-40B4-BE49-F238E27FC236}">
                  <a16:creationId xmlns:a16="http://schemas.microsoft.com/office/drawing/2014/main" id="{71AEC963-999F-C540-AF8E-13FC70FD5272}"/>
                </a:ext>
              </a:extLst>
            </p:cNvPr>
            <p:cNvSpPr/>
            <p:nvPr/>
          </p:nvSpPr>
          <p:spPr>
            <a:xfrm>
              <a:off x="6304573" y="3437180"/>
              <a:ext cx="119145" cy="13274"/>
            </a:xfrm>
            <a:custGeom>
              <a:avLst/>
              <a:gdLst/>
              <a:ahLst/>
              <a:cxnLst/>
              <a:rect l="l" t="t" r="r" b="b"/>
              <a:pathLst>
                <a:path w="3752" h="418" extrusionOk="0">
                  <a:moveTo>
                    <a:pt x="203" y="1"/>
                  </a:moveTo>
                  <a:cubicBezTo>
                    <a:pt x="96" y="1"/>
                    <a:pt x="1" y="84"/>
                    <a:pt x="1" y="203"/>
                  </a:cubicBezTo>
                  <a:cubicBezTo>
                    <a:pt x="1" y="322"/>
                    <a:pt x="84" y="417"/>
                    <a:pt x="203" y="417"/>
                  </a:cubicBezTo>
                  <a:lnTo>
                    <a:pt x="3537" y="417"/>
                  </a:lnTo>
                  <a:cubicBezTo>
                    <a:pt x="3644" y="417"/>
                    <a:pt x="3751" y="322"/>
                    <a:pt x="3751" y="203"/>
                  </a:cubicBezTo>
                  <a:cubicBezTo>
                    <a:pt x="3751" y="84"/>
                    <a:pt x="3644" y="1"/>
                    <a:pt x="35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700;p77">
              <a:extLst>
                <a:ext uri="{FF2B5EF4-FFF2-40B4-BE49-F238E27FC236}">
                  <a16:creationId xmlns:a16="http://schemas.microsoft.com/office/drawing/2014/main" id="{FEE03954-2E84-164C-AD86-24695AB74636}"/>
                </a:ext>
              </a:extLst>
            </p:cNvPr>
            <p:cNvSpPr/>
            <p:nvPr/>
          </p:nvSpPr>
          <p:spPr>
            <a:xfrm>
              <a:off x="6304573" y="3500341"/>
              <a:ext cx="25372" cy="13242"/>
            </a:xfrm>
            <a:custGeom>
              <a:avLst/>
              <a:gdLst/>
              <a:ahLst/>
              <a:cxnLst/>
              <a:rect l="l" t="t" r="r" b="b"/>
              <a:pathLst>
                <a:path w="799" h="417" extrusionOk="0">
                  <a:moveTo>
                    <a:pt x="203" y="0"/>
                  </a:moveTo>
                  <a:cubicBezTo>
                    <a:pt x="108" y="0"/>
                    <a:pt x="1" y="95"/>
                    <a:pt x="1" y="214"/>
                  </a:cubicBezTo>
                  <a:cubicBezTo>
                    <a:pt x="1" y="333"/>
                    <a:pt x="84" y="417"/>
                    <a:pt x="203" y="417"/>
                  </a:cubicBezTo>
                  <a:lnTo>
                    <a:pt x="596" y="417"/>
                  </a:lnTo>
                  <a:cubicBezTo>
                    <a:pt x="703" y="417"/>
                    <a:pt x="798" y="333"/>
                    <a:pt x="798" y="214"/>
                  </a:cubicBezTo>
                  <a:cubicBezTo>
                    <a:pt x="798" y="95"/>
                    <a:pt x="715" y="0"/>
                    <a:pt x="5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701;p77">
              <a:extLst>
                <a:ext uri="{FF2B5EF4-FFF2-40B4-BE49-F238E27FC236}">
                  <a16:creationId xmlns:a16="http://schemas.microsoft.com/office/drawing/2014/main" id="{D6B69E2D-9B45-C544-8453-3A5674A6D7D0}"/>
                </a:ext>
              </a:extLst>
            </p:cNvPr>
            <p:cNvSpPr/>
            <p:nvPr/>
          </p:nvSpPr>
          <p:spPr>
            <a:xfrm>
              <a:off x="6346934" y="3500341"/>
              <a:ext cx="76784" cy="13242"/>
            </a:xfrm>
            <a:custGeom>
              <a:avLst/>
              <a:gdLst/>
              <a:ahLst/>
              <a:cxnLst/>
              <a:rect l="l" t="t" r="r" b="b"/>
              <a:pathLst>
                <a:path w="2418" h="417" extrusionOk="0">
                  <a:moveTo>
                    <a:pt x="215" y="0"/>
                  </a:moveTo>
                  <a:cubicBezTo>
                    <a:pt x="107" y="0"/>
                    <a:pt x="0" y="95"/>
                    <a:pt x="0" y="214"/>
                  </a:cubicBezTo>
                  <a:cubicBezTo>
                    <a:pt x="0" y="333"/>
                    <a:pt x="96" y="417"/>
                    <a:pt x="215" y="417"/>
                  </a:cubicBezTo>
                  <a:lnTo>
                    <a:pt x="2203" y="417"/>
                  </a:lnTo>
                  <a:cubicBezTo>
                    <a:pt x="2310" y="417"/>
                    <a:pt x="2417" y="333"/>
                    <a:pt x="2417" y="214"/>
                  </a:cubicBezTo>
                  <a:cubicBezTo>
                    <a:pt x="2417" y="95"/>
                    <a:pt x="2310" y="0"/>
                    <a:pt x="22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5702;p77">
              <a:extLst>
                <a:ext uri="{FF2B5EF4-FFF2-40B4-BE49-F238E27FC236}">
                  <a16:creationId xmlns:a16="http://schemas.microsoft.com/office/drawing/2014/main" id="{FF5B78F4-06F2-B34D-8683-CAF785AC4C52}"/>
                </a:ext>
              </a:extLst>
            </p:cNvPr>
            <p:cNvSpPr/>
            <p:nvPr/>
          </p:nvSpPr>
          <p:spPr>
            <a:xfrm>
              <a:off x="6304573" y="3468935"/>
              <a:ext cx="119145" cy="12893"/>
            </a:xfrm>
            <a:custGeom>
              <a:avLst/>
              <a:gdLst/>
              <a:ahLst/>
              <a:cxnLst/>
              <a:rect l="l" t="t" r="r" b="b"/>
              <a:pathLst>
                <a:path w="3752" h="406" extrusionOk="0">
                  <a:moveTo>
                    <a:pt x="203" y="1"/>
                  </a:moveTo>
                  <a:cubicBezTo>
                    <a:pt x="96" y="1"/>
                    <a:pt x="1" y="84"/>
                    <a:pt x="1" y="203"/>
                  </a:cubicBezTo>
                  <a:cubicBezTo>
                    <a:pt x="1" y="322"/>
                    <a:pt x="84" y="406"/>
                    <a:pt x="203" y="406"/>
                  </a:cubicBezTo>
                  <a:lnTo>
                    <a:pt x="3537" y="406"/>
                  </a:lnTo>
                  <a:cubicBezTo>
                    <a:pt x="3644" y="406"/>
                    <a:pt x="3751" y="322"/>
                    <a:pt x="3751" y="203"/>
                  </a:cubicBezTo>
                  <a:cubicBezTo>
                    <a:pt x="3751" y="84"/>
                    <a:pt x="3644" y="1"/>
                    <a:pt x="35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5703;p77">
              <a:extLst>
                <a:ext uri="{FF2B5EF4-FFF2-40B4-BE49-F238E27FC236}">
                  <a16:creationId xmlns:a16="http://schemas.microsoft.com/office/drawing/2014/main" id="{ABBB65BC-05CF-154C-B2CF-16344C0D514C}"/>
                </a:ext>
              </a:extLst>
            </p:cNvPr>
            <p:cNvSpPr/>
            <p:nvPr/>
          </p:nvSpPr>
          <p:spPr>
            <a:xfrm>
              <a:off x="6228583" y="3237664"/>
              <a:ext cx="357688" cy="186338"/>
            </a:xfrm>
            <a:custGeom>
              <a:avLst/>
              <a:gdLst/>
              <a:ahLst/>
              <a:cxnLst/>
              <a:rect l="l" t="t" r="r" b="b"/>
              <a:pathLst>
                <a:path w="11264" h="5868" extrusionOk="0">
                  <a:moveTo>
                    <a:pt x="8752" y="1045"/>
                  </a:moveTo>
                  <a:cubicBezTo>
                    <a:pt x="9240" y="1045"/>
                    <a:pt x="9716" y="1224"/>
                    <a:pt x="10085" y="1593"/>
                  </a:cubicBezTo>
                  <a:cubicBezTo>
                    <a:pt x="10811" y="2331"/>
                    <a:pt x="10811" y="3545"/>
                    <a:pt x="10085" y="4272"/>
                  </a:cubicBezTo>
                  <a:cubicBezTo>
                    <a:pt x="9716" y="4641"/>
                    <a:pt x="9234" y="4825"/>
                    <a:pt x="8750" y="4825"/>
                  </a:cubicBezTo>
                  <a:cubicBezTo>
                    <a:pt x="8267" y="4825"/>
                    <a:pt x="7781" y="4641"/>
                    <a:pt x="7406" y="4272"/>
                  </a:cubicBezTo>
                  <a:cubicBezTo>
                    <a:pt x="6668" y="3522"/>
                    <a:pt x="6668" y="2331"/>
                    <a:pt x="7406" y="1593"/>
                  </a:cubicBezTo>
                  <a:cubicBezTo>
                    <a:pt x="7775" y="1224"/>
                    <a:pt x="8252" y="1045"/>
                    <a:pt x="8752" y="1045"/>
                  </a:cubicBezTo>
                  <a:close/>
                  <a:moveTo>
                    <a:pt x="3215" y="402"/>
                  </a:moveTo>
                  <a:cubicBezTo>
                    <a:pt x="3870" y="402"/>
                    <a:pt x="4501" y="652"/>
                    <a:pt x="5001" y="1140"/>
                  </a:cubicBezTo>
                  <a:cubicBezTo>
                    <a:pt x="5978" y="2140"/>
                    <a:pt x="5978" y="3736"/>
                    <a:pt x="5001" y="4712"/>
                  </a:cubicBezTo>
                  <a:cubicBezTo>
                    <a:pt x="4507" y="5206"/>
                    <a:pt x="3858" y="5453"/>
                    <a:pt x="3211" y="5453"/>
                  </a:cubicBezTo>
                  <a:cubicBezTo>
                    <a:pt x="2563" y="5453"/>
                    <a:pt x="1918" y="5206"/>
                    <a:pt x="1429" y="4712"/>
                  </a:cubicBezTo>
                  <a:cubicBezTo>
                    <a:pt x="441" y="3736"/>
                    <a:pt x="441" y="2128"/>
                    <a:pt x="1429" y="1140"/>
                  </a:cubicBezTo>
                  <a:cubicBezTo>
                    <a:pt x="1918" y="652"/>
                    <a:pt x="2560" y="402"/>
                    <a:pt x="3215" y="402"/>
                  </a:cubicBezTo>
                  <a:close/>
                  <a:moveTo>
                    <a:pt x="3209" y="0"/>
                  </a:moveTo>
                  <a:cubicBezTo>
                    <a:pt x="2462" y="0"/>
                    <a:pt x="1715" y="289"/>
                    <a:pt x="1144" y="866"/>
                  </a:cubicBezTo>
                  <a:cubicBezTo>
                    <a:pt x="1" y="2009"/>
                    <a:pt x="1" y="3855"/>
                    <a:pt x="1144" y="4998"/>
                  </a:cubicBezTo>
                  <a:cubicBezTo>
                    <a:pt x="1703" y="5569"/>
                    <a:pt x="2465" y="5867"/>
                    <a:pt x="3215" y="5867"/>
                  </a:cubicBezTo>
                  <a:cubicBezTo>
                    <a:pt x="3953" y="5867"/>
                    <a:pt x="4715" y="5581"/>
                    <a:pt x="5275" y="4998"/>
                  </a:cubicBezTo>
                  <a:cubicBezTo>
                    <a:pt x="5680" y="4593"/>
                    <a:pt x="5930" y="4117"/>
                    <a:pt x="6049" y="3617"/>
                  </a:cubicBezTo>
                  <a:lnTo>
                    <a:pt x="6561" y="3617"/>
                  </a:lnTo>
                  <a:cubicBezTo>
                    <a:pt x="6668" y="3962"/>
                    <a:pt x="6859" y="4284"/>
                    <a:pt x="7121" y="4557"/>
                  </a:cubicBezTo>
                  <a:cubicBezTo>
                    <a:pt x="7573" y="4998"/>
                    <a:pt x="8168" y="5224"/>
                    <a:pt x="8752" y="5224"/>
                  </a:cubicBezTo>
                  <a:cubicBezTo>
                    <a:pt x="9323" y="5224"/>
                    <a:pt x="9919" y="4998"/>
                    <a:pt x="10371" y="4557"/>
                  </a:cubicBezTo>
                  <a:cubicBezTo>
                    <a:pt x="11264" y="3664"/>
                    <a:pt x="11264" y="2200"/>
                    <a:pt x="10371" y="1307"/>
                  </a:cubicBezTo>
                  <a:cubicBezTo>
                    <a:pt x="9924" y="860"/>
                    <a:pt x="9335" y="637"/>
                    <a:pt x="8746" y="637"/>
                  </a:cubicBezTo>
                  <a:cubicBezTo>
                    <a:pt x="8156" y="637"/>
                    <a:pt x="7567" y="860"/>
                    <a:pt x="7121" y="1307"/>
                  </a:cubicBezTo>
                  <a:cubicBezTo>
                    <a:pt x="6609" y="1831"/>
                    <a:pt x="6394" y="2533"/>
                    <a:pt x="6466" y="3212"/>
                  </a:cubicBezTo>
                  <a:lnTo>
                    <a:pt x="6132" y="3212"/>
                  </a:lnTo>
                  <a:cubicBezTo>
                    <a:pt x="6204" y="2379"/>
                    <a:pt x="5930" y="1497"/>
                    <a:pt x="5275" y="866"/>
                  </a:cubicBezTo>
                  <a:cubicBezTo>
                    <a:pt x="4704" y="289"/>
                    <a:pt x="3956" y="0"/>
                    <a:pt x="32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5704;p77">
              <a:extLst>
                <a:ext uri="{FF2B5EF4-FFF2-40B4-BE49-F238E27FC236}">
                  <a16:creationId xmlns:a16="http://schemas.microsoft.com/office/drawing/2014/main" id="{7A364303-1879-BC4B-8C0C-E282CDD69371}"/>
                </a:ext>
              </a:extLst>
            </p:cNvPr>
            <p:cNvSpPr/>
            <p:nvPr/>
          </p:nvSpPr>
          <p:spPr>
            <a:xfrm>
              <a:off x="6295141" y="3295775"/>
              <a:ext cx="70718" cy="71131"/>
            </a:xfrm>
            <a:custGeom>
              <a:avLst/>
              <a:gdLst/>
              <a:ahLst/>
              <a:cxnLst/>
              <a:rect l="l" t="t" r="r" b="b"/>
              <a:pathLst>
                <a:path w="2227" h="2240" extrusionOk="0">
                  <a:moveTo>
                    <a:pt x="1119" y="394"/>
                  </a:moveTo>
                  <a:cubicBezTo>
                    <a:pt x="1512" y="394"/>
                    <a:pt x="1834" y="703"/>
                    <a:pt x="1834" y="1108"/>
                  </a:cubicBezTo>
                  <a:cubicBezTo>
                    <a:pt x="1810" y="1501"/>
                    <a:pt x="1500" y="1822"/>
                    <a:pt x="1119" y="1822"/>
                  </a:cubicBezTo>
                  <a:cubicBezTo>
                    <a:pt x="726" y="1822"/>
                    <a:pt x="405" y="1501"/>
                    <a:pt x="405" y="1108"/>
                  </a:cubicBezTo>
                  <a:cubicBezTo>
                    <a:pt x="405" y="715"/>
                    <a:pt x="714" y="394"/>
                    <a:pt x="1119" y="394"/>
                  </a:cubicBezTo>
                  <a:close/>
                  <a:moveTo>
                    <a:pt x="1119" y="1"/>
                  </a:moveTo>
                  <a:cubicBezTo>
                    <a:pt x="500" y="1"/>
                    <a:pt x="0" y="501"/>
                    <a:pt x="0" y="1120"/>
                  </a:cubicBezTo>
                  <a:cubicBezTo>
                    <a:pt x="0" y="1727"/>
                    <a:pt x="500" y="2239"/>
                    <a:pt x="1119" y="2239"/>
                  </a:cubicBezTo>
                  <a:cubicBezTo>
                    <a:pt x="1727" y="2239"/>
                    <a:pt x="2227" y="1727"/>
                    <a:pt x="2227" y="1120"/>
                  </a:cubicBezTo>
                  <a:cubicBezTo>
                    <a:pt x="2227" y="489"/>
                    <a:pt x="1727" y="1"/>
                    <a:pt x="11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" name="Google Shape;5705;p77">
              <a:extLst>
                <a:ext uri="{FF2B5EF4-FFF2-40B4-BE49-F238E27FC236}">
                  <a16:creationId xmlns:a16="http://schemas.microsoft.com/office/drawing/2014/main" id="{61EFB892-4D5F-C041-A19A-4C6EFE950517}"/>
                </a:ext>
              </a:extLst>
            </p:cNvPr>
            <p:cNvSpPr/>
            <p:nvPr/>
          </p:nvSpPr>
          <p:spPr>
            <a:xfrm>
              <a:off x="6482273" y="3306763"/>
              <a:ext cx="48045" cy="48045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63" y="405"/>
                  </a:moveTo>
                  <a:cubicBezTo>
                    <a:pt x="953" y="405"/>
                    <a:pt x="1120" y="560"/>
                    <a:pt x="1120" y="762"/>
                  </a:cubicBezTo>
                  <a:cubicBezTo>
                    <a:pt x="1120" y="965"/>
                    <a:pt x="953" y="1119"/>
                    <a:pt x="763" y="1119"/>
                  </a:cubicBezTo>
                  <a:cubicBezTo>
                    <a:pt x="560" y="1119"/>
                    <a:pt x="406" y="953"/>
                    <a:pt x="406" y="762"/>
                  </a:cubicBezTo>
                  <a:cubicBezTo>
                    <a:pt x="406" y="560"/>
                    <a:pt x="560" y="405"/>
                    <a:pt x="763" y="405"/>
                  </a:cubicBezTo>
                  <a:close/>
                  <a:moveTo>
                    <a:pt x="763" y="0"/>
                  </a:moveTo>
                  <a:cubicBezTo>
                    <a:pt x="346" y="0"/>
                    <a:pt x="1" y="345"/>
                    <a:pt x="1" y="762"/>
                  </a:cubicBezTo>
                  <a:cubicBezTo>
                    <a:pt x="1" y="1179"/>
                    <a:pt x="346" y="1512"/>
                    <a:pt x="763" y="1512"/>
                  </a:cubicBezTo>
                  <a:cubicBezTo>
                    <a:pt x="1179" y="1512"/>
                    <a:pt x="1513" y="1179"/>
                    <a:pt x="1513" y="762"/>
                  </a:cubicBezTo>
                  <a:cubicBezTo>
                    <a:pt x="1513" y="345"/>
                    <a:pt x="1179" y="0"/>
                    <a:pt x="7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5706;p77">
              <a:extLst>
                <a:ext uri="{FF2B5EF4-FFF2-40B4-BE49-F238E27FC236}">
                  <a16:creationId xmlns:a16="http://schemas.microsoft.com/office/drawing/2014/main" id="{EAB91EF5-CD70-A44B-88F3-C2633DA4BE08}"/>
                </a:ext>
              </a:extLst>
            </p:cNvPr>
            <p:cNvSpPr/>
            <p:nvPr/>
          </p:nvSpPr>
          <p:spPr>
            <a:xfrm>
              <a:off x="6456584" y="3437180"/>
              <a:ext cx="76784" cy="76403"/>
            </a:xfrm>
            <a:custGeom>
              <a:avLst/>
              <a:gdLst/>
              <a:ahLst/>
              <a:cxnLst/>
              <a:rect l="l" t="t" r="r" b="b"/>
              <a:pathLst>
                <a:path w="2418" h="2406" extrusionOk="0">
                  <a:moveTo>
                    <a:pt x="2012" y="406"/>
                  </a:moveTo>
                  <a:lnTo>
                    <a:pt x="2012" y="1989"/>
                  </a:lnTo>
                  <a:lnTo>
                    <a:pt x="417" y="1989"/>
                  </a:lnTo>
                  <a:lnTo>
                    <a:pt x="417" y="406"/>
                  </a:lnTo>
                  <a:close/>
                  <a:moveTo>
                    <a:pt x="298" y="1"/>
                  </a:moveTo>
                  <a:cubicBezTo>
                    <a:pt x="143" y="1"/>
                    <a:pt x="0" y="132"/>
                    <a:pt x="0" y="298"/>
                  </a:cubicBezTo>
                  <a:lnTo>
                    <a:pt x="0" y="2108"/>
                  </a:lnTo>
                  <a:cubicBezTo>
                    <a:pt x="0" y="2275"/>
                    <a:pt x="143" y="2406"/>
                    <a:pt x="298" y="2406"/>
                  </a:cubicBezTo>
                  <a:lnTo>
                    <a:pt x="2119" y="2406"/>
                  </a:lnTo>
                  <a:cubicBezTo>
                    <a:pt x="2286" y="2406"/>
                    <a:pt x="2417" y="2275"/>
                    <a:pt x="2417" y="2108"/>
                  </a:cubicBezTo>
                  <a:lnTo>
                    <a:pt x="2417" y="298"/>
                  </a:lnTo>
                  <a:cubicBezTo>
                    <a:pt x="2417" y="120"/>
                    <a:pt x="2286" y="1"/>
                    <a:pt x="21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5707;p77">
              <a:extLst>
                <a:ext uri="{FF2B5EF4-FFF2-40B4-BE49-F238E27FC236}">
                  <a16:creationId xmlns:a16="http://schemas.microsoft.com/office/drawing/2014/main" id="{3A5C8EBA-78C3-2849-A8D9-3C0F2CC4DB27}"/>
                </a:ext>
              </a:extLst>
            </p:cNvPr>
            <p:cNvSpPr/>
            <p:nvPr/>
          </p:nvSpPr>
          <p:spPr>
            <a:xfrm>
              <a:off x="6268658" y="3367351"/>
              <a:ext cx="406464" cy="174208"/>
            </a:xfrm>
            <a:custGeom>
              <a:avLst/>
              <a:gdLst/>
              <a:ahLst/>
              <a:cxnLst/>
              <a:rect l="l" t="t" r="r" b="b"/>
              <a:pathLst>
                <a:path w="12800" h="5486" extrusionOk="0">
                  <a:moveTo>
                    <a:pt x="10419" y="1616"/>
                  </a:moveTo>
                  <a:lnTo>
                    <a:pt x="10419" y="3009"/>
                  </a:lnTo>
                  <a:lnTo>
                    <a:pt x="9573" y="3009"/>
                  </a:lnTo>
                  <a:lnTo>
                    <a:pt x="9573" y="1616"/>
                  </a:lnTo>
                  <a:close/>
                  <a:moveTo>
                    <a:pt x="12395" y="402"/>
                  </a:moveTo>
                  <a:lnTo>
                    <a:pt x="12395" y="414"/>
                  </a:lnTo>
                  <a:lnTo>
                    <a:pt x="12395" y="4224"/>
                  </a:lnTo>
                  <a:lnTo>
                    <a:pt x="12383" y="4236"/>
                  </a:lnTo>
                  <a:lnTo>
                    <a:pt x="10835" y="3807"/>
                  </a:lnTo>
                  <a:lnTo>
                    <a:pt x="10823" y="3795"/>
                  </a:lnTo>
                  <a:lnTo>
                    <a:pt x="10823" y="3224"/>
                  </a:lnTo>
                  <a:lnTo>
                    <a:pt x="10823" y="1414"/>
                  </a:lnTo>
                  <a:lnTo>
                    <a:pt x="10823" y="842"/>
                  </a:lnTo>
                  <a:cubicBezTo>
                    <a:pt x="10823" y="842"/>
                    <a:pt x="10823" y="831"/>
                    <a:pt x="10835" y="831"/>
                  </a:cubicBezTo>
                  <a:lnTo>
                    <a:pt x="12383" y="402"/>
                  </a:lnTo>
                  <a:close/>
                  <a:moveTo>
                    <a:pt x="12362" y="0"/>
                  </a:moveTo>
                  <a:cubicBezTo>
                    <a:pt x="12330" y="0"/>
                    <a:pt x="12297" y="3"/>
                    <a:pt x="12264" y="9"/>
                  </a:cubicBezTo>
                  <a:lnTo>
                    <a:pt x="10716" y="438"/>
                  </a:lnTo>
                  <a:cubicBezTo>
                    <a:pt x="10538" y="485"/>
                    <a:pt x="10407" y="664"/>
                    <a:pt x="10407" y="842"/>
                  </a:cubicBezTo>
                  <a:lnTo>
                    <a:pt x="10407" y="1212"/>
                  </a:lnTo>
                  <a:lnTo>
                    <a:pt x="9549" y="1212"/>
                  </a:lnTo>
                  <a:lnTo>
                    <a:pt x="9549" y="914"/>
                  </a:lnTo>
                  <a:cubicBezTo>
                    <a:pt x="9549" y="819"/>
                    <a:pt x="9466" y="711"/>
                    <a:pt x="9347" y="711"/>
                  </a:cubicBezTo>
                  <a:cubicBezTo>
                    <a:pt x="9228" y="711"/>
                    <a:pt x="9133" y="795"/>
                    <a:pt x="9133" y="914"/>
                  </a:cubicBezTo>
                  <a:lnTo>
                    <a:pt x="9133" y="1414"/>
                  </a:lnTo>
                  <a:lnTo>
                    <a:pt x="9133" y="3224"/>
                  </a:lnTo>
                  <a:lnTo>
                    <a:pt x="9133" y="4986"/>
                  </a:lnTo>
                  <a:cubicBezTo>
                    <a:pt x="9133" y="5045"/>
                    <a:pt x="9085" y="5081"/>
                    <a:pt x="9026" y="5081"/>
                  </a:cubicBezTo>
                  <a:lnTo>
                    <a:pt x="513" y="5081"/>
                  </a:lnTo>
                  <a:cubicBezTo>
                    <a:pt x="453" y="5081"/>
                    <a:pt x="417" y="5045"/>
                    <a:pt x="417" y="4986"/>
                  </a:cubicBezTo>
                  <a:lnTo>
                    <a:pt x="417" y="1854"/>
                  </a:lnTo>
                  <a:cubicBezTo>
                    <a:pt x="417" y="1747"/>
                    <a:pt x="322" y="1652"/>
                    <a:pt x="203" y="1652"/>
                  </a:cubicBezTo>
                  <a:cubicBezTo>
                    <a:pt x="84" y="1652"/>
                    <a:pt x="1" y="1735"/>
                    <a:pt x="1" y="1854"/>
                  </a:cubicBezTo>
                  <a:lnTo>
                    <a:pt x="1" y="4986"/>
                  </a:lnTo>
                  <a:cubicBezTo>
                    <a:pt x="1" y="5260"/>
                    <a:pt x="215" y="5486"/>
                    <a:pt x="501" y="5486"/>
                  </a:cubicBezTo>
                  <a:lnTo>
                    <a:pt x="9014" y="5486"/>
                  </a:lnTo>
                  <a:cubicBezTo>
                    <a:pt x="9299" y="5486"/>
                    <a:pt x="9526" y="5260"/>
                    <a:pt x="9526" y="4986"/>
                  </a:cubicBezTo>
                  <a:lnTo>
                    <a:pt x="9526" y="3414"/>
                  </a:lnTo>
                  <a:lnTo>
                    <a:pt x="10371" y="3414"/>
                  </a:lnTo>
                  <a:lnTo>
                    <a:pt x="10371" y="3795"/>
                  </a:lnTo>
                  <a:cubicBezTo>
                    <a:pt x="10371" y="3986"/>
                    <a:pt x="10502" y="4152"/>
                    <a:pt x="10681" y="4188"/>
                  </a:cubicBezTo>
                  <a:lnTo>
                    <a:pt x="12228" y="4629"/>
                  </a:lnTo>
                  <a:cubicBezTo>
                    <a:pt x="12264" y="4641"/>
                    <a:pt x="12300" y="4641"/>
                    <a:pt x="12347" y="4641"/>
                  </a:cubicBezTo>
                  <a:cubicBezTo>
                    <a:pt x="12443" y="4641"/>
                    <a:pt x="12526" y="4605"/>
                    <a:pt x="12597" y="4545"/>
                  </a:cubicBezTo>
                  <a:cubicBezTo>
                    <a:pt x="12705" y="4474"/>
                    <a:pt x="12764" y="4343"/>
                    <a:pt x="12764" y="4224"/>
                  </a:cubicBezTo>
                  <a:lnTo>
                    <a:pt x="12764" y="426"/>
                  </a:lnTo>
                  <a:cubicBezTo>
                    <a:pt x="12800" y="283"/>
                    <a:pt x="12740" y="164"/>
                    <a:pt x="12633" y="80"/>
                  </a:cubicBezTo>
                  <a:cubicBezTo>
                    <a:pt x="12553" y="27"/>
                    <a:pt x="12459" y="0"/>
                    <a:pt x="123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71" name="Google Shape;308;p46">
            <a:extLst>
              <a:ext uri="{FF2B5EF4-FFF2-40B4-BE49-F238E27FC236}">
                <a16:creationId xmlns:a16="http://schemas.microsoft.com/office/drawing/2014/main" id="{927AD8CF-5473-BC4E-A371-6015E883B2B2}"/>
              </a:ext>
            </a:extLst>
          </p:cNvPr>
          <p:cNvSpPr txBox="1">
            <a:spLocks/>
          </p:cNvSpPr>
          <p:nvPr/>
        </p:nvSpPr>
        <p:spPr>
          <a:xfrm>
            <a:off x="3931529" y="4341355"/>
            <a:ext cx="1321016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L="914400" marR="0" lvl="1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marL="1371600" marR="0" lvl="2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marL="1828800" marR="0" lvl="3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marL="2286000" marR="0" lvl="4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marL="2743200" marR="0" lvl="5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marL="3200400" marR="0" lvl="6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marL="3657600" marR="0" lvl="7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marL="4114800" marR="0" lvl="8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pPr marL="0" indent="0"/>
            <a:r>
              <a:rPr lang="de-DE" dirty="0" err="1"/>
              <a:t>Reels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6" grpId="0" build="p"/>
      <p:bldP spid="307" grpId="0" build="p"/>
      <p:bldP spid="308" grpId="0" build="p"/>
      <p:bldP spid="312" grpId="0" build="p"/>
      <p:bldP spid="7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480732"/>
            <a:ext cx="4431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accent1">
                    <a:lumMod val="75000"/>
                  </a:schemeClr>
                </a:solidFill>
                <a:latin typeface="Oswald"/>
              </a:rPr>
              <a:t>Feed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73396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Oswald"/>
                <a:sym typeface="Wingdings" panose="05000000000000000000" pitchFamily="2" charset="2"/>
              </a:rPr>
              <a:t>Format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  <a:sym typeface="Wingdings" panose="05000000000000000000" pitchFamily="2" charset="2"/>
              </a:rPr>
              <a:t>Im Feed Quadratisch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  <a:sym typeface="Wingdings" panose="05000000000000000000" pitchFamily="2" charset="2"/>
              </a:rPr>
              <a:t>Angeklickt: quadratisch, hochkant, quer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  <a:sym typeface="Wingdings" panose="05000000000000000000" pitchFamily="2" charset="2"/>
            </a:endParaRPr>
          </a:p>
          <a:p>
            <a:r>
              <a:rPr lang="de-DE" sz="1600" dirty="0">
                <a:latin typeface="Oswald"/>
                <a:sym typeface="Wingdings" panose="05000000000000000000" pitchFamily="2" charset="2"/>
              </a:rPr>
              <a:t>Besonderheit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  <a:sym typeface="Wingdings" panose="05000000000000000000" pitchFamily="2" charset="2"/>
              </a:rPr>
              <a:t>Karussell: bis zu 10 Fotos in einem Post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  <a:sym typeface="Wingdings" panose="05000000000000000000" pitchFamily="2" charset="2"/>
              </a:rPr>
              <a:t>Zeichen: zwei Quadrate</a:t>
            </a:r>
          </a:p>
          <a:p>
            <a:endParaRPr lang="de-DE" sz="1600" dirty="0">
              <a:latin typeface="Oswald"/>
              <a:sym typeface="Wingdings" panose="05000000000000000000" pitchFamily="2" charset="2"/>
            </a:endParaRPr>
          </a:p>
          <a:p>
            <a:r>
              <a:rPr lang="de-DE" sz="1600" dirty="0">
                <a:latin typeface="Oswald"/>
                <a:sym typeface="Wingdings" panose="05000000000000000000" pitchFamily="2" charset="2"/>
              </a:rPr>
              <a:t>Hashtags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  <a:sym typeface="Wingdings" panose="05000000000000000000" pitchFamily="2" charset="2"/>
              </a:rPr>
              <a:t>Höchstgrenze 30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  <a:sym typeface="Wingdings" panose="05000000000000000000" pitchFamily="2" charset="2"/>
              </a:rPr>
              <a:t>lieber 5 richtig relevante Hashtags (zu finden bei </a:t>
            </a:r>
            <a:r>
              <a:rPr lang="de-DE" sz="1600" dirty="0" err="1">
                <a:latin typeface="Oswald"/>
                <a:sym typeface="Wingdings" panose="05000000000000000000" pitchFamily="2" charset="2"/>
              </a:rPr>
              <a:t>fanpagekarma.com</a:t>
            </a:r>
            <a:r>
              <a:rPr lang="de-DE" sz="1600" dirty="0">
                <a:latin typeface="Oswald"/>
                <a:sym typeface="Wingdings" panose="05000000000000000000" pitchFamily="2" charset="2"/>
              </a:rPr>
              <a:t>/</a:t>
            </a:r>
            <a:r>
              <a:rPr lang="de-DE" sz="1600" dirty="0" err="1">
                <a:latin typeface="Oswald"/>
                <a:sym typeface="Wingdings" panose="05000000000000000000" pitchFamily="2" charset="2"/>
              </a:rPr>
              <a:t>hashtag</a:t>
            </a:r>
            <a:r>
              <a:rPr lang="de-DE" sz="1600" dirty="0">
                <a:latin typeface="Oswald"/>
                <a:sym typeface="Wingdings" panose="05000000000000000000" pitchFamily="2" charset="2"/>
              </a:rPr>
              <a:t>) </a:t>
            </a:r>
            <a:endParaRPr lang="de-DE" sz="1600" dirty="0">
              <a:latin typeface="Oswald"/>
            </a:endParaRPr>
          </a:p>
          <a:p>
            <a:endParaRPr lang="de-DE" sz="1600" dirty="0">
              <a:latin typeface="Oswald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DE60D58-4A6F-402C-9108-8712875C4EF3}"/>
              </a:ext>
            </a:extLst>
          </p:cNvPr>
          <p:cNvSpPr txBox="1"/>
          <p:nvPr/>
        </p:nvSpPr>
        <p:spPr>
          <a:xfrm>
            <a:off x="140676" y="891513"/>
            <a:ext cx="19294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Fotos</a:t>
            </a:r>
          </a:p>
        </p:txBody>
      </p:sp>
    </p:spTree>
    <p:extLst>
      <p:ext uri="{BB962C8B-B14F-4D97-AF65-F5344CB8AC3E}">
        <p14:creationId xmlns:p14="http://schemas.microsoft.com/office/powerpoint/2010/main" val="101938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480732"/>
            <a:ext cx="4431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accent1">
                    <a:lumMod val="75000"/>
                  </a:schemeClr>
                </a:solidFill>
                <a:latin typeface="Oswald"/>
              </a:rPr>
              <a:t>Feed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51548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Länge des </a:t>
            </a:r>
            <a:r>
              <a:rPr lang="de-DE" sz="1600" dirty="0" err="1">
                <a:latin typeface="Oswald"/>
              </a:rPr>
              <a:t>Postingtextes</a:t>
            </a:r>
            <a:r>
              <a:rPr lang="de-DE" sz="1600" dirty="0">
                <a:latin typeface="Oswald"/>
              </a:rPr>
              <a:t>: 35 Worte ideal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Fragen stellen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Die ersten 4-5 Sekunden sind entscheidend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Je nach Business 7 Uhr morgens und 18:30 beste Zeit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„</a:t>
            </a:r>
            <a:r>
              <a:rPr lang="de-DE" sz="1600" dirty="0" err="1">
                <a:latin typeface="Oswald"/>
              </a:rPr>
              <a:t>Sponsored</a:t>
            </a:r>
            <a:r>
              <a:rPr lang="de-DE" sz="1600" dirty="0">
                <a:latin typeface="Oswald"/>
              </a:rPr>
              <a:t> Post“ </a:t>
            </a:r>
            <a:r>
              <a:rPr lang="de-DE" sz="1600" dirty="0">
                <a:latin typeface="Oswald"/>
                <a:sym typeface="Wingdings" panose="05000000000000000000" pitchFamily="2" charset="2"/>
              </a:rPr>
              <a:t> keine Negativen Auswirkungen</a:t>
            </a:r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DE60D58-4A6F-402C-9108-8712875C4EF3}"/>
              </a:ext>
            </a:extLst>
          </p:cNvPr>
          <p:cNvSpPr txBox="1"/>
          <p:nvPr/>
        </p:nvSpPr>
        <p:spPr>
          <a:xfrm>
            <a:off x="140676" y="891513"/>
            <a:ext cx="19294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Fotos</a:t>
            </a:r>
          </a:p>
        </p:txBody>
      </p:sp>
    </p:spTree>
    <p:extLst>
      <p:ext uri="{BB962C8B-B14F-4D97-AF65-F5344CB8AC3E}">
        <p14:creationId xmlns:p14="http://schemas.microsoft.com/office/powerpoint/2010/main" val="341264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480732"/>
            <a:ext cx="4431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accent1">
                    <a:lumMod val="75000"/>
                  </a:schemeClr>
                </a:solidFill>
                <a:latin typeface="Oswald"/>
              </a:rPr>
              <a:t>Feed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403704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ym typeface="Wingdings" panose="05000000000000000000" pitchFamily="2" charset="2"/>
              </a:rPr>
              <a:t>Format: </a:t>
            </a:r>
          </a:p>
          <a:p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Im Feed quadratisch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Angeklickt: hochkant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60 Minuten Länge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Zeichen: Dreiecksymbol bzw. Kamerasymbol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Content-Ideen: </a:t>
            </a:r>
            <a:br>
              <a:rPr lang="de-DE" dirty="0">
                <a:sym typeface="Wingdings" panose="05000000000000000000" pitchFamily="2" charset="2"/>
              </a:rPr>
            </a:br>
            <a:r>
              <a:rPr lang="de-DE" dirty="0">
                <a:sym typeface="Wingdings" panose="05000000000000000000" pitchFamily="2" charset="2"/>
              </a:rPr>
              <a:t>- </a:t>
            </a:r>
            <a:r>
              <a:rPr lang="de-DE" dirty="0" err="1">
                <a:sym typeface="Wingdings" panose="05000000000000000000" pitchFamily="2" charset="2"/>
              </a:rPr>
              <a:t>How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to</a:t>
            </a:r>
            <a:br>
              <a:rPr lang="de-DE" dirty="0">
                <a:sym typeface="Wingdings" panose="05000000000000000000" pitchFamily="2" charset="2"/>
              </a:rPr>
            </a:br>
            <a:r>
              <a:rPr lang="de-DE" dirty="0">
                <a:sym typeface="Wingdings" panose="05000000000000000000" pitchFamily="2" charset="2"/>
              </a:rPr>
              <a:t>- DIY</a:t>
            </a:r>
            <a:br>
              <a:rPr lang="de-DE" dirty="0">
                <a:sym typeface="Wingdings" panose="05000000000000000000" pitchFamily="2" charset="2"/>
              </a:rPr>
            </a:br>
            <a:r>
              <a:rPr lang="de-DE" dirty="0">
                <a:sym typeface="Wingdings" panose="05000000000000000000" pitchFamily="2" charset="2"/>
              </a:rPr>
              <a:t>- Messeauftritt</a:t>
            </a:r>
            <a:br>
              <a:rPr lang="de-DE" dirty="0">
                <a:sym typeface="Wingdings" panose="05000000000000000000" pitchFamily="2" charset="2"/>
              </a:rPr>
            </a:br>
            <a:r>
              <a:rPr lang="de-DE" dirty="0">
                <a:sym typeface="Wingdings" panose="05000000000000000000" pitchFamily="2" charset="2"/>
              </a:rPr>
              <a:t>- Interview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DE60D58-4A6F-402C-9108-8712875C4EF3}"/>
              </a:ext>
            </a:extLst>
          </p:cNvPr>
          <p:cNvSpPr txBox="1"/>
          <p:nvPr/>
        </p:nvSpPr>
        <p:spPr>
          <a:xfrm>
            <a:off x="140676" y="891513"/>
            <a:ext cx="32883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Videos (plus Instagram TV)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ACA05EE-4FAF-4A2C-835A-4C20EC32F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605" y="0"/>
            <a:ext cx="2436395" cy="5143500"/>
          </a:xfrm>
          <a:prstGeom prst="rect">
            <a:avLst/>
          </a:prstGeom>
        </p:spPr>
      </p:pic>
      <p:pic>
        <p:nvPicPr>
          <p:cNvPr id="8" name="Grafik 7" descr="Pfeil leichte Kurve">
            <a:extLst>
              <a:ext uri="{FF2B5EF4-FFF2-40B4-BE49-F238E27FC236}">
                <a16:creationId xmlns:a16="http://schemas.microsoft.com/office/drawing/2014/main" id="{313ADEBE-77E9-4588-B66A-FDDAC315AB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75362" y="461533"/>
            <a:ext cx="914400" cy="914400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81A656D8-E4FA-4704-92B3-671654BA77E1}"/>
              </a:ext>
            </a:extLst>
          </p:cNvPr>
          <p:cNvSpPr/>
          <p:nvPr/>
        </p:nvSpPr>
        <p:spPr>
          <a:xfrm>
            <a:off x="7986319" y="717046"/>
            <a:ext cx="377505" cy="3775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9461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252629" y="2158673"/>
            <a:ext cx="403704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Einheitliche Bildsprache, die zum Unternehmen passt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Filter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Farben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Formate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Motive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DE60D58-4A6F-402C-9108-8712875C4EF3}"/>
              </a:ext>
            </a:extLst>
          </p:cNvPr>
          <p:cNvSpPr txBox="1"/>
          <p:nvPr/>
        </p:nvSpPr>
        <p:spPr>
          <a:xfrm>
            <a:off x="140676" y="337515"/>
            <a:ext cx="19294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Feed</a:t>
            </a:r>
          </a:p>
        </p:txBody>
      </p:sp>
    </p:spTree>
    <p:extLst>
      <p:ext uri="{BB962C8B-B14F-4D97-AF65-F5344CB8AC3E}">
        <p14:creationId xmlns:p14="http://schemas.microsoft.com/office/powerpoint/2010/main" val="407687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3"/>
          <p:cNvSpPr txBox="1">
            <a:spLocks noGrp="1"/>
          </p:cNvSpPr>
          <p:nvPr>
            <p:ph type="ctrTitle"/>
          </p:nvPr>
        </p:nvSpPr>
        <p:spPr>
          <a:xfrm>
            <a:off x="1049600" y="1902772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Daten und Fakten</a:t>
            </a:r>
            <a:endParaRPr dirty="0"/>
          </a:p>
        </p:txBody>
      </p:sp>
      <p:sp>
        <p:nvSpPr>
          <p:cNvPr id="264" name="Google Shape;264;p43"/>
          <p:cNvSpPr txBox="1">
            <a:spLocks noGrp="1"/>
          </p:cNvSpPr>
          <p:nvPr>
            <p:ph type="ctrTitle" idx="3"/>
          </p:nvPr>
        </p:nvSpPr>
        <p:spPr>
          <a:xfrm>
            <a:off x="5897888" y="1902772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Content</a:t>
            </a:r>
            <a:endParaRPr dirty="0"/>
          </a:p>
        </p:txBody>
      </p:sp>
      <p:sp>
        <p:nvSpPr>
          <p:cNvPr id="265" name="Google Shape;265;p43"/>
          <p:cNvSpPr txBox="1">
            <a:spLocks noGrp="1"/>
          </p:cNvSpPr>
          <p:nvPr>
            <p:ph type="ctrTitle" idx="6"/>
          </p:nvPr>
        </p:nvSpPr>
        <p:spPr>
          <a:xfrm>
            <a:off x="3473687" y="3832975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Werbeanzeigen</a:t>
            </a:r>
            <a:endParaRPr dirty="0"/>
          </a:p>
        </p:txBody>
      </p:sp>
      <p:sp>
        <p:nvSpPr>
          <p:cNvPr id="267" name="Google Shape;267;p43"/>
          <p:cNvSpPr txBox="1">
            <a:spLocks noGrp="1"/>
          </p:cNvSpPr>
          <p:nvPr>
            <p:ph type="ctrTitle" idx="8"/>
          </p:nvPr>
        </p:nvSpPr>
        <p:spPr>
          <a:xfrm>
            <a:off x="3473687" y="1902772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Crashkurs</a:t>
            </a:r>
            <a:endParaRPr dirty="0"/>
          </a:p>
        </p:txBody>
      </p:sp>
      <p:sp>
        <p:nvSpPr>
          <p:cNvPr id="269" name="Google Shape;269;p43"/>
          <p:cNvSpPr txBox="1">
            <a:spLocks noGrp="1"/>
          </p:cNvSpPr>
          <p:nvPr>
            <p:ph type="ctrTitle" idx="13"/>
          </p:nvPr>
        </p:nvSpPr>
        <p:spPr>
          <a:xfrm>
            <a:off x="1049488" y="3832975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IG für Unternehmen</a:t>
            </a:r>
            <a:endParaRPr dirty="0"/>
          </a:p>
        </p:txBody>
      </p:sp>
      <p:sp>
        <p:nvSpPr>
          <p:cNvPr id="271" name="Google Shape;271;p43"/>
          <p:cNvSpPr txBox="1">
            <a:spLocks noGrp="1"/>
          </p:cNvSpPr>
          <p:nvPr>
            <p:ph type="ctrTitle" idx="15"/>
          </p:nvPr>
        </p:nvSpPr>
        <p:spPr>
          <a:xfrm>
            <a:off x="5897888" y="3832975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 err="1"/>
              <a:t>Insights</a:t>
            </a:r>
            <a:endParaRPr dirty="0"/>
          </a:p>
        </p:txBody>
      </p:sp>
      <p:cxnSp>
        <p:nvCxnSpPr>
          <p:cNvPr id="273" name="Google Shape;273;p43"/>
          <p:cNvCxnSpPr/>
          <p:nvPr/>
        </p:nvCxnSpPr>
        <p:spPr>
          <a:xfrm>
            <a:off x="2271150" y="2940725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4" name="Google Shape;274;p43"/>
          <p:cNvSpPr txBox="1">
            <a:spLocks noGrp="1"/>
          </p:cNvSpPr>
          <p:nvPr>
            <p:ph type="title" idx="18"/>
          </p:nvPr>
        </p:nvSpPr>
        <p:spPr>
          <a:xfrm>
            <a:off x="1477150" y="3425101"/>
            <a:ext cx="1341300" cy="40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275" name="Google Shape;275;p43"/>
          <p:cNvSpPr txBox="1">
            <a:spLocks noGrp="1"/>
          </p:cNvSpPr>
          <p:nvPr>
            <p:ph type="title" idx="19"/>
          </p:nvPr>
        </p:nvSpPr>
        <p:spPr>
          <a:xfrm>
            <a:off x="6325550" y="3425101"/>
            <a:ext cx="1341300" cy="40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06</a:t>
            </a:r>
            <a:endParaRPr dirty="0"/>
          </a:p>
        </p:txBody>
      </p:sp>
      <p:sp>
        <p:nvSpPr>
          <p:cNvPr id="276" name="Google Shape;276;p43"/>
          <p:cNvSpPr txBox="1">
            <a:spLocks noGrp="1"/>
          </p:cNvSpPr>
          <p:nvPr>
            <p:ph type="title" idx="20"/>
          </p:nvPr>
        </p:nvSpPr>
        <p:spPr>
          <a:xfrm>
            <a:off x="3901353" y="3425101"/>
            <a:ext cx="1341300" cy="40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277" name="Google Shape;277;p43"/>
          <p:cNvSpPr txBox="1">
            <a:spLocks noGrp="1"/>
          </p:cNvSpPr>
          <p:nvPr>
            <p:ph type="title" idx="2"/>
          </p:nvPr>
        </p:nvSpPr>
        <p:spPr>
          <a:xfrm>
            <a:off x="1477150" y="1501673"/>
            <a:ext cx="1341300" cy="40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78" name="Google Shape;278;p43"/>
          <p:cNvSpPr txBox="1">
            <a:spLocks noGrp="1"/>
          </p:cNvSpPr>
          <p:nvPr>
            <p:ph type="title" idx="5"/>
          </p:nvPr>
        </p:nvSpPr>
        <p:spPr>
          <a:xfrm>
            <a:off x="6325550" y="1501673"/>
            <a:ext cx="1341300" cy="40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279" name="Google Shape;279;p43"/>
          <p:cNvSpPr txBox="1">
            <a:spLocks noGrp="1"/>
          </p:cNvSpPr>
          <p:nvPr>
            <p:ph type="title" idx="17"/>
          </p:nvPr>
        </p:nvSpPr>
        <p:spPr>
          <a:xfrm>
            <a:off x="3901353" y="1501673"/>
            <a:ext cx="1341300" cy="40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E3F96E0-A7EE-4F20-BA07-66FA9E3378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CDBA9180-3515-4310-B43F-F945EB4AD684}"/>
              </a:ext>
            </a:extLst>
          </p:cNvPr>
          <p:cNvSpPr>
            <a:spLocks noGrp="1"/>
          </p:cNvSpPr>
          <p:nvPr>
            <p:ph type="subTitle" idx="9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CC7C624B-95C3-492B-94A3-414442654707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Untertitel 8">
            <a:extLst>
              <a:ext uri="{FF2B5EF4-FFF2-40B4-BE49-F238E27FC236}">
                <a16:creationId xmlns:a16="http://schemas.microsoft.com/office/drawing/2014/main" id="{C933716F-886B-4D6C-950B-1F9A9357E9A1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1" name="Untertitel 10">
            <a:extLst>
              <a:ext uri="{FF2B5EF4-FFF2-40B4-BE49-F238E27FC236}">
                <a16:creationId xmlns:a16="http://schemas.microsoft.com/office/drawing/2014/main" id="{2B82FDE1-DB4C-429C-B9C7-5CB8994CF3B1}"/>
              </a:ext>
            </a:extLst>
          </p:cNvPr>
          <p:cNvSpPr>
            <a:spLocks noGrp="1"/>
          </p:cNvSpPr>
          <p:nvPr>
            <p:ph type="subTitle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3" name="Untertitel 12">
            <a:extLst>
              <a:ext uri="{FF2B5EF4-FFF2-40B4-BE49-F238E27FC236}">
                <a16:creationId xmlns:a16="http://schemas.microsoft.com/office/drawing/2014/main" id="{8B3BB6C4-8BA2-4F99-B94C-DE839E71851D}"/>
              </a:ext>
            </a:extLst>
          </p:cNvPr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" grpId="0"/>
      <p:bldP spid="264" grpId="0"/>
      <p:bldP spid="265" grpId="0"/>
      <p:bldP spid="267" grpId="0"/>
      <p:bldP spid="269" grpId="0"/>
      <p:bldP spid="271" grpId="0"/>
      <p:bldP spid="274" grpId="0"/>
      <p:bldP spid="275" grpId="0"/>
      <p:bldP spid="276" grpId="0"/>
      <p:bldP spid="277" grpId="0"/>
      <p:bldP spid="278" grpId="0"/>
      <p:bldP spid="279" grpId="0"/>
      <p:bldP spid="3" grpId="0" build="p"/>
      <p:bldP spid="5" grpId="0" build="p"/>
      <p:bldP spid="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252629" y="2158673"/>
            <a:ext cx="403704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Fotos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Infografiken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 err="1">
                <a:sym typeface="Wingdings" panose="05000000000000000000" pitchFamily="2" charset="2"/>
              </a:rPr>
              <a:t>Quotes</a:t>
            </a: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Kurze Videos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DE60D58-4A6F-402C-9108-8712875C4EF3}"/>
              </a:ext>
            </a:extLst>
          </p:cNvPr>
          <p:cNvSpPr txBox="1"/>
          <p:nvPr/>
        </p:nvSpPr>
        <p:spPr>
          <a:xfrm>
            <a:off x="140676" y="337515"/>
            <a:ext cx="19294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Feed</a:t>
            </a:r>
          </a:p>
        </p:txBody>
      </p:sp>
    </p:spTree>
    <p:extLst>
      <p:ext uri="{BB962C8B-B14F-4D97-AF65-F5344CB8AC3E}">
        <p14:creationId xmlns:p14="http://schemas.microsoft.com/office/powerpoint/2010/main" val="327389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Stories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53203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Bilder (die ich selber wähle, werden oben in der Feed-Leiste  angezeigt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Videos pro Slide 15 Sek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Bis zu 4 </a:t>
            </a:r>
            <a:r>
              <a:rPr lang="de-DE" dirty="0" err="1"/>
              <a:t>Slides</a:t>
            </a:r>
            <a:r>
              <a:rPr lang="de-DE" dirty="0"/>
              <a:t> hintereinander drehen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342900" lvl="5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7946273-3BF5-454C-A843-2004CC2BB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966" y="465589"/>
            <a:ext cx="2719346" cy="4212321"/>
          </a:xfrm>
          <a:prstGeom prst="rect">
            <a:avLst/>
          </a:prstGeom>
        </p:spPr>
      </p:pic>
      <p:pic>
        <p:nvPicPr>
          <p:cNvPr id="7" name="Grafik 6" descr="Pfeil leichte Kurve">
            <a:extLst>
              <a:ext uri="{FF2B5EF4-FFF2-40B4-BE49-F238E27FC236}">
                <a16:creationId xmlns:a16="http://schemas.microsoft.com/office/drawing/2014/main" id="{9FE7B492-81AE-4A2D-9EC5-84A9634AF9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36609" y="559651"/>
            <a:ext cx="914400" cy="914400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C78FF46D-293B-4A65-BEB5-5D0907970409}"/>
              </a:ext>
            </a:extLst>
          </p:cNvPr>
          <p:cNvSpPr/>
          <p:nvPr/>
        </p:nvSpPr>
        <p:spPr>
          <a:xfrm>
            <a:off x="6274966" y="559651"/>
            <a:ext cx="2869034" cy="785471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863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Stories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2116729"/>
            <a:ext cx="403704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Jede Menge Gestaltungsmöglichkeiten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 Verschiedene Aufnahmemodi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de-DE" dirty="0"/>
              <a:t>Sticker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de-DE" dirty="0"/>
              <a:t>Text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de-DE" dirty="0"/>
              <a:t>Malen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de-DE" dirty="0" err="1"/>
              <a:t>Gifs</a:t>
            </a:r>
            <a:endParaRPr lang="de-DE" dirty="0"/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de-DE" dirty="0"/>
              <a:t>Filter (Aufnahme)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de-DE" dirty="0"/>
              <a:t>Filter (Foto)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de-DE" dirty="0"/>
              <a:t>Empfehlenswerte Filter: </a:t>
            </a:r>
            <a:br>
              <a:rPr lang="de-DE" dirty="0"/>
            </a:br>
            <a:r>
              <a:rPr lang="de-DE" dirty="0"/>
              <a:t>- </a:t>
            </a:r>
            <a:r>
              <a:rPr lang="de-DE" dirty="0" err="1"/>
              <a:t>InShot</a:t>
            </a:r>
            <a:endParaRPr lang="de-DE" dirty="0"/>
          </a:p>
          <a:p>
            <a:pPr lvl="5"/>
            <a:r>
              <a:rPr lang="de-DE" dirty="0"/>
              <a:t>       - </a:t>
            </a:r>
            <a:r>
              <a:rPr lang="de-DE" dirty="0" err="1"/>
              <a:t>YouCut</a:t>
            </a:r>
            <a:endParaRPr lang="de-DE" dirty="0"/>
          </a:p>
          <a:p>
            <a:pPr lvl="5"/>
            <a:r>
              <a:rPr lang="de-DE" dirty="0"/>
              <a:t>       - </a:t>
            </a:r>
            <a:r>
              <a:rPr lang="de-DE" dirty="0" err="1"/>
              <a:t>Mojo</a:t>
            </a:r>
            <a:r>
              <a:rPr lang="de-DE" dirty="0"/>
              <a:t>, </a:t>
            </a:r>
            <a:r>
              <a:rPr lang="de-DE" dirty="0" err="1"/>
              <a:t>Unfold</a:t>
            </a:r>
            <a:r>
              <a:rPr lang="de-DE" dirty="0"/>
              <a:t>, </a:t>
            </a:r>
            <a:r>
              <a:rPr lang="de-DE" dirty="0" err="1"/>
              <a:t>StoryArt</a:t>
            </a:r>
            <a:r>
              <a:rPr lang="de-DE" dirty="0"/>
              <a:t>  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54906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Stories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2225786"/>
            <a:ext cx="403704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Momentaufnahmen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Fragen und Umfragen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Witziges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Verlinkungen teilen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342900" lvl="5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970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Live-Stream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2007672"/>
            <a:ext cx="403704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Zugriff über „das Plus“ (für Erstellen)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Format: Hochkant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Max. eine Stunde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Zweite Person zuschaltbar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Zuschauer können im Chat interagieren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21FB670-52C0-44CF-B9C1-60F6FD64A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605" y="0"/>
            <a:ext cx="24363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79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Live-Stream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2007672"/>
            <a:ext cx="403704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Expertentalks/Interviews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Workshop Streamen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Lesungen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Messeimpressionen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 err="1"/>
              <a:t>QaA</a:t>
            </a: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Wichtig: Kündigt Live-Streams an</a:t>
            </a:r>
          </a:p>
        </p:txBody>
      </p:sp>
    </p:spTree>
    <p:extLst>
      <p:ext uri="{BB962C8B-B14F-4D97-AF65-F5344CB8AC3E}">
        <p14:creationId xmlns:p14="http://schemas.microsoft.com/office/powerpoint/2010/main" val="19585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605944" y="894397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Werbeanzeigen schalten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403704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Anzeigen bei Instagram sind noch häufig günstiger als bei Facebook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Man kann auch ohne Profil auf Instagram Werbung schalten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Banderole mit Call </a:t>
            </a:r>
            <a:r>
              <a:rPr lang="de-DE" sz="1600" dirty="0" err="1">
                <a:latin typeface="Oswald"/>
              </a:rPr>
              <a:t>to</a:t>
            </a:r>
            <a:r>
              <a:rPr lang="de-DE" sz="1600" dirty="0">
                <a:latin typeface="Oswald"/>
              </a:rPr>
              <a:t> Action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  <a:p>
            <a:endParaRPr lang="de-DE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latin typeface="Oswald"/>
            </a:endParaRPr>
          </a:p>
        </p:txBody>
      </p:sp>
      <p:pic>
        <p:nvPicPr>
          <p:cNvPr id="5" name="Grafik 4" descr="Ein Bild, das Screenshot, Schild enthält.&#10;&#10;Automatisch generierte Beschreibung">
            <a:extLst>
              <a:ext uri="{FF2B5EF4-FFF2-40B4-BE49-F238E27FC236}">
                <a16:creationId xmlns:a16="http://schemas.microsoft.com/office/drawing/2014/main" id="{D2E78FBD-0789-4D44-ACC2-104EC2F2D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6929" y="0"/>
            <a:ext cx="24363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340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Werbung im Feed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403704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Werbung wird nativ im Feed eingebunden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Kann auf externe Seite, z.B. App-Shop führen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Kann auf das Profil leiten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  <p:pic>
        <p:nvPicPr>
          <p:cNvPr id="5" name="Grafik 4" descr="Ein Bild, das Screenshot, Tisch, Computer enthält.&#10;&#10;Automatisch generierte Beschreibung">
            <a:extLst>
              <a:ext uri="{FF2B5EF4-FFF2-40B4-BE49-F238E27FC236}">
                <a16:creationId xmlns:a16="http://schemas.microsoft.com/office/drawing/2014/main" id="{02D12C6E-8F8A-41B1-9702-00E804571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605" y="0"/>
            <a:ext cx="24363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28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Werbung in den Stories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40370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Erscheinen beim „Durchwischen“  durch die Stories </a:t>
            </a:r>
            <a:r>
              <a:rPr lang="de-DE" dirty="0">
                <a:sym typeface="Wingdings" panose="05000000000000000000" pitchFamily="2" charset="2"/>
              </a:rPr>
              <a:t> nativ eingebunden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Sollten aussehen wie eine normale Story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Bieten Link auf externe Seite auch ohne 10.000 Follower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Durch die Weiterleitung auf </a:t>
            </a:r>
            <a:r>
              <a:rPr lang="de-DE" dirty="0" err="1">
                <a:sym typeface="Wingdings" panose="05000000000000000000" pitchFamily="2" charset="2"/>
              </a:rPr>
              <a:t>externeSeite</a:t>
            </a:r>
            <a:r>
              <a:rPr lang="de-DE" dirty="0">
                <a:sym typeface="Wingdings" panose="05000000000000000000" pitchFamily="2" charset="2"/>
              </a:rPr>
              <a:t>  mehr Traffic, </a:t>
            </a:r>
            <a:r>
              <a:rPr lang="de-DE" dirty="0" err="1">
                <a:sym typeface="Wingdings" panose="05000000000000000000" pitchFamily="2" charset="2"/>
              </a:rPr>
              <a:t>Conversions</a:t>
            </a:r>
            <a:r>
              <a:rPr lang="de-DE" dirty="0">
                <a:sym typeface="Wingdings" panose="05000000000000000000" pitchFamily="2" charset="2"/>
              </a:rPr>
              <a:t>, etc.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15 Sek. bzw. 3x15 Sek.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38A53A1-9F2D-445A-B437-3314788FD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605" y="0"/>
            <a:ext cx="24363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21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Werbung in den Stories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403704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Relevanter Content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Storytelling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Transparenz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Werbemittel der Zielgruppe anpassen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Website: responsive!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02B1B89-8396-436A-8E6E-927F3C474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6117" y="0"/>
            <a:ext cx="24363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746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5">
            <a:extLst>
              <a:ext uri="{FF2B5EF4-FFF2-40B4-BE49-F238E27FC236}">
                <a16:creationId xmlns:a16="http://schemas.microsoft.com/office/drawing/2014/main" id="{0F066676-1E4A-4211-9E58-9E7AD5AB8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2047424" y="2271800"/>
            <a:ext cx="5521775" cy="606900"/>
          </a:xfrm>
        </p:spPr>
        <p:txBody>
          <a:bodyPr/>
          <a:lstStyle/>
          <a:p>
            <a:r>
              <a:rPr lang="de-DE" sz="4000" dirty="0">
                <a:latin typeface="Oswald"/>
              </a:rPr>
              <a:t>Daten und Fakten</a:t>
            </a:r>
          </a:p>
        </p:txBody>
      </p:sp>
    </p:spTree>
    <p:extLst>
      <p:ext uri="{BB962C8B-B14F-4D97-AF65-F5344CB8AC3E}">
        <p14:creationId xmlns:p14="http://schemas.microsoft.com/office/powerpoint/2010/main" val="18800847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Insta Shopping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-29700" y="1965727"/>
            <a:ext cx="40370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Steht jedem Unternehmen mit Business- und </a:t>
            </a:r>
            <a:r>
              <a:rPr lang="de-DE" dirty="0" err="1"/>
              <a:t>Creator</a:t>
            </a:r>
            <a:r>
              <a:rPr lang="de-DE" dirty="0"/>
              <a:t>- Profil zur Verfügung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Musste zuvor mit einem Facebook-Shop verknüpft sein, jetzt „nur“ noch mit einer FB-Seite.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Produkte können direkt aus dem Foto in den Shop verlinkt werden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E815E45-411B-4356-847F-BCF143505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6929" y="0"/>
            <a:ext cx="2436395" cy="51435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C24674B-C36E-4768-9A38-B7E296303D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7341" y="0"/>
            <a:ext cx="24363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435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Insta Shopping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552CF2E-1E14-4FF4-AE2D-7B90E31D3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1032" y="0"/>
            <a:ext cx="2436395" cy="51435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CEC3049-1D3F-473F-AAFC-E7208E4D46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6928" y="0"/>
            <a:ext cx="2436395" cy="51435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2FC193DF-5217-410E-96E9-853C70B81D3A}"/>
              </a:ext>
            </a:extLst>
          </p:cNvPr>
          <p:cNvSpPr txBox="1"/>
          <p:nvPr/>
        </p:nvSpPr>
        <p:spPr>
          <a:xfrm>
            <a:off x="0" y="1957338"/>
            <a:ext cx="403704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Steht jedem Unternehmen mit Business – und </a:t>
            </a:r>
            <a:r>
              <a:rPr lang="de-DE" sz="1600" dirty="0" err="1">
                <a:latin typeface="Oswald"/>
              </a:rPr>
              <a:t>Creator</a:t>
            </a:r>
            <a:r>
              <a:rPr lang="de-DE" sz="1600" dirty="0">
                <a:latin typeface="Oswald"/>
              </a:rPr>
              <a:t>-Profil zur Verfügung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Musste mit einem Facebook-Shop verknüpft sein, mittlerweile „nur“ noch mit einer FB-Site.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Produkte können direkt aus dem Foto in den Shop verlinkt werden</a:t>
            </a:r>
          </a:p>
          <a:p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10569893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605944" y="894397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Werbeanzeigen schalten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40370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Über die App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EA6F654-194B-414E-B100-F90C5FD17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756" y="0"/>
            <a:ext cx="2436395" cy="51435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21CF492-9941-4152-9258-7C5EFFDEB3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6929" y="0"/>
            <a:ext cx="24363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8234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605944" y="894397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Werbeanzeigen schalten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403704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Am besten über den Facebook Werbemanager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Im Grunde identisch mit FB-Werbung, bei Platzierung „Instagram“ auswählen</a:t>
            </a:r>
          </a:p>
          <a:p>
            <a:endParaRPr lang="de-DE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latin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48791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605944" y="894397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err="1">
                <a:solidFill>
                  <a:schemeClr val="bg1"/>
                </a:solidFill>
                <a:latin typeface="Oswald"/>
              </a:rPr>
              <a:t>Insights</a:t>
            </a:r>
            <a:endParaRPr lang="de-DE" sz="3000" dirty="0">
              <a:solidFill>
                <a:schemeClr val="bg1"/>
              </a:solidFill>
              <a:latin typeface="Oswald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403704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Beitrags-</a:t>
            </a:r>
            <a:r>
              <a:rPr lang="de-DE" sz="1600" dirty="0" err="1">
                <a:latin typeface="Oswald"/>
              </a:rPr>
              <a:t>Insights</a:t>
            </a:r>
            <a:endParaRPr lang="de-DE" sz="1600" dirty="0">
              <a:latin typeface="Oswald"/>
            </a:endParaRPr>
          </a:p>
          <a:p>
            <a:endParaRPr lang="de-DE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latin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309386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605944" y="894397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err="1">
                <a:solidFill>
                  <a:schemeClr val="bg1"/>
                </a:solidFill>
                <a:latin typeface="Oswald"/>
              </a:rPr>
              <a:t>Insights</a:t>
            </a:r>
            <a:endParaRPr lang="de-DE" sz="3000" dirty="0">
              <a:solidFill>
                <a:schemeClr val="bg1"/>
              </a:solidFill>
              <a:latin typeface="Oswald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403704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Kanal-</a:t>
            </a:r>
            <a:r>
              <a:rPr lang="de-DE" sz="1600" dirty="0" err="1">
                <a:latin typeface="Oswald"/>
              </a:rPr>
              <a:t>Insights</a:t>
            </a:r>
            <a:endParaRPr lang="de-DE" sz="1600" dirty="0">
              <a:latin typeface="Oswald"/>
            </a:endParaRPr>
          </a:p>
          <a:p>
            <a:endParaRPr lang="de-DE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latin typeface="Oswald"/>
            </a:endParaRPr>
          </a:p>
          <a:p>
            <a:r>
              <a:rPr lang="de-DE" dirty="0">
                <a:latin typeface="Oswald"/>
              </a:rPr>
              <a:t>	-&gt; Tage, Orte, Zeiten 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8D4107A-C0B6-4376-B2AA-097D1D5AA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6929" y="0"/>
            <a:ext cx="24363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2924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 descr="Ein Bild, das Person, drinnen, Mann, haltend enthält.&#10;&#10;Automatisch generierte Beschreibung">
            <a:extLst>
              <a:ext uri="{FF2B5EF4-FFF2-40B4-BE49-F238E27FC236}">
                <a16:creationId xmlns:a16="http://schemas.microsoft.com/office/drawing/2014/main" id="{87A8A63A-11D8-DB42-ABB0-80D31C59B6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103000"/>
                    </a14:imgEffect>
                    <a14:imgEffect>
                      <a14:brightnessContrast bright="-15000" contrast="1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0200" y="116054"/>
            <a:ext cx="4875004" cy="5142218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066AEBE4-AB31-724C-9F69-6BC36B3F872D}"/>
              </a:ext>
            </a:extLst>
          </p:cNvPr>
          <p:cNvSpPr txBox="1"/>
          <p:nvPr/>
        </p:nvSpPr>
        <p:spPr>
          <a:xfrm>
            <a:off x="128795" y="953132"/>
            <a:ext cx="3168479" cy="1001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100" dirty="0">
                <a:latin typeface="+mj-lt"/>
              </a:rPr>
              <a:t>Vielen Dank </a:t>
            </a:r>
            <a:br>
              <a:rPr lang="de-DE" sz="2100" dirty="0">
                <a:latin typeface="+mj-lt"/>
              </a:rPr>
            </a:br>
            <a:r>
              <a:rPr lang="de-DE" sz="2100" dirty="0">
                <a:latin typeface="+mj-lt"/>
              </a:rPr>
              <a:t>für Ihre Aufmerksamkeit!</a:t>
            </a:r>
            <a:endParaRPr lang="de-DE" sz="1600" dirty="0">
              <a:latin typeface="+mj-lt"/>
            </a:endParaRPr>
          </a:p>
        </p:txBody>
      </p:sp>
      <p:sp>
        <p:nvSpPr>
          <p:cNvPr id="8" name="Textfeld 11">
            <a:extLst>
              <a:ext uri="{FF2B5EF4-FFF2-40B4-BE49-F238E27FC236}">
                <a16:creationId xmlns:a16="http://schemas.microsoft.com/office/drawing/2014/main" id="{066AEBE4-AB31-724C-9F69-6BC36B3F872D}"/>
              </a:ext>
            </a:extLst>
          </p:cNvPr>
          <p:cNvSpPr txBox="1"/>
          <p:nvPr/>
        </p:nvSpPr>
        <p:spPr>
          <a:xfrm>
            <a:off x="128795" y="2824596"/>
            <a:ext cx="3168481" cy="1021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de-DE" dirty="0">
                <a:latin typeface="+mj-lt"/>
              </a:rPr>
              <a:t>Bei Fragen</a:t>
            </a:r>
            <a:br>
              <a:rPr lang="de-DE" dirty="0">
                <a:latin typeface="+mj-lt"/>
              </a:rPr>
            </a:br>
            <a:r>
              <a:rPr lang="de-DE" dirty="0">
                <a:latin typeface="+mj-lt"/>
              </a:rPr>
              <a:t>rund um Konzeption, Strategie, </a:t>
            </a:r>
            <a:br>
              <a:rPr lang="de-DE" dirty="0">
                <a:latin typeface="+mj-lt"/>
              </a:rPr>
            </a:br>
            <a:r>
              <a:rPr lang="de-DE" dirty="0">
                <a:latin typeface="+mj-lt"/>
              </a:rPr>
              <a:t>Advertising etc. …. </a:t>
            </a:r>
          </a:p>
        </p:txBody>
      </p:sp>
      <p:sp>
        <p:nvSpPr>
          <p:cNvPr id="9" name="Textfeld 11">
            <a:extLst>
              <a:ext uri="{FF2B5EF4-FFF2-40B4-BE49-F238E27FC236}">
                <a16:creationId xmlns:a16="http://schemas.microsoft.com/office/drawing/2014/main" id="{066AEBE4-AB31-724C-9F69-6BC36B3F872D}"/>
              </a:ext>
            </a:extLst>
          </p:cNvPr>
          <p:cNvSpPr txBox="1"/>
          <p:nvPr/>
        </p:nvSpPr>
        <p:spPr>
          <a:xfrm>
            <a:off x="128793" y="3950725"/>
            <a:ext cx="3884407" cy="1021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de-DE" dirty="0">
                <a:latin typeface="+mj-lt"/>
              </a:rPr>
              <a:t>Kontaktieren Sie mich unter: </a:t>
            </a:r>
            <a:br>
              <a:rPr lang="de-DE" dirty="0">
                <a:latin typeface="+mj-lt"/>
              </a:rPr>
            </a:br>
            <a:br>
              <a:rPr lang="de-DE" dirty="0">
                <a:latin typeface="+mj-lt"/>
              </a:rPr>
            </a:br>
            <a:r>
              <a:rPr lang="de-DE" dirty="0" err="1">
                <a:latin typeface="+mj-lt"/>
              </a:rPr>
              <a:t>cg@mehrtexte.de</a:t>
            </a:r>
            <a:r>
              <a:rPr lang="de-DE" dirty="0">
                <a:latin typeface="+mj-lt"/>
              </a:rPr>
              <a:t> oder </a:t>
            </a:r>
            <a:r>
              <a:rPr lang="de-DE" dirty="0" err="1">
                <a:latin typeface="+mj-lt"/>
              </a:rPr>
              <a:t>c.gertz@mehrtexte.de</a:t>
            </a:r>
            <a:endParaRPr lang="de-DE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79095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9700" y="648437"/>
            <a:ext cx="4043494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Höchste Interaktionsrate</a:t>
            </a:r>
            <a:endParaRPr dirty="0"/>
          </a:p>
        </p:txBody>
      </p:sp>
      <p:cxnSp>
        <p:nvCxnSpPr>
          <p:cNvPr id="288" name="Google Shape;288;p44"/>
          <p:cNvCxnSpPr/>
          <p:nvPr/>
        </p:nvCxnSpPr>
        <p:spPr>
          <a:xfrm>
            <a:off x="925500" y="4971632"/>
            <a:ext cx="8218500" cy="0"/>
          </a:xfrm>
          <a:prstGeom prst="straightConnector1">
            <a:avLst/>
          </a:prstGeom>
          <a:noFill/>
          <a:ln w="19050" cap="flat" cmpd="sng">
            <a:solidFill>
              <a:srgbClr val="2C393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Rechteck 1">
            <a:extLst>
              <a:ext uri="{FF2B5EF4-FFF2-40B4-BE49-F238E27FC236}">
                <a16:creationId xmlns:a16="http://schemas.microsoft.com/office/drawing/2014/main" id="{2342B870-8B35-4BAD-A3E3-E7096928B48C}"/>
              </a:ext>
            </a:extLst>
          </p:cNvPr>
          <p:cNvSpPr/>
          <p:nvPr/>
        </p:nvSpPr>
        <p:spPr>
          <a:xfrm>
            <a:off x="272980" y="2046863"/>
            <a:ext cx="8589665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700" dirty="0"/>
              <a:t>1 Milliarde Nutzer</a:t>
            </a:r>
          </a:p>
          <a:p>
            <a:endParaRPr lang="de-DE" sz="12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/>
              <a:t> 27,8 Millionen Nutzer in Deutschland (Stand 09/2021; 33% der Bevölkerung)</a:t>
            </a:r>
          </a:p>
          <a:p>
            <a:endParaRPr lang="de-DE" sz="15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/>
              <a:t> 10 mal höhere Interaktionsrate als auf FB</a:t>
            </a:r>
          </a:p>
          <a:p>
            <a:endParaRPr lang="de-DE" sz="1200" dirty="0"/>
          </a:p>
          <a:p>
            <a:pPr marL="285750" lvl="2" indent="-285750">
              <a:buFont typeface="Wingdings" panose="05000000000000000000" pitchFamily="2" charset="2"/>
              <a:buChar char="v"/>
            </a:pPr>
            <a:r>
              <a:rPr lang="de-DE" dirty="0"/>
              <a:t>Mehr als 90% der Nutzer folgen einem Unternehmen auf Instagram</a:t>
            </a:r>
          </a:p>
          <a:p>
            <a:pPr lvl="2"/>
            <a:endParaRPr lang="de-DE" sz="1200" dirty="0"/>
          </a:p>
          <a:p>
            <a:pPr marL="285750" lvl="2" indent="-285750">
              <a:buFont typeface="Wingdings" panose="05000000000000000000" pitchFamily="2" charset="2"/>
              <a:buChar char="v"/>
            </a:pPr>
            <a:r>
              <a:rPr lang="de-DE" sz="1300" dirty="0"/>
              <a:t>180 Millionen aktive </a:t>
            </a:r>
            <a:r>
              <a:rPr lang="de-DE" sz="1300" dirty="0" err="1"/>
              <a:t>Unternehmensaccounts</a:t>
            </a:r>
            <a:r>
              <a:rPr lang="de-DE" sz="1300" dirty="0"/>
              <a:t> gibt es auf Instagram</a:t>
            </a:r>
          </a:p>
          <a:p>
            <a:pPr marL="285750" lvl="2" indent="-285750">
              <a:buFont typeface="Wingdings" panose="05000000000000000000" pitchFamily="2" charset="2"/>
              <a:buChar char="v"/>
            </a:pPr>
            <a:r>
              <a:rPr lang="de-DE" sz="1200" dirty="0"/>
              <a:t>130 Millionen wählen monatlich einen Shopping Beitrag aus</a:t>
            </a:r>
          </a:p>
          <a:p>
            <a:pPr marL="285750" lvl="2" indent="-285750">
              <a:buFont typeface="Wingdings" panose="05000000000000000000" pitchFamily="2" charset="2"/>
              <a:buChar char="v"/>
            </a:pPr>
            <a:r>
              <a:rPr lang="de-DE" sz="1100" dirty="0"/>
              <a:t>22 Millionen Produktansichten gibt es pro Tag</a:t>
            </a:r>
          </a:p>
          <a:p>
            <a:pPr marL="285750" lvl="2" indent="-285750">
              <a:buFont typeface="Wingdings" panose="05000000000000000000" pitchFamily="2" charset="2"/>
              <a:buChar char="v"/>
            </a:pPr>
            <a:r>
              <a:rPr lang="de-DE" sz="1000" dirty="0"/>
              <a:t>100 Millionen Menschen weltweit nutzen täglich Instagram Live</a:t>
            </a:r>
          </a:p>
          <a:p>
            <a:pPr marL="285750" lvl="2" indent="-285750">
              <a:buFont typeface="Wingdings" panose="05000000000000000000" pitchFamily="2" charset="2"/>
              <a:buChar char="v"/>
            </a:pPr>
            <a:r>
              <a:rPr lang="de-DE" sz="900" dirty="0"/>
              <a:t>50 % der Menschen sehen jeden Tag ein Video auf Instagram</a:t>
            </a:r>
          </a:p>
          <a:p>
            <a:pPr marL="285750" lvl="2" indent="-285750">
              <a:buFont typeface="Wingdings" panose="05000000000000000000" pitchFamily="2" charset="2"/>
              <a:buChar char="v"/>
            </a:pPr>
            <a:r>
              <a:rPr lang="de-DE" sz="800" dirty="0"/>
              <a:t>Ein Drittel der Beiträge auf Instagram sind Videos</a:t>
            </a:r>
          </a:p>
          <a:p>
            <a:pPr marL="285750" lvl="2" indent="-285750">
              <a:buFont typeface="Wingdings" panose="05000000000000000000" pitchFamily="2" charset="2"/>
              <a:buChar char="v"/>
            </a:pPr>
            <a:r>
              <a:rPr lang="de-DE" sz="700" dirty="0"/>
              <a:t>25 % löschen oder archivieren jeden Monat mindestens ein Foto</a:t>
            </a:r>
          </a:p>
        </p:txBody>
      </p:sp>
    </p:spTree>
    <p:extLst>
      <p:ext uri="{BB962C8B-B14F-4D97-AF65-F5344CB8AC3E}">
        <p14:creationId xmlns:p14="http://schemas.microsoft.com/office/powerpoint/2010/main" val="74306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9699" y="648437"/>
            <a:ext cx="4993237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Zielgruppe (noch) unter 35 Jahre </a:t>
            </a:r>
            <a:endParaRPr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6DBB56A-F0E0-4F46-9F22-1532F9D7B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274" y="2000027"/>
            <a:ext cx="7520155" cy="3055791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DE9687F8-786F-E949-8311-8415C388DF08}"/>
              </a:ext>
            </a:extLst>
          </p:cNvPr>
          <p:cNvSpPr txBox="1"/>
          <p:nvPr/>
        </p:nvSpPr>
        <p:spPr>
          <a:xfrm>
            <a:off x="7329993" y="4824986"/>
            <a:ext cx="16534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900" dirty="0">
                <a:solidFill>
                  <a:schemeClr val="accent5">
                    <a:lumMod val="75000"/>
                  </a:schemeClr>
                </a:solidFill>
                <a:latin typeface="Oswald"/>
              </a:rPr>
              <a:t>3. Quartal 2019; Quelle: </a:t>
            </a:r>
            <a:r>
              <a:rPr lang="de-DE" sz="900" dirty="0" err="1">
                <a:solidFill>
                  <a:schemeClr val="accent5">
                    <a:lumMod val="75000"/>
                  </a:schemeClr>
                </a:solidFill>
                <a:latin typeface="Oswald"/>
              </a:rPr>
              <a:t>JustSpices</a:t>
            </a:r>
            <a:endParaRPr lang="de-DE" sz="900" dirty="0">
              <a:solidFill>
                <a:schemeClr val="accent5">
                  <a:lumMod val="75000"/>
                </a:schemeClr>
              </a:solidFill>
              <a:latin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3054526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9699" y="177802"/>
            <a:ext cx="5609101" cy="108833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Wie beliebt ist </a:t>
            </a:r>
            <a:r>
              <a:rPr lang="de-DE" dirty="0" err="1"/>
              <a:t>Insta</a:t>
            </a:r>
            <a:r>
              <a:rPr lang="de-DE" dirty="0"/>
              <a:t> bei Unternehmen?</a:t>
            </a:r>
            <a:endParaRPr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E09250F-CBEF-4474-BEFF-262EEAE9C5D7}"/>
              </a:ext>
            </a:extLst>
          </p:cNvPr>
          <p:cNvSpPr txBox="1"/>
          <p:nvPr/>
        </p:nvSpPr>
        <p:spPr>
          <a:xfrm>
            <a:off x="5312173" y="4774168"/>
            <a:ext cx="3636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900" dirty="0">
                <a:solidFill>
                  <a:schemeClr val="accent5">
                    <a:lumMod val="75000"/>
                  </a:schemeClr>
                </a:solidFill>
                <a:latin typeface="Oswald"/>
              </a:rPr>
              <a:t>Ranking der beliebtesten Social Networks nach Anteil der Nutzer aller Unternehmen 3. Quartal 2020; Quelle: Statista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C04FDD6-6BE7-DD42-BD20-4A1C4D90B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0590" y="1371600"/>
            <a:ext cx="6922611" cy="340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694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9699" y="177802"/>
            <a:ext cx="5609101" cy="108833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Welche deutschen Unternehmen</a:t>
            </a:r>
            <a:br>
              <a:rPr lang="de-DE" dirty="0"/>
            </a:br>
            <a:r>
              <a:rPr lang="de-DE" dirty="0"/>
              <a:t>sind beliebt auf Instagram?</a:t>
            </a:r>
            <a:endParaRPr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E09250F-CBEF-4474-BEFF-262EEAE9C5D7}"/>
              </a:ext>
            </a:extLst>
          </p:cNvPr>
          <p:cNvSpPr txBox="1"/>
          <p:nvPr/>
        </p:nvSpPr>
        <p:spPr>
          <a:xfrm>
            <a:off x="5312173" y="4850282"/>
            <a:ext cx="363696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900" dirty="0">
                <a:solidFill>
                  <a:schemeClr val="accent5">
                    <a:lumMod val="75000"/>
                  </a:schemeClr>
                </a:solidFill>
                <a:latin typeface="Oswald"/>
              </a:rPr>
              <a:t>Ranking der deutschen Unternehmen auf </a:t>
            </a:r>
            <a:r>
              <a:rPr lang="de-DE" sz="900" dirty="0" err="1">
                <a:solidFill>
                  <a:schemeClr val="accent5">
                    <a:lumMod val="75000"/>
                  </a:schemeClr>
                </a:solidFill>
                <a:latin typeface="Oswald"/>
              </a:rPr>
              <a:t>Insta</a:t>
            </a:r>
            <a:r>
              <a:rPr lang="de-DE" sz="900" dirty="0">
                <a:solidFill>
                  <a:schemeClr val="accent5">
                    <a:lumMod val="75000"/>
                  </a:schemeClr>
                </a:solidFill>
                <a:latin typeface="Oswald"/>
              </a:rPr>
              <a:t> 3. Quartal 2019; Quelle: Statista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11378F6-E42B-774F-8D5A-DFE775761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694" y="1409700"/>
            <a:ext cx="7838445" cy="344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371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9700" y="648437"/>
            <a:ext cx="4043494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Feed, Profil, Story und Co.</a:t>
            </a:r>
            <a:endParaRPr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342B870-8B35-4BAD-A3E3-E7096928B48C}"/>
              </a:ext>
            </a:extLst>
          </p:cNvPr>
          <p:cNvSpPr/>
          <p:nvPr/>
        </p:nvSpPr>
        <p:spPr>
          <a:xfrm>
            <a:off x="272981" y="2046863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Kostenlose App in den App-Stores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Nutzbar ab 13 Jahre (Business-Account ab 16J.)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Insgesamt sind fünf Konten bei Instagram möglich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Account umwandelbar in Business-Account + </a:t>
            </a:r>
            <a:r>
              <a:rPr lang="de-DE" dirty="0" err="1"/>
              <a:t>Creator</a:t>
            </a:r>
            <a:r>
              <a:rPr lang="de-DE" dirty="0"/>
              <a:t>-Account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  <p:pic>
        <p:nvPicPr>
          <p:cNvPr id="5" name="Grafik 4" descr="Ein Bild, das drinnen, Elektronik, elektronisch, verschieden enthält.&#10;&#10;Automatisch generierte Beschreibung">
            <a:extLst>
              <a:ext uri="{FF2B5EF4-FFF2-40B4-BE49-F238E27FC236}">
                <a16:creationId xmlns:a16="http://schemas.microsoft.com/office/drawing/2014/main" id="{E413D99A-FA5E-5648-BFB6-BB936D0B9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3112" y="2046863"/>
            <a:ext cx="2949087" cy="294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44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9700" y="648437"/>
            <a:ext cx="4043494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Technische Hintergründe</a:t>
            </a:r>
            <a:endParaRPr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342B870-8B35-4BAD-A3E3-E7096928B48C}"/>
              </a:ext>
            </a:extLst>
          </p:cNvPr>
          <p:cNvSpPr/>
          <p:nvPr/>
        </p:nvSpPr>
        <p:spPr>
          <a:xfrm>
            <a:off x="272981" y="2046863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API = </a:t>
            </a:r>
            <a:r>
              <a:rPr lang="de-DE" dirty="0" err="1"/>
              <a:t>Application</a:t>
            </a:r>
            <a:r>
              <a:rPr lang="de-DE" dirty="0"/>
              <a:t> </a:t>
            </a:r>
            <a:r>
              <a:rPr lang="de-DE" dirty="0" err="1"/>
              <a:t>Programming</a:t>
            </a:r>
            <a:r>
              <a:rPr lang="de-DE" dirty="0"/>
              <a:t> Interface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Verknüpfung von „Sendemast zu Sendemast“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A2692B6-0C6B-124A-B36F-3FA8DC254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5256" y="908175"/>
            <a:ext cx="4043493" cy="404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35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eace Day Social Media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910</Words>
  <Application>Microsoft Macintosh PowerPoint</Application>
  <PresentationFormat>Bildschirmpräsentation (16:9)</PresentationFormat>
  <Paragraphs>250</Paragraphs>
  <Slides>36</Slides>
  <Notes>35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36</vt:i4>
      </vt:variant>
    </vt:vector>
  </HeadingPairs>
  <TitlesOfParts>
    <vt:vector size="43" baseType="lpstr">
      <vt:lpstr>Arial</vt:lpstr>
      <vt:lpstr>Cutive Mono</vt:lpstr>
      <vt:lpstr>Fira Sans Extra Condensed Medium</vt:lpstr>
      <vt:lpstr>Oswald</vt:lpstr>
      <vt:lpstr>Oswald Regular</vt:lpstr>
      <vt:lpstr>Wingdings</vt:lpstr>
      <vt:lpstr>Peace Day Social Media by SlidesGo</vt:lpstr>
      <vt:lpstr>Einführung in Instagram  VHS Münster  Dozent: Christian Gertz</vt:lpstr>
      <vt:lpstr>Daten und Fakten</vt:lpstr>
      <vt:lpstr>PowerPoint-Präsentation</vt:lpstr>
      <vt:lpstr>Höchste Interaktionsrate</vt:lpstr>
      <vt:lpstr>Zielgruppe (noch) unter 35 Jahre </vt:lpstr>
      <vt:lpstr>Wie beliebt ist Insta bei Unternehmen?</vt:lpstr>
      <vt:lpstr>Welche deutschen Unternehmen sind beliebt auf Instagram?</vt:lpstr>
      <vt:lpstr>Feed, Profil, Story und Co.</vt:lpstr>
      <vt:lpstr>Technische Hintergründe</vt:lpstr>
      <vt:lpstr>Der Feed</vt:lpstr>
      <vt:lpstr>Profil</vt:lpstr>
      <vt:lpstr>IGTV (über weitere App)</vt:lpstr>
      <vt:lpstr>Stories</vt:lpstr>
      <vt:lpstr>Insights, Analyse and more</vt:lpstr>
      <vt:lpstr>Kanäle auf Instagram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Facebook</dc:title>
  <dc:creator>Alfa</dc:creator>
  <cp:lastModifiedBy>Christian Gertz</cp:lastModifiedBy>
  <cp:revision>83</cp:revision>
  <dcterms:modified xsi:type="dcterms:W3CDTF">2021-11-17T20:48:11Z</dcterms:modified>
</cp:coreProperties>
</file>