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0.6-->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 id="274" r:id="rId10"/>
    <p:sldId id="276" r:id="rId11"/>
    <p:sldId id="278" r:id="rId12"/>
    <p:sldId id="280" r:id="rId13"/>
    <p:sldId id="282" r:id="rId14"/>
    <p:sldId id="284" r:id="rId15"/>
    <p:sldId id="286" r:id="rId16"/>
    <p:sldId id="288" r:id="rId17"/>
    <p:sldId id="290" r:id="rId18"/>
    <p:sldId id="292" r:id="rId19"/>
    <p:sldId id="294" r:id="rId20"/>
    <p:sldId id="296" r:id="rId21"/>
    <p:sldId id="298" r:id="rId22"/>
    <p:sldId id="300" r:id="rId23"/>
    <p:sldId id="302" r:id="rId24"/>
    <p:sldId id="304" r:id="rId25"/>
    <p:sldId id="306" r:id="rId26"/>
    <p:sldId id="308" r:id="rId27"/>
    <p:sldId id="310" r:id="rId28"/>
    <p:sldId id="312" r:id="rId29"/>
    <p:sldId id="314" r:id="rId30"/>
    <p:sldId id="316" r:id="rId31"/>
    <p:sldId id="318" r:id="rId32"/>
    <p:sldId id="320" r:id="rId33"/>
    <p:sldId id="322" r:id="rId34"/>
    <p:sldId id="324" r:id="rId35"/>
    <p:sldId id="326" r:id="rId36"/>
    <p:sldId id="328" r:id="rId37"/>
    <p:sldId id="330" r:id="rId38"/>
    <p:sldId id="332" r:id="rId39"/>
    <p:sldId id="334" r:id="rId40"/>
    <p:sldId id="336" r:id="rId41"/>
    <p:sldId id="338" r:id="rId42"/>
    <p:sldId id="340" r:id="rId43"/>
    <p:sldId id="342" r:id="rId44"/>
    <p:sldId id="344" r:id="rId45"/>
    <p:sldId id="346" r:id="rId46"/>
    <p:sldId id="348" r:id="rId47"/>
    <p:sldId id="350" r:id="rId48"/>
    <p:sldId id="352" r:id="rId49"/>
    <p:sldId id="354" r:id="rId50"/>
    <p:sldId id="356" r:id="rId51"/>
    <p:sldId id="358" r:id="rId52"/>
    <p:sldId id="360" r:id="rId53"/>
    <p:sldId id="362" r:id="rId54"/>
    <p:sldId id="364" r:id="rId55"/>
    <p:sldId id="366" r:id="rId56"/>
    <p:sldId id="368" r:id="rId57"/>
    <p:sldId id="370" r:id="rId58"/>
    <p:sldId id="372" r:id="rId59"/>
    <p:sldId id="374" r:id="rId60"/>
    <p:sldId id="376" r:id="rId61"/>
    <p:sldId id="378" r:id="rId62"/>
    <p:sldId id="380" r:id="rId63"/>
    <p:sldId id="382" r:id="rId64"/>
    <p:sldId id="384" r:id="rId65"/>
    <p:sldId id="386" r:id="rId66"/>
    <p:sldId id="388" r:id="rId67"/>
    <p:sldId id="390" r:id="rId68"/>
    <p:sldId id="392" r:id="rId69"/>
    <p:sldId id="394" r:id="rId70"/>
    <p:sldId id="396" r:id="rId71"/>
    <p:sldId id="398" r:id="rId72"/>
    <p:sldId id="400" r:id="rId73"/>
    <p:sldId id="402" r:id="rId74"/>
    <p:sldId id="404" r:id="rId75"/>
    <p:sldId id="406" r:id="rId76"/>
    <p:sldId id="408" r:id="rId77"/>
    <p:sldId id="410" r:id="rId78"/>
    <p:sldId id="412" r:id="rId79"/>
    <p:sldId id="414" r:id="rId80"/>
    <p:sldId id="416" r:id="rId81"/>
    <p:sldId id="418" r:id="rId82"/>
    <p:sldId id="420" r:id="rId83"/>
    <p:sldId id="422" r:id="rId84"/>
    <p:sldId id="424" r:id="rId85"/>
  </p:sldIdLst>
  <p:sldSz cx="12192120" cy="6858000"/>
  <p:notesSz cx="6858000" cy="9144000"/>
  <p:custDataLst>
    <p:tags r:id="rId8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 Type="http://schemas.openxmlformats.org/officeDocument/2006/relationships/slide" Target="slides/slide3.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slide" Target="slides/slide44.xml" /><Relationship Id="rId46" Type="http://schemas.openxmlformats.org/officeDocument/2006/relationships/slide" Target="slides/slide45.xml" /><Relationship Id="rId47" Type="http://schemas.openxmlformats.org/officeDocument/2006/relationships/slide" Target="slides/slide46.xml" /><Relationship Id="rId48" Type="http://schemas.openxmlformats.org/officeDocument/2006/relationships/slide" Target="slides/slide47.xml" /><Relationship Id="rId49" Type="http://schemas.openxmlformats.org/officeDocument/2006/relationships/slide" Target="slides/slide48.xml" /><Relationship Id="rId5" Type="http://schemas.openxmlformats.org/officeDocument/2006/relationships/slide" Target="slides/slide4.xml" /><Relationship Id="rId50" Type="http://schemas.openxmlformats.org/officeDocument/2006/relationships/slide" Target="slides/slide49.xml" /><Relationship Id="rId51" Type="http://schemas.openxmlformats.org/officeDocument/2006/relationships/slide" Target="slides/slide50.xml" /><Relationship Id="rId52" Type="http://schemas.openxmlformats.org/officeDocument/2006/relationships/slide" Target="slides/slide51.xml" /><Relationship Id="rId53" Type="http://schemas.openxmlformats.org/officeDocument/2006/relationships/slide" Target="slides/slide52.xml" /><Relationship Id="rId54" Type="http://schemas.openxmlformats.org/officeDocument/2006/relationships/slide" Target="slides/slide53.xml" /><Relationship Id="rId55" Type="http://schemas.openxmlformats.org/officeDocument/2006/relationships/slide" Target="slides/slide54.xml" /><Relationship Id="rId56" Type="http://schemas.openxmlformats.org/officeDocument/2006/relationships/slide" Target="slides/slide55.xml" /><Relationship Id="rId57" Type="http://schemas.openxmlformats.org/officeDocument/2006/relationships/slide" Target="slides/slide56.xml" /><Relationship Id="rId58" Type="http://schemas.openxmlformats.org/officeDocument/2006/relationships/slide" Target="slides/slide57.xml" /><Relationship Id="rId59" Type="http://schemas.openxmlformats.org/officeDocument/2006/relationships/slide" Target="slides/slide58.xml" /><Relationship Id="rId6" Type="http://schemas.openxmlformats.org/officeDocument/2006/relationships/slide" Target="slides/slide5.xml" /><Relationship Id="rId60" Type="http://schemas.openxmlformats.org/officeDocument/2006/relationships/slide" Target="slides/slide59.xml" /><Relationship Id="rId61" Type="http://schemas.openxmlformats.org/officeDocument/2006/relationships/slide" Target="slides/slide60.xml" /><Relationship Id="rId62" Type="http://schemas.openxmlformats.org/officeDocument/2006/relationships/slide" Target="slides/slide61.xml" /><Relationship Id="rId63" Type="http://schemas.openxmlformats.org/officeDocument/2006/relationships/slide" Target="slides/slide62.xml" /><Relationship Id="rId64" Type="http://schemas.openxmlformats.org/officeDocument/2006/relationships/slide" Target="slides/slide63.xml" /><Relationship Id="rId65" Type="http://schemas.openxmlformats.org/officeDocument/2006/relationships/slide" Target="slides/slide64.xml" /><Relationship Id="rId66" Type="http://schemas.openxmlformats.org/officeDocument/2006/relationships/slide" Target="slides/slide65.xml" /><Relationship Id="rId67" Type="http://schemas.openxmlformats.org/officeDocument/2006/relationships/slide" Target="slides/slide66.xml" /><Relationship Id="rId68" Type="http://schemas.openxmlformats.org/officeDocument/2006/relationships/slide" Target="slides/slide67.xml" /><Relationship Id="rId69" Type="http://schemas.openxmlformats.org/officeDocument/2006/relationships/slide" Target="slides/slide68.xml" /><Relationship Id="rId7" Type="http://schemas.openxmlformats.org/officeDocument/2006/relationships/slide" Target="slides/slide6.xml" /><Relationship Id="rId70" Type="http://schemas.openxmlformats.org/officeDocument/2006/relationships/slide" Target="slides/slide69.xml" /><Relationship Id="rId71" Type="http://schemas.openxmlformats.org/officeDocument/2006/relationships/slide" Target="slides/slide70.xml" /><Relationship Id="rId72" Type="http://schemas.openxmlformats.org/officeDocument/2006/relationships/slide" Target="slides/slide71.xml" /><Relationship Id="rId73" Type="http://schemas.openxmlformats.org/officeDocument/2006/relationships/slide" Target="slides/slide72.xml" /><Relationship Id="rId74" Type="http://schemas.openxmlformats.org/officeDocument/2006/relationships/slide" Target="slides/slide73.xml" /><Relationship Id="rId75" Type="http://schemas.openxmlformats.org/officeDocument/2006/relationships/slide" Target="slides/slide74.xml" /><Relationship Id="rId76" Type="http://schemas.openxmlformats.org/officeDocument/2006/relationships/slide" Target="slides/slide75.xml" /><Relationship Id="rId77" Type="http://schemas.openxmlformats.org/officeDocument/2006/relationships/slide" Target="slides/slide76.xml" /><Relationship Id="rId78" Type="http://schemas.openxmlformats.org/officeDocument/2006/relationships/slide" Target="slides/slide77.xml" /><Relationship Id="rId79" Type="http://schemas.openxmlformats.org/officeDocument/2006/relationships/slide" Target="slides/slide78.xml" /><Relationship Id="rId8" Type="http://schemas.openxmlformats.org/officeDocument/2006/relationships/slide" Target="slides/slide7.xml" /><Relationship Id="rId80" Type="http://schemas.openxmlformats.org/officeDocument/2006/relationships/slide" Target="slides/slide79.xml" /><Relationship Id="rId81" Type="http://schemas.openxmlformats.org/officeDocument/2006/relationships/slide" Target="slides/slide80.xml" /><Relationship Id="rId82" Type="http://schemas.openxmlformats.org/officeDocument/2006/relationships/slide" Target="slides/slide81.xml" /><Relationship Id="rId83" Type="http://schemas.openxmlformats.org/officeDocument/2006/relationships/slide" Target="slides/slide82.xml" /><Relationship Id="rId84" Type="http://schemas.openxmlformats.org/officeDocument/2006/relationships/slide" Target="slides/slide83.xml" /><Relationship Id="rId85" Type="http://schemas.openxmlformats.org/officeDocument/2006/relationships/slide" Target="slides/slide84.xml" /><Relationship Id="rId86" Type="http://schemas.openxmlformats.org/officeDocument/2006/relationships/tags" Target="tags/tag1.xml" /><Relationship Id="rId87" Type="http://schemas.openxmlformats.org/officeDocument/2006/relationships/presProps" Target="presProps.xml" /><Relationship Id="rId88" Type="http://schemas.openxmlformats.org/officeDocument/2006/relationships/viewProps" Target="viewProps.xml" /><Relationship Id="rId89" Type="http://schemas.openxmlformats.org/officeDocument/2006/relationships/theme" Target="theme/theme1.xml" /><Relationship Id="rId9" Type="http://schemas.openxmlformats.org/officeDocument/2006/relationships/slide" Target="slides/slide8.xml" /><Relationship Id="rId90" Type="http://schemas.openxmlformats.org/officeDocument/2006/relationships/tableStyles" Target="tableStyles.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10.xml.rels>&#65279;<?xml version="1.0" encoding="utf-8" standalone="yes"?><Relationships xmlns="http://schemas.openxmlformats.org/package/2006/relationships"><Relationship Id="rId1" Type="http://schemas.openxmlformats.org/officeDocument/2006/relationships/package" Target="../embeddings/Microsoft_Excel_Worksheet10.xlsx" /></Relationships>
</file>

<file path=ppt/charts/_rels/chart11.xml.rels>&#65279;<?xml version="1.0" encoding="utf-8" standalone="yes"?><Relationships xmlns="http://schemas.openxmlformats.org/package/2006/relationships"><Relationship Id="rId1" Type="http://schemas.openxmlformats.org/officeDocument/2006/relationships/package" Target="../embeddings/Microsoft_Excel_Worksheet11.xlsx" /></Relationships>
</file>

<file path=ppt/charts/_rels/chart12.xml.rels>&#65279;<?xml version="1.0" encoding="utf-8" standalone="yes"?><Relationships xmlns="http://schemas.openxmlformats.org/package/2006/relationships"><Relationship Id="rId1" Type="http://schemas.openxmlformats.org/officeDocument/2006/relationships/package" Target="../embeddings/Microsoft_Excel_Worksheet12.xlsx" /></Relationships>
</file>

<file path=ppt/charts/_rels/chart13.xml.rels>&#65279;<?xml version="1.0" encoding="utf-8" standalone="yes"?><Relationships xmlns="http://schemas.openxmlformats.org/package/2006/relationships"><Relationship Id="rId1" Type="http://schemas.openxmlformats.org/officeDocument/2006/relationships/package" Target="../embeddings/Microsoft_Excel_Worksheet13.xlsx" /></Relationships>
</file>

<file path=ppt/charts/_rels/chart14.xml.rels>&#65279;<?xml version="1.0" encoding="utf-8" standalone="yes"?><Relationships xmlns="http://schemas.openxmlformats.org/package/2006/relationships"><Relationship Id="rId1" Type="http://schemas.openxmlformats.org/officeDocument/2006/relationships/package" Target="../embeddings/Microsoft_Excel_Worksheet14.xlsx" /></Relationships>
</file>

<file path=ppt/charts/_rels/chart15.xml.rels>&#65279;<?xml version="1.0" encoding="utf-8" standalone="yes"?><Relationships xmlns="http://schemas.openxmlformats.org/package/2006/relationships"><Relationship Id="rId1" Type="http://schemas.openxmlformats.org/officeDocument/2006/relationships/package" Target="../embeddings/Microsoft_Excel_Worksheet15.xlsx" /></Relationships>
</file>

<file path=ppt/charts/_rels/chart16.xml.rels>&#65279;<?xml version="1.0" encoding="utf-8" standalone="yes"?><Relationships xmlns="http://schemas.openxmlformats.org/package/2006/relationships"><Relationship Id="rId1" Type="http://schemas.openxmlformats.org/officeDocument/2006/relationships/package" Target="../embeddings/Microsoft_Excel_Worksheet16.xlsx" /></Relationships>
</file>

<file path=ppt/charts/_rels/chart17.xml.rels>&#65279;<?xml version="1.0" encoding="utf-8" standalone="yes"?><Relationships xmlns="http://schemas.openxmlformats.org/package/2006/relationships"><Relationship Id="rId1" Type="http://schemas.openxmlformats.org/officeDocument/2006/relationships/package" Target="../embeddings/Microsoft_Excel_Worksheet17.xlsx" /></Relationships>
</file>

<file path=ppt/charts/_rels/chart18.xml.rels>&#65279;<?xml version="1.0" encoding="utf-8" standalone="yes"?><Relationships xmlns="http://schemas.openxmlformats.org/package/2006/relationships"><Relationship Id="rId1" Type="http://schemas.openxmlformats.org/officeDocument/2006/relationships/package" Target="../embeddings/Microsoft_Excel_Worksheet18.xlsx" /></Relationships>
</file>

<file path=ppt/charts/_rels/chart19.xml.rels>&#65279;<?xml version="1.0" encoding="utf-8" standalone="yes"?><Relationships xmlns="http://schemas.openxmlformats.org/package/2006/relationships"><Relationship Id="rId1" Type="http://schemas.openxmlformats.org/officeDocument/2006/relationships/package" Target="../embeddings/Microsoft_Excel_Worksheet19.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_rels/chart20.xml.rels>&#65279;<?xml version="1.0" encoding="utf-8" standalone="yes"?><Relationships xmlns="http://schemas.openxmlformats.org/package/2006/relationships"><Relationship Id="rId1" Type="http://schemas.openxmlformats.org/officeDocument/2006/relationships/package" Target="../embeddings/Microsoft_Excel_Worksheet20.xlsx" /></Relationships>
</file>

<file path=ppt/charts/_rels/chart21.xml.rels>&#65279;<?xml version="1.0" encoding="utf-8" standalone="yes"?><Relationships xmlns="http://schemas.openxmlformats.org/package/2006/relationships"><Relationship Id="rId1" Type="http://schemas.openxmlformats.org/officeDocument/2006/relationships/package" Target="../embeddings/Microsoft_Excel_Worksheet21.xlsx" /></Relationships>
</file>

<file path=ppt/charts/_rels/chart22.xml.rels>&#65279;<?xml version="1.0" encoding="utf-8" standalone="yes"?><Relationships xmlns="http://schemas.openxmlformats.org/package/2006/relationships"><Relationship Id="rId1" Type="http://schemas.openxmlformats.org/officeDocument/2006/relationships/package" Target="../embeddings/Microsoft_Excel_Worksheet22.xlsx" /></Relationships>
</file>

<file path=ppt/charts/_rels/chart23.xml.rels>&#65279;<?xml version="1.0" encoding="utf-8" standalone="yes"?><Relationships xmlns="http://schemas.openxmlformats.org/package/2006/relationships"><Relationship Id="rId1" Type="http://schemas.openxmlformats.org/officeDocument/2006/relationships/package" Target="../embeddings/Microsoft_Excel_Worksheet23.xlsx" /></Relationships>
</file>

<file path=ppt/charts/_rels/chart24.xml.rels>&#65279;<?xml version="1.0" encoding="utf-8" standalone="yes"?><Relationships xmlns="http://schemas.openxmlformats.org/package/2006/relationships"><Relationship Id="rId1" Type="http://schemas.openxmlformats.org/officeDocument/2006/relationships/package" Target="../embeddings/Microsoft_Excel_Worksheet24.xlsx" /></Relationships>
</file>

<file path=ppt/charts/_rels/chart25.xml.rels>&#65279;<?xml version="1.0" encoding="utf-8" standalone="yes"?><Relationships xmlns="http://schemas.openxmlformats.org/package/2006/relationships"><Relationship Id="rId1" Type="http://schemas.openxmlformats.org/officeDocument/2006/relationships/package" Target="../embeddings/Microsoft_Excel_Worksheet25.xlsx" /></Relationships>
</file>

<file path=ppt/charts/_rels/chart26.xml.rels>&#65279;<?xml version="1.0" encoding="utf-8" standalone="yes"?><Relationships xmlns="http://schemas.openxmlformats.org/package/2006/relationships"><Relationship Id="rId1" Type="http://schemas.openxmlformats.org/officeDocument/2006/relationships/package" Target="../embeddings/Microsoft_Excel_Worksheet26.xlsx" /></Relationships>
</file>

<file path=ppt/charts/_rels/chart27.xml.rels>&#65279;<?xml version="1.0" encoding="utf-8" standalone="yes"?><Relationships xmlns="http://schemas.openxmlformats.org/package/2006/relationships"><Relationship Id="rId1" Type="http://schemas.openxmlformats.org/officeDocument/2006/relationships/package" Target="../embeddings/Microsoft_Excel_Worksheet27.xlsx" /></Relationships>
</file>

<file path=ppt/charts/_rels/chart28.xml.rels>&#65279;<?xml version="1.0" encoding="utf-8" standalone="yes"?><Relationships xmlns="http://schemas.openxmlformats.org/package/2006/relationships"><Relationship Id="rId1" Type="http://schemas.openxmlformats.org/officeDocument/2006/relationships/package" Target="../embeddings/Microsoft_Excel_Worksheet28.xlsx" /></Relationships>
</file>

<file path=ppt/charts/_rels/chart29.xml.rels>&#65279;<?xml version="1.0" encoding="utf-8" standalone="yes"?><Relationships xmlns="http://schemas.openxmlformats.org/package/2006/relationships"><Relationship Id="rId1" Type="http://schemas.openxmlformats.org/officeDocument/2006/relationships/package" Target="../embeddings/Microsoft_Excel_Worksheet29.xlsx"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s>
</file>

<file path=ppt/charts/_rels/chart30.xml.rels>&#65279;<?xml version="1.0" encoding="utf-8" standalone="yes"?><Relationships xmlns="http://schemas.openxmlformats.org/package/2006/relationships"><Relationship Id="rId1" Type="http://schemas.openxmlformats.org/officeDocument/2006/relationships/package" Target="../embeddings/Microsoft_Excel_Worksheet30.xlsx" /></Relationships>
</file>

<file path=ppt/charts/_rels/chart31.xml.rels>&#65279;<?xml version="1.0" encoding="utf-8" standalone="yes"?><Relationships xmlns="http://schemas.openxmlformats.org/package/2006/relationships"><Relationship Id="rId1" Type="http://schemas.openxmlformats.org/officeDocument/2006/relationships/package" Target="../embeddings/Microsoft_Excel_Worksheet31.xlsx" /></Relationships>
</file>

<file path=ppt/charts/_rels/chart32.xml.rels>&#65279;<?xml version="1.0" encoding="utf-8" standalone="yes"?><Relationships xmlns="http://schemas.openxmlformats.org/package/2006/relationships"><Relationship Id="rId1" Type="http://schemas.openxmlformats.org/officeDocument/2006/relationships/package" Target="../embeddings/Microsoft_Excel_Worksheet32.xlsx" /></Relationships>
</file>

<file path=ppt/charts/_rels/chart33.xml.rels>&#65279;<?xml version="1.0" encoding="utf-8" standalone="yes"?><Relationships xmlns="http://schemas.openxmlformats.org/package/2006/relationships"><Relationship Id="rId1" Type="http://schemas.openxmlformats.org/officeDocument/2006/relationships/package" Target="../embeddings/Microsoft_Excel_Worksheet33.xlsx" /></Relationships>
</file>

<file path=ppt/charts/_rels/chart34.xml.rels>&#65279;<?xml version="1.0" encoding="utf-8" standalone="yes"?><Relationships xmlns="http://schemas.openxmlformats.org/package/2006/relationships"><Relationship Id="rId1" Type="http://schemas.openxmlformats.org/officeDocument/2006/relationships/package" Target="../embeddings/Microsoft_Excel_Worksheet34.xlsx" /></Relationships>
</file>

<file path=ppt/charts/_rels/chart35.xml.rels>&#65279;<?xml version="1.0" encoding="utf-8" standalone="yes"?><Relationships xmlns="http://schemas.openxmlformats.org/package/2006/relationships"><Relationship Id="rId1" Type="http://schemas.openxmlformats.org/officeDocument/2006/relationships/package" Target="../embeddings/Microsoft_Excel_Worksheet35.xlsx" /></Relationships>
</file>

<file path=ppt/charts/_rels/chart4.xml.rels>&#65279;<?xml version="1.0" encoding="utf-8" standalone="yes"?><Relationships xmlns="http://schemas.openxmlformats.org/package/2006/relationships"><Relationship Id="rId1" Type="http://schemas.openxmlformats.org/officeDocument/2006/relationships/package" Target="../embeddings/Microsoft_Excel_Worksheet4.xlsx" /></Relationships>
</file>

<file path=ppt/charts/_rels/chart5.xml.rels>&#65279;<?xml version="1.0" encoding="utf-8" standalone="yes"?><Relationships xmlns="http://schemas.openxmlformats.org/package/2006/relationships"><Relationship Id="rId1" Type="http://schemas.openxmlformats.org/officeDocument/2006/relationships/package" Target="../embeddings/Microsoft_Excel_Worksheet5.xlsx" /></Relationships>
</file>

<file path=ppt/charts/_rels/chart6.xml.rels>&#65279;<?xml version="1.0" encoding="utf-8" standalone="yes"?><Relationships xmlns="http://schemas.openxmlformats.org/package/2006/relationships"><Relationship Id="rId1" Type="http://schemas.openxmlformats.org/officeDocument/2006/relationships/package" Target="../embeddings/Microsoft_Excel_Worksheet6.xlsx" /></Relationships>
</file>

<file path=ppt/charts/_rels/chart7.xml.rels>&#65279;<?xml version="1.0" encoding="utf-8" standalone="yes"?><Relationships xmlns="http://schemas.openxmlformats.org/package/2006/relationships"><Relationship Id="rId1" Type="http://schemas.openxmlformats.org/officeDocument/2006/relationships/package" Target="../embeddings/Microsoft_Excel_Worksheet7.xlsx" /></Relationships>
</file>

<file path=ppt/charts/_rels/chart8.xml.rels>&#65279;<?xml version="1.0" encoding="utf-8" standalone="yes"?><Relationships xmlns="http://schemas.openxmlformats.org/package/2006/relationships"><Relationship Id="rId1" Type="http://schemas.openxmlformats.org/officeDocument/2006/relationships/package" Target="../embeddings/Microsoft_Excel_Worksheet8.xlsx" /></Relationships>
</file>

<file path=ppt/charts/_rels/chart9.xml.rels>&#65279;<?xml version="1.0" encoding="utf-8" standalone="yes"?><Relationships xmlns="http://schemas.openxmlformats.org/package/2006/relationships"><Relationship Id="rId1" Type="http://schemas.openxmlformats.org/officeDocument/2006/relationships/package" Target="../embeddings/Microsoft_Excel_Worksheet9.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Daten</c:v>
                </c:pt>
              </c:strCache>
            </c:strRef>
          </c:tx>
          <c:spPr>
            <a:solidFill>
              <a:srgbClr val="2875DD"/>
            </a:solidFill>
            <a:ln>
              <a:solidFill>
                <a:srgbClr val="2875DD"/>
              </a:solidFill>
            </a:ln>
          </c:spPr>
          <c:invertIfNegative val="0"/>
          <c:dLbls>
            <c:dLbl>
              <c:idx val="0"/>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numRef>
              <c:f>Sheet1!$A$2:$A$3</c:f>
              <c:numCache>
                <c:formatCode>General</c:formatCode>
                <c:ptCount val="2"/>
                <c:pt idx="0">
                  <c:v>2017</c:v>
                </c:pt>
                <c:pt idx="1">
                  <c:v>2020</c:v>
                </c:pt>
              </c:numCache>
            </c:numRef>
          </c:cat>
          <c:val>
            <c:numRef>
              <c:f>Sheet1!$B$2:$B$3</c:f>
              <c:numCache>
                <c:ptCount val="2"/>
                <c:pt idx="0">
                  <c:v>560</c:v>
                </c:pt>
                <c:pt idx="1">
                  <c:v>990</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c:scaling>
        <c:delete val="0"/>
        <c:axPos val="b"/>
        <c:majorTickMark val="none"/>
        <c:minorTickMark val="none"/>
        <c:tickLblPos val="low"/>
        <c:spPr>
          <a:ln w="25400">
            <a:solidFill>
              <a:srgbClr val="000000"/>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min val="0"/>
        </c:scaling>
        <c:delete val="0"/>
        <c:axPos val="l"/>
        <c:majorGridlines>
          <c:spPr>
            <a:ln w="9525">
              <a:solidFill>
                <a:srgbClr val="2F2F2F"/>
              </a:solidFill>
              <a:prstDash val="dot"/>
            </a:ln>
          </c:spPr>
        </c:majorGridlines>
        <c:title>
          <c:tx>
            <c:rich>
              <a:bodyPr/>
              <a:lstStyle/>
              <a:p>
                <a:pPr>
                  <a:defRPr/>
                </a:pPr>
                <a:r>
                  <a:rPr sz="1000" b="0">
                    <a:solidFill>
                      <a:srgbClr val="0F283E"/>
                    </a:solidFill>
                    <a:latin typeface="Open Sans Light"/>
                  </a:rPr>
                  <a:t>Umsatz in Millionen Euro</a:t>
                </a:r>
              </a:p>
            </c:rich>
          </c:tx>
          <c:overlay val="0"/>
        </c:title>
        <c:numFmt formatCode="#,##0" sourceLinked="0"/>
        <c:majorTickMark val="none"/>
        <c:minorTickMark val="none"/>
        <c:tickLblPos val="low"/>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plotVisOnly val="1"/>
    <c:dispBlanksAs/>
    <c:showDLblsOverMax val="1"/>
  </c:chart>
  <c:txPr>
    <a:bodyPr/>
    <a:p>
      <a:pPr>
        <a:defRPr sz="1800" smtId="4294967295"/>
      </a:pPr>
      <a:endParaRPr sz="1800" smtId="4294967295"/>
    </a:p>
  </c:txPr>
  <c:externalData r:id="rId1"/>
</c:chartSpace>
</file>

<file path=ppt/charts/chart10.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Sehr gut bzw. eher gut</c:v>
                </c:pt>
              </c:strCache>
            </c:strRef>
          </c:tx>
          <c:spPr>
            <a:solidFill>
              <a:srgbClr val="2875DD"/>
            </a:solidFill>
            <a:ln>
              <a:solidFill>
                <a:srgbClr val="2875DD"/>
              </a:solidFill>
            </a:ln>
          </c:spPr>
          <c:invertIfNegative val="0"/>
          <c:dLbls>
            <c:dLbl>
              <c:idx val="0"/>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Sheet1!$A$2:$A$4</c:f>
              <c:strCache>
                <c:ptCount val="3"/>
                <c:pt idx="0">
                  <c:v>Influencer</c:v>
                </c:pt>
                <c:pt idx="1">
                  <c:v>PR-Experten</c:v>
                </c:pt>
                <c:pt idx="2">
                  <c:v>Journalisten</c:v>
                </c:pt>
              </c:strCache>
            </c:strRef>
          </c:cat>
          <c:val>
            <c:numRef>
              <c:f>Sheet1!$B$2:$B$4</c:f>
              <c:numCache>
                <c:ptCount val="3"/>
                <c:pt idx="0">
                  <c:v>0.9</c:v>
                </c:pt>
                <c:pt idx="1">
                  <c:v>0.86</c:v>
                </c:pt>
                <c:pt idx="2">
                  <c:v>0.47</c:v>
                </c:pt>
              </c:numCache>
            </c:numRef>
          </c:val>
        </c:ser>
        <c:ser>
          <c:idx val="1"/>
          <c:order val="1"/>
          <c:tx>
            <c:strRef>
              <c:f>Sheet1!$C$1</c:f>
              <c:strCache>
                <c:ptCount val="1"/>
                <c:pt idx="0">
                  <c:v>Sehr schlecht bzw. eher schlecht</c:v>
                </c:pt>
              </c:strCache>
            </c:strRef>
          </c:tx>
          <c:spPr>
            <a:solidFill>
              <a:srgbClr val="0F283E"/>
            </a:solidFill>
            <a:ln>
              <a:solidFill>
                <a:srgbClr val="0F283E"/>
              </a:solidFill>
            </a:ln>
          </c:spPr>
          <c:invertIfNegative val="0"/>
          <c:dLbls>
            <c:dLbl>
              <c:idx val="0"/>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Sheet1!$A$2:$A$4</c:f>
              <c:strCache>
                <c:ptCount val="3"/>
                <c:pt idx="0">
                  <c:v>Influencer</c:v>
                </c:pt>
                <c:pt idx="1">
                  <c:v>PR-Experten</c:v>
                </c:pt>
                <c:pt idx="2">
                  <c:v>Journalisten</c:v>
                </c:pt>
              </c:strCache>
            </c:strRef>
          </c:cat>
          <c:val>
            <c:numRef>
              <c:f>Sheet1!$C$2:$C$4</c:f>
              <c:numCache>
                <c:ptCount val="3"/>
                <c:pt idx="0">
                  <c:v>0.1</c:v>
                </c:pt>
                <c:pt idx="1">
                  <c:v>0.14</c:v>
                </c:pt>
                <c:pt idx="2">
                  <c:v>0.53</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c:scaling>
        <c:delete val="0"/>
        <c:axPos val="b"/>
        <c:majorTickMark val="none"/>
        <c:minorTickMark val="none"/>
        <c:tickLblPos val="low"/>
        <c:spPr>
          <a:ln w="25400">
            <a:solidFill>
              <a:srgbClr val="000000"/>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min val="0"/>
        </c:scaling>
        <c:delete val="0"/>
        <c:axPos val="l"/>
        <c:majorGridlines>
          <c:spPr>
            <a:ln w="9525">
              <a:solidFill>
                <a:srgbClr val="2F2F2F"/>
              </a:solidFill>
              <a:prstDash val="dot"/>
            </a:ln>
          </c:spPr>
        </c:majorGridlines>
        <c:title>
          <c:tx>
            <c:rich>
              <a:bodyPr/>
              <a:lstStyle/>
              <a:p>
                <a:pPr>
                  <a:defRPr/>
                </a:pPr>
                <a:r>
                  <a:rPr sz="1000" b="0">
                    <a:solidFill>
                      <a:srgbClr val="0F283E"/>
                    </a:solidFill>
                    <a:latin typeface="Open Sans Light"/>
                  </a:rPr>
                  <a:t>Anteil der Befragten </a:t>
                </a:r>
              </a:p>
            </c:rich>
          </c:tx>
          <c:overlay val="0"/>
        </c:title>
        <c:numFmt formatCode="#,##0%" sourceLinked="0"/>
        <c:majorTickMark val="none"/>
        <c:minorTickMark val="none"/>
        <c:tickLblPos val="low"/>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legend>
      <c:legendPos val="t"/>
      <c:overlay val="0"/>
      <c:txPr>
        <a:bodyPr/>
        <a:p>
          <a:pPr>
            <a:defRPr sz="1000" smtId="4294967295">
              <a:solidFill>
                <a:srgbClr val="0F283E"/>
              </a:solidFill>
              <a:latin typeface="Open Sans Light"/>
            </a:defRPr>
          </a:pPr>
          <a:endParaRPr sz="1000" smtId="4294967295">
            <a:solidFill>
              <a:srgbClr val="0F283E"/>
            </a:solidFill>
            <a:latin typeface="Open Sans Light"/>
          </a:endParaRPr>
        </a:p>
      </c:txPr>
    </c:legend>
    <c:plotVisOnly val="1"/>
    <c:dispBlanksAs/>
    <c:showDLblsOverMax val="1"/>
  </c:chart>
  <c:txPr>
    <a:bodyPr/>
    <a:p>
      <a:pPr>
        <a:defRPr sz="1800" smtId="4294967295"/>
      </a:pPr>
      <a:endParaRPr sz="1800" smtId="4294967295"/>
    </a:p>
  </c:txPr>
  <c:externalData r:id="rId1"/>
</c:chartSpace>
</file>

<file path=ppt/charts/chart1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0"/>
        <c:ser>
          <c:idx val="0"/>
          <c:order val="0"/>
          <c:tx>
            <c:strRef>
              <c:f>Sheet1!$B$1</c:f>
              <c:strCache>
                <c:ptCount val="1"/>
                <c:pt idx="0">
                  <c:v>Daten</c:v>
                </c:pt>
              </c:strCache>
            </c:strRef>
          </c:tx>
          <c:spPr>
            <a:solidFill>
              <a:srgbClr val="2875DD"/>
            </a:solidFill>
            <a:ln>
              <a:solidFill>
                <a:srgbClr val="2875DD"/>
              </a:solidFill>
            </a:ln>
          </c:spPr>
          <c:dPt>
            <c:idx val="0"/>
            <c:invertIfNegative val="0"/>
            <c:spPr>
              <a:solidFill>
                <a:srgbClr val="2875DD"/>
              </a:solidFill>
            </c:spPr>
          </c:dPt>
          <c:dPt>
            <c:idx val="1"/>
            <c:invertIfNegative val="0"/>
            <c:spPr>
              <a:solidFill>
                <a:srgbClr val="0F283E"/>
              </a:solidFill>
            </c:spPr>
          </c:dPt>
          <c:dLbls>
            <c:dLbl>
              <c:idx val="0"/>
              <c:numFmt formatCode="#,##0.0%" sourceLinked="0"/>
              <c:txPr>
                <a:bodyPr/>
                <a:p>
                  <a:pPr>
                    <a:defRPr sz="1000" b="0" smtId="4294967295">
                      <a:solidFill>
                        <a:srgbClr val="0F283E"/>
                      </a:solidFill>
                      <a:effectLst>
                        <a:glow rad="50800">
                          <a:srgbClr val="FFFFFF"/>
                        </a:glow>
                      </a:effectLst>
                      <a:latin typeface="Open Sans Light"/>
                    </a:defRPr>
                  </a:pPr>
                  <a:endParaRPr sz="1000" b="0" smtId="4294967295">
                    <a:solidFill>
                      <a:srgbClr val="0F283E"/>
                    </a:solidFill>
                    <a:effectLst>
                      <a:glow rad="50800">
                        <a:srgbClr val="FFFFFF"/>
                      </a:glow>
                    </a:effectLst>
                    <a:latin typeface="Open Sans Light"/>
                  </a:endParaRPr>
                </a:p>
              </c:txPr>
              <c:dLblPos val="bestFit"/>
              <c:showLegendKey val="1"/>
              <c:showVal val="0"/>
              <c:showCatName val="1"/>
              <c:showSerName val="0"/>
              <c:showPercent val="1"/>
              <c:showBubbleSize val="0"/>
              <c:separator> </c:separator>
              <c:extLst/>
            </c:dLbl>
            <c:dLbl>
              <c:idx val="1"/>
              <c:numFmt formatCode="#,##0.0%" sourceLinked="0"/>
              <c:txPr>
                <a:bodyPr/>
                <a:p>
                  <a:pPr>
                    <a:defRPr sz="1000" b="0" smtId="4294967295">
                      <a:solidFill>
                        <a:srgbClr val="0F283E"/>
                      </a:solidFill>
                      <a:effectLst>
                        <a:glow rad="50800">
                          <a:srgbClr val="FFFFFF"/>
                        </a:glow>
                      </a:effectLst>
                      <a:latin typeface="Open Sans Light"/>
                    </a:defRPr>
                  </a:pPr>
                  <a:endParaRPr sz="1000" b="0" smtId="4294967295">
                    <a:solidFill>
                      <a:srgbClr val="0F283E"/>
                    </a:solidFill>
                    <a:effectLst>
                      <a:glow rad="50800">
                        <a:srgbClr val="FFFFFF"/>
                      </a:glow>
                    </a:effectLst>
                    <a:latin typeface="Open Sans Light"/>
                  </a:endParaRPr>
                </a:p>
              </c:txPr>
              <c:dLblPos val="bestFit"/>
              <c:showLegendKey val="1"/>
              <c:showVal val="0"/>
              <c:showCatName val="1"/>
              <c:showSerName val="0"/>
              <c:showPercent val="1"/>
              <c:showBubbleSize val="0"/>
              <c:separator> </c:separator>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bestFit"/>
            <c:showLegendKey val="1"/>
            <c:showVal val="0"/>
            <c:showCatName val="1"/>
            <c:showSerName val="0"/>
            <c:showPercent val="1"/>
            <c:showBubbleSize val="0"/>
            <c:separator> </c:separator>
            <c:showLeaderLines val="1"/>
            <c:extLst/>
          </c:dLbls>
          <c:cat>
            <c:strRef>
              <c:f>Sheet1!$A$2:$A$3</c:f>
              <c:strCache>
                <c:ptCount val="2"/>
                <c:pt idx="0">
                  <c:v>Es gab Absagen Influencer-seitig</c:v>
                </c:pt>
                <c:pt idx="1">
                  <c:v>Es gab keine Absagen Influencer-seitig</c:v>
                </c:pt>
              </c:strCache>
            </c:strRef>
          </c:cat>
          <c:val>
            <c:numRef>
              <c:f>Sheet1!$B$2:$B$3</c:f>
              <c:numCache>
                <c:ptCount val="2"/>
                <c:pt idx="0">
                  <c:v>0.191</c:v>
                </c:pt>
                <c:pt idx="1">
                  <c:v>0.809</c:v>
                </c:pt>
              </c:numCache>
            </c:numRef>
          </c:val>
        </c:ser>
        <c:dLbls>
          <c:showLegendKey val="0"/>
          <c:showVal val="0"/>
          <c:showCatName val="0"/>
          <c:showSerName val="0"/>
          <c:showPercent val="0"/>
          <c:showBubbleSize val="0"/>
          <c:showLeaderLines val="0"/>
        </c:dLbls>
        <c:firstSliceAng/>
      </c:pieChart>
    </c:plotArea>
    <c:plotVisOnly val="1"/>
    <c:dispBlanksAs/>
    <c:showDLblsOverMax val="1"/>
  </c:chart>
  <c:txPr>
    <a:bodyPr/>
    <a:p>
      <a:pPr>
        <a:defRPr sz="1800" smtId="4294967295"/>
      </a:pPr>
      <a:endParaRPr sz="1800" smtId="4294967295"/>
    </a:p>
  </c:txPr>
  <c:externalData r:id="rId1"/>
</c:chartSpace>
</file>

<file path=ppt/charts/chart1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0"/>
        <c:ser>
          <c:idx val="0"/>
          <c:order val="0"/>
          <c:tx>
            <c:strRef>
              <c:f>Sheet1!$B$1</c:f>
              <c:strCache>
                <c:ptCount val="1"/>
                <c:pt idx="0">
                  <c:v>Daten</c:v>
                </c:pt>
              </c:strCache>
            </c:strRef>
          </c:tx>
          <c:spPr>
            <a:solidFill>
              <a:srgbClr val="2875DD"/>
            </a:solidFill>
            <a:ln>
              <a:solidFill>
                <a:srgbClr val="2875DD"/>
              </a:solidFill>
            </a:ln>
          </c:spPr>
          <c:dPt>
            <c:idx val="0"/>
            <c:invertIfNegative val="0"/>
            <c:spPr>
              <a:solidFill>
                <a:srgbClr val="2875DD"/>
              </a:solidFill>
            </c:spPr>
          </c:dPt>
          <c:dPt>
            <c:idx val="1"/>
            <c:invertIfNegative val="0"/>
            <c:spPr>
              <a:solidFill>
                <a:srgbClr val="0F283E"/>
              </a:solidFill>
            </c:spPr>
          </c:dPt>
          <c:dLbls>
            <c:dLbl>
              <c:idx val="0"/>
              <c:numFmt formatCode="#,##0.0%" sourceLinked="0"/>
              <c:txPr>
                <a:bodyPr/>
                <a:p>
                  <a:pPr>
                    <a:defRPr sz="1000" b="0" smtId="4294967295">
                      <a:solidFill>
                        <a:srgbClr val="0F283E"/>
                      </a:solidFill>
                      <a:effectLst>
                        <a:glow rad="50800">
                          <a:srgbClr val="FFFFFF"/>
                        </a:glow>
                      </a:effectLst>
                      <a:latin typeface="Open Sans Light"/>
                    </a:defRPr>
                  </a:pPr>
                  <a:endParaRPr sz="1000" b="0" smtId="4294967295">
                    <a:solidFill>
                      <a:srgbClr val="0F283E"/>
                    </a:solidFill>
                    <a:effectLst>
                      <a:glow rad="50800">
                        <a:srgbClr val="FFFFFF"/>
                      </a:glow>
                    </a:effectLst>
                    <a:latin typeface="Open Sans Light"/>
                  </a:endParaRPr>
                </a:p>
              </c:txPr>
              <c:dLblPos val="bestFit"/>
              <c:showLegendKey val="1"/>
              <c:showVal val="0"/>
              <c:showCatName val="1"/>
              <c:showSerName val="0"/>
              <c:showPercent val="1"/>
              <c:showBubbleSize val="0"/>
              <c:separator> </c:separator>
              <c:extLst/>
            </c:dLbl>
            <c:dLbl>
              <c:idx val="1"/>
              <c:numFmt formatCode="#,##0.0%" sourceLinked="0"/>
              <c:txPr>
                <a:bodyPr/>
                <a:p>
                  <a:pPr>
                    <a:defRPr sz="1000" b="0" smtId="4294967295">
                      <a:solidFill>
                        <a:srgbClr val="0F283E"/>
                      </a:solidFill>
                      <a:effectLst>
                        <a:glow rad="50800">
                          <a:srgbClr val="FFFFFF"/>
                        </a:glow>
                      </a:effectLst>
                      <a:latin typeface="Open Sans Light"/>
                    </a:defRPr>
                  </a:pPr>
                  <a:endParaRPr sz="1000" b="0" smtId="4294967295">
                    <a:solidFill>
                      <a:srgbClr val="0F283E"/>
                    </a:solidFill>
                    <a:effectLst>
                      <a:glow rad="50800">
                        <a:srgbClr val="FFFFFF"/>
                      </a:glow>
                    </a:effectLst>
                    <a:latin typeface="Open Sans Light"/>
                  </a:endParaRPr>
                </a:p>
              </c:txPr>
              <c:dLblPos val="bestFit"/>
              <c:showLegendKey val="1"/>
              <c:showVal val="0"/>
              <c:showCatName val="1"/>
              <c:showSerName val="0"/>
              <c:showPercent val="1"/>
              <c:showBubbleSize val="0"/>
              <c:separator> </c:separator>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bestFit"/>
            <c:showLegendKey val="1"/>
            <c:showVal val="0"/>
            <c:showCatName val="1"/>
            <c:showSerName val="0"/>
            <c:showPercent val="1"/>
            <c:showBubbleSize val="0"/>
            <c:separator> </c:separator>
            <c:showLeaderLines val="1"/>
            <c:extLst/>
          </c:dLbls>
          <c:cat>
            <c:strRef>
              <c:f>Sheet1!$A$2:$A$3</c:f>
              <c:strCache>
                <c:ptCount val="2"/>
                <c:pt idx="0">
                  <c:v>Stimmen zu</c:v>
                </c:pt>
                <c:pt idx="1">
                  <c:v>Stimmen nicht zu</c:v>
                </c:pt>
              </c:strCache>
            </c:strRef>
          </c:cat>
          <c:val>
            <c:numRef>
              <c:f>Sheet1!$B$2:$B$3</c:f>
              <c:numCache>
                <c:ptCount val="2"/>
                <c:pt idx="0">
                  <c:v>0.541</c:v>
                </c:pt>
                <c:pt idx="1">
                  <c:v>0.459</c:v>
                </c:pt>
              </c:numCache>
            </c:numRef>
          </c:val>
        </c:ser>
        <c:dLbls>
          <c:showLegendKey val="0"/>
          <c:showVal val="0"/>
          <c:showCatName val="0"/>
          <c:showSerName val="0"/>
          <c:showPercent val="0"/>
          <c:showBubbleSize val="0"/>
          <c:showLeaderLines val="0"/>
        </c:dLbls>
        <c:firstSliceAng/>
      </c:pieChart>
    </c:plotArea>
    <c:plotVisOnly val="1"/>
    <c:dispBlanksAs/>
    <c:showDLblsOverMax val="1"/>
  </c:chart>
  <c:txPr>
    <a:bodyPr/>
    <a:p>
      <a:pPr>
        <a:defRPr sz="1800" smtId="4294967295"/>
      </a:pPr>
      <a:endParaRPr sz="1800" smtId="4294967295"/>
    </a:p>
  </c:txPr>
  <c:externalData r:id="rId1"/>
</c:chartSpace>
</file>

<file path=ppt/charts/chart1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Daten</c:v>
                </c:pt>
              </c:strCache>
            </c:strRef>
          </c:tx>
          <c:spPr>
            <a:solidFill>
              <a:srgbClr val="2875DD"/>
            </a:solidFill>
            <a:ln>
              <a:solidFill>
                <a:srgbClr val="2875DD"/>
              </a:solidFill>
            </a:ln>
          </c:spPr>
          <c:invertIfNegative val="0"/>
          <c:dLbls>
            <c:dLbl>
              <c:idx val="0"/>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Sheet1!$A$2:$A$3</c:f>
              <c:strCache>
                <c:ptCount val="2"/>
                <c:pt idx="0">
                  <c:v>Ja</c:v>
                </c:pt>
                <c:pt idx="1">
                  <c:v>Nein</c:v>
                </c:pt>
              </c:strCache>
            </c:strRef>
          </c:cat>
          <c:val>
            <c:numRef>
              <c:f>Sheet1!$B$2:$B$3</c:f>
              <c:numCache>
                <c:ptCount val="2"/>
                <c:pt idx="0">
                  <c:v>0.39</c:v>
                </c:pt>
                <c:pt idx="1">
                  <c:v>0.61</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c:scaling>
        <c:delete val="0"/>
        <c:axPos val="b"/>
        <c:majorTickMark val="none"/>
        <c:minorTickMark val="none"/>
        <c:tickLblPos val="low"/>
        <c:spPr>
          <a:ln w="25400">
            <a:solidFill>
              <a:srgbClr val="000000"/>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min val="0"/>
        </c:scaling>
        <c:delete val="0"/>
        <c:axPos val="l"/>
        <c:majorGridlines>
          <c:spPr>
            <a:ln w="9525">
              <a:solidFill>
                <a:srgbClr val="2F2F2F"/>
              </a:solidFill>
              <a:prstDash val="dot"/>
            </a:ln>
          </c:spPr>
        </c:majorGridlines>
        <c:title>
          <c:tx>
            <c:rich>
              <a:bodyPr/>
              <a:lstStyle/>
              <a:p>
                <a:pPr>
                  <a:defRPr/>
                </a:pPr>
                <a:r>
                  <a:rPr sz="1000" b="0">
                    <a:solidFill>
                      <a:srgbClr val="0F283E"/>
                    </a:solidFill>
                    <a:latin typeface="Open Sans Light"/>
                  </a:rPr>
                  <a:t>Anteil der Befragten</a:t>
                </a:r>
              </a:p>
            </c:rich>
          </c:tx>
          <c:overlay val="0"/>
        </c:title>
        <c:numFmt formatCode="#,##0%" sourceLinked="0"/>
        <c:majorTickMark val="none"/>
        <c:minorTickMark val="none"/>
        <c:tickLblPos val="low"/>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plotVisOnly val="1"/>
    <c:dispBlanksAs/>
    <c:showDLblsOverMax val="1"/>
  </c:chart>
  <c:txPr>
    <a:bodyPr/>
    <a:p>
      <a:pPr>
        <a:defRPr sz="1800" smtId="4294967295"/>
      </a:pPr>
      <a:endParaRPr sz="1800" smtId="4294967295"/>
    </a:p>
  </c:txPr>
  <c:externalData r:id="rId1"/>
</c:chartSpace>
</file>

<file path=ppt/charts/chart1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Daten</c:v>
                </c:pt>
              </c:strCache>
            </c:strRef>
          </c:tx>
          <c:spPr>
            <a:solidFill>
              <a:srgbClr val="2875DD"/>
            </a:solidFill>
            <a:ln>
              <a:solidFill>
                <a:srgbClr val="2875DD"/>
              </a:solidFill>
            </a:ln>
          </c:spPr>
          <c:invertIfNegative val="0"/>
          <c:dLbls>
            <c:dLbl>
              <c:idx val="0"/>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Sheet1!$A$2:$A$4</c:f>
              <c:strCache>
                <c:ptCount val="3"/>
                <c:pt idx="0">
                  <c:v>Ja</c:v>
                </c:pt>
                <c:pt idx="1">
                  <c:v>Nein</c:v>
                </c:pt>
                <c:pt idx="2">
                  <c:v>Vielleicht</c:v>
                </c:pt>
              </c:strCache>
            </c:strRef>
          </c:cat>
          <c:val>
            <c:numRef>
              <c:f>Sheet1!$B$2:$B$4</c:f>
              <c:numCache>
                <c:ptCount val="3"/>
                <c:pt idx="0">
                  <c:v>0.469</c:v>
                </c:pt>
                <c:pt idx="1">
                  <c:v>0.156</c:v>
                </c:pt>
                <c:pt idx="2">
                  <c:v>0.375</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c:scaling>
        <c:delete val="0"/>
        <c:axPos val="b"/>
        <c:majorTickMark val="none"/>
        <c:minorTickMark val="none"/>
        <c:tickLblPos val="low"/>
        <c:spPr>
          <a:ln w="25400">
            <a:solidFill>
              <a:srgbClr val="000000"/>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min val="0"/>
        </c:scaling>
        <c:delete val="0"/>
        <c:axPos val="l"/>
        <c:majorGridlines>
          <c:spPr>
            <a:ln w="9525">
              <a:solidFill>
                <a:srgbClr val="2F2F2F"/>
              </a:solidFill>
              <a:prstDash val="dot"/>
            </a:ln>
          </c:spPr>
        </c:majorGridlines>
        <c:title>
          <c:tx>
            <c:rich>
              <a:bodyPr/>
              <a:lstStyle/>
              <a:p>
                <a:pPr>
                  <a:defRPr/>
                </a:pPr>
                <a:r>
                  <a:rPr sz="1000" b="0">
                    <a:solidFill>
                      <a:srgbClr val="0F283E"/>
                    </a:solidFill>
                    <a:latin typeface="Open Sans Light"/>
                  </a:rPr>
                  <a:t>Anteil der Befragten</a:t>
                </a:r>
              </a:p>
            </c:rich>
          </c:tx>
          <c:overlay val="0"/>
        </c:title>
        <c:numFmt formatCode="#,##0%" sourceLinked="0"/>
        <c:majorTickMark val="none"/>
        <c:minorTickMark val="none"/>
        <c:tickLblPos val="low"/>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plotVisOnly val="1"/>
    <c:dispBlanksAs/>
    <c:showDLblsOverMax val="1"/>
  </c:chart>
  <c:txPr>
    <a:bodyPr/>
    <a:p>
      <a:pPr>
        <a:defRPr sz="1800" smtId="4294967295"/>
      </a:pPr>
      <a:endParaRPr sz="1800" smtId="4294967295"/>
    </a:p>
  </c:txPr>
  <c:externalData r:id="rId1"/>
</c:chartSpace>
</file>

<file path=ppt/charts/chart1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Daten</c:v>
                </c:pt>
              </c:strCache>
            </c:strRef>
          </c:tx>
          <c:spPr>
            <a:solidFill>
              <a:srgbClr val="2875DD"/>
            </a:solidFill>
            <a:ln>
              <a:solidFill>
                <a:srgbClr val="2875DD"/>
              </a:solidFill>
            </a:ln>
          </c:spPr>
          <c:invertIfNegative val="0"/>
          <c:dLbls>
            <c:dLbl>
              <c:idx val="0"/>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Sheet1!$A$2:$A$4</c:f>
              <c:strCache>
                <c:ptCount val="3"/>
                <c:pt idx="0">
                  <c:v>Ja</c:v>
                </c:pt>
                <c:pt idx="1">
                  <c:v>Nein</c:v>
                </c:pt>
                <c:pt idx="2">
                  <c:v>Vielleicht</c:v>
                </c:pt>
              </c:strCache>
            </c:strRef>
          </c:cat>
          <c:val>
            <c:numRef>
              <c:f>Sheet1!$B$2:$B$4</c:f>
              <c:numCache>
                <c:ptCount val="3"/>
                <c:pt idx="0">
                  <c:v>0.455</c:v>
                </c:pt>
                <c:pt idx="1">
                  <c:v>0.091</c:v>
                </c:pt>
                <c:pt idx="2">
                  <c:v>0.455</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c:scaling>
        <c:delete val="0"/>
        <c:axPos val="b"/>
        <c:majorTickMark val="none"/>
        <c:minorTickMark val="none"/>
        <c:tickLblPos val="low"/>
        <c:spPr>
          <a:ln w="25400">
            <a:solidFill>
              <a:srgbClr val="000000"/>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min val="0"/>
        </c:scaling>
        <c:delete val="0"/>
        <c:axPos val="l"/>
        <c:majorGridlines>
          <c:spPr>
            <a:ln w="9525">
              <a:solidFill>
                <a:srgbClr val="2F2F2F"/>
              </a:solidFill>
              <a:prstDash val="dot"/>
            </a:ln>
          </c:spPr>
        </c:majorGridlines>
        <c:title>
          <c:tx>
            <c:rich>
              <a:bodyPr/>
              <a:lstStyle/>
              <a:p>
                <a:pPr>
                  <a:defRPr/>
                </a:pPr>
                <a:r>
                  <a:rPr sz="1000" b="0">
                    <a:solidFill>
                      <a:srgbClr val="0F283E"/>
                    </a:solidFill>
                    <a:latin typeface="Open Sans Light"/>
                  </a:rPr>
                  <a:t>Anteil der Befragten</a:t>
                </a:r>
              </a:p>
            </c:rich>
          </c:tx>
          <c:overlay val="0"/>
        </c:title>
        <c:numFmt formatCode="#,##0%" sourceLinked="0"/>
        <c:majorTickMark val="none"/>
        <c:minorTickMark val="none"/>
        <c:tickLblPos val="low"/>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plotVisOnly val="1"/>
    <c:dispBlanksAs/>
    <c:showDLblsOverMax val="1"/>
  </c:chart>
  <c:txPr>
    <a:bodyPr/>
    <a:p>
      <a:pPr>
        <a:defRPr sz="1800" smtId="4294967295"/>
      </a:pPr>
      <a:endParaRPr sz="1800" smtId="4294967295"/>
    </a:p>
  </c:txPr>
  <c:externalData r:id="rId1"/>
</c:chartSpace>
</file>

<file path=ppt/charts/chart1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Schweden</c:v>
                </c:pt>
              </c:strCache>
            </c:strRef>
          </c:tx>
          <c:spPr>
            <a:solidFill>
              <a:srgbClr val="87BC24"/>
            </a:solidFill>
            <a:ln>
              <a:solidFill>
                <a:srgbClr val="87BC24"/>
              </a:solidFill>
            </a:ln>
          </c:spPr>
          <c:invertIfNegative val="0"/>
          <c:dLbls>
            <c:dLbl>
              <c:idx val="0"/>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3"/>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4"/>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Sheet1!$A$2:$A$6</c:f>
              <c:strCache>
                <c:ptCount val="5"/>
                <c:pt idx="0">
                  <c:v>Ich habe auf den Produktbeitrag eines Influencers geklickt und direkt einen Kauf getätigt</c:v>
                </c:pt>
                <c:pt idx="1">
                  <c:v>Ich habe nicht auf den Produktbeitrag eines Influencers geklickt, aber letztendlich das Produkt gekauft, weil der Influencer dies befürwortet</c:v>
                </c:pt>
                <c:pt idx="2">
                  <c:v>Ich habe auf den Produktbeitrag eines Influencers geklickt, aber nie direkt einen Kauf getätigt</c:v>
                </c:pt>
                <c:pt idx="3">
                  <c:v>Ich habe noch nie auf den Produktbeitrag eines Influencers geklickt</c:v>
                </c:pt>
                <c:pt idx="4">
                  <c:v>Ich folge keinen Influencer in sozialen Medien</c:v>
                </c:pt>
              </c:strCache>
            </c:strRef>
          </c:cat>
          <c:val>
            <c:numRef>
              <c:f>Sheet1!$B$2:$B$6</c:f>
              <c:numCache>
                <c:ptCount val="5"/>
                <c:pt idx="0">
                  <c:v>0.19</c:v>
                </c:pt>
                <c:pt idx="1">
                  <c:v>0.2</c:v>
                </c:pt>
                <c:pt idx="2">
                  <c:v>0.2</c:v>
                </c:pt>
                <c:pt idx="3">
                  <c:v>0.14</c:v>
                </c:pt>
                <c:pt idx="4">
                  <c:v>0.27</c:v>
                </c:pt>
              </c:numCache>
            </c:numRef>
          </c:val>
        </c:ser>
        <c:ser>
          <c:idx val="1"/>
          <c:order val="1"/>
          <c:tx>
            <c:strRef>
              <c:f>Sheet1!$C$1</c:f>
              <c:strCache>
                <c:ptCount val="1"/>
                <c:pt idx="0">
                  <c:v>Deutschland</c:v>
                </c:pt>
              </c:strCache>
            </c:strRef>
          </c:tx>
          <c:spPr>
            <a:solidFill>
              <a:srgbClr val="A60B0B"/>
            </a:solidFill>
            <a:ln>
              <a:solidFill>
                <a:srgbClr val="A60B0B"/>
              </a:solidFill>
            </a:ln>
          </c:spPr>
          <c:invertIfNegative val="0"/>
          <c:dLbls>
            <c:dLbl>
              <c:idx val="0"/>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3"/>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4"/>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Sheet1!$A$2:$A$6</c:f>
              <c:strCache>
                <c:ptCount val="5"/>
                <c:pt idx="0">
                  <c:v>Ich habe auf den Produktbeitrag eines Influencers geklickt und direkt einen Kauf getätigt</c:v>
                </c:pt>
                <c:pt idx="1">
                  <c:v>Ich habe nicht auf den Produktbeitrag eines Influencers geklickt, aber letztendlich das Produkt gekauft, weil der Influencer dies befürwortet</c:v>
                </c:pt>
                <c:pt idx="2">
                  <c:v>Ich habe auf den Produktbeitrag eines Influencers geklickt, aber nie direkt einen Kauf getätigt</c:v>
                </c:pt>
                <c:pt idx="3">
                  <c:v>Ich habe noch nie auf den Produktbeitrag eines Influencers geklickt</c:v>
                </c:pt>
                <c:pt idx="4">
                  <c:v>Ich folge keinen Influencer in sozialen Medien</c:v>
                </c:pt>
              </c:strCache>
            </c:strRef>
          </c:cat>
          <c:val>
            <c:numRef>
              <c:f>Sheet1!$C$2:$C$6</c:f>
              <c:numCache>
                <c:ptCount val="5"/>
                <c:pt idx="0">
                  <c:v>0.2</c:v>
                </c:pt>
                <c:pt idx="1">
                  <c:v>0.2</c:v>
                </c:pt>
                <c:pt idx="2">
                  <c:v>0.13</c:v>
                </c:pt>
                <c:pt idx="3">
                  <c:v>0.19</c:v>
                </c:pt>
                <c:pt idx="4">
                  <c:v>0.28</c:v>
                </c:pt>
              </c:numCache>
            </c:numRef>
          </c:val>
        </c:ser>
        <c:ser>
          <c:idx val="2"/>
          <c:order val="2"/>
          <c:tx>
            <c:strRef>
              <c:f>Sheet1!$D$1</c:f>
              <c:strCache>
                <c:ptCount val="1"/>
                <c:pt idx="0">
                  <c:v>Australien</c:v>
                </c:pt>
              </c:strCache>
            </c:strRef>
          </c:tx>
          <c:spPr>
            <a:solidFill>
              <a:srgbClr val="BABABA"/>
            </a:solidFill>
            <a:ln>
              <a:solidFill>
                <a:srgbClr val="BABABA"/>
              </a:solidFill>
            </a:ln>
          </c:spPr>
          <c:invertIfNegative val="0"/>
          <c:dLbls>
            <c:dLbl>
              <c:idx val="0"/>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3"/>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4"/>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Sheet1!$A$2:$A$6</c:f>
              <c:strCache>
                <c:ptCount val="5"/>
                <c:pt idx="0">
                  <c:v>Ich habe auf den Produktbeitrag eines Influencers geklickt und direkt einen Kauf getätigt</c:v>
                </c:pt>
                <c:pt idx="1">
                  <c:v>Ich habe nicht auf den Produktbeitrag eines Influencers geklickt, aber letztendlich das Produkt gekauft, weil der Influencer dies befürwortet</c:v>
                </c:pt>
                <c:pt idx="2">
                  <c:v>Ich habe auf den Produktbeitrag eines Influencers geklickt, aber nie direkt einen Kauf getätigt</c:v>
                </c:pt>
                <c:pt idx="3">
                  <c:v>Ich habe noch nie auf den Produktbeitrag eines Influencers geklickt</c:v>
                </c:pt>
                <c:pt idx="4">
                  <c:v>Ich folge keinen Influencer in sozialen Medien</c:v>
                </c:pt>
              </c:strCache>
            </c:strRef>
          </c:cat>
          <c:val>
            <c:numRef>
              <c:f>Sheet1!$D$2:$D$6</c:f>
              <c:numCache>
                <c:ptCount val="5"/>
                <c:pt idx="0">
                  <c:v>0.17</c:v>
                </c:pt>
                <c:pt idx="1">
                  <c:v>0.16</c:v>
                </c:pt>
                <c:pt idx="2">
                  <c:v>0.19</c:v>
                </c:pt>
                <c:pt idx="3">
                  <c:v>0.16</c:v>
                </c:pt>
                <c:pt idx="4">
                  <c:v>0.31</c:v>
                </c:pt>
              </c:numCache>
            </c:numRef>
          </c:val>
        </c:ser>
        <c:ser>
          <c:idx val="3"/>
          <c:order val="3"/>
          <c:tx>
            <c:strRef>
              <c:f>Sheet1!$E$1</c:f>
              <c:strCache>
                <c:ptCount val="1"/>
                <c:pt idx="0">
                  <c:v>Vereinigtes Königreich</c:v>
                </c:pt>
              </c:strCache>
            </c:strRef>
          </c:tx>
          <c:spPr>
            <a:solidFill>
              <a:srgbClr val="0F283E"/>
            </a:solidFill>
            <a:ln>
              <a:solidFill>
                <a:srgbClr val="0F283E"/>
              </a:solidFill>
            </a:ln>
          </c:spPr>
          <c:invertIfNegative val="0"/>
          <c:dLbls>
            <c:dLbl>
              <c:idx val="0"/>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3"/>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4"/>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Sheet1!$A$2:$A$6</c:f>
              <c:strCache>
                <c:ptCount val="5"/>
                <c:pt idx="0">
                  <c:v>Ich habe auf den Produktbeitrag eines Influencers geklickt und direkt einen Kauf getätigt</c:v>
                </c:pt>
                <c:pt idx="1">
                  <c:v>Ich habe nicht auf den Produktbeitrag eines Influencers geklickt, aber letztendlich das Produkt gekauft, weil der Influencer dies befürwortet</c:v>
                </c:pt>
                <c:pt idx="2">
                  <c:v>Ich habe auf den Produktbeitrag eines Influencers geklickt, aber nie direkt einen Kauf getätigt</c:v>
                </c:pt>
                <c:pt idx="3">
                  <c:v>Ich habe noch nie auf den Produktbeitrag eines Influencers geklickt</c:v>
                </c:pt>
                <c:pt idx="4">
                  <c:v>Ich folge keinen Influencer in sozialen Medien</c:v>
                </c:pt>
              </c:strCache>
            </c:strRef>
          </c:cat>
          <c:val>
            <c:numRef>
              <c:f>Sheet1!$E$2:$E$6</c:f>
              <c:numCache>
                <c:ptCount val="5"/>
                <c:pt idx="0">
                  <c:v>0.25</c:v>
                </c:pt>
                <c:pt idx="1">
                  <c:v>0.3</c:v>
                </c:pt>
                <c:pt idx="2">
                  <c:v>0.08</c:v>
                </c:pt>
                <c:pt idx="3">
                  <c:v>0.21</c:v>
                </c:pt>
                <c:pt idx="4">
                  <c:v>0.16</c:v>
                </c:pt>
              </c:numCache>
            </c:numRef>
          </c:val>
        </c:ser>
        <c:ser>
          <c:idx val="4"/>
          <c:order val="4"/>
          <c:tx>
            <c:strRef>
              <c:f>Sheet1!$F$1</c:f>
              <c:strCache>
                <c:ptCount val="1"/>
                <c:pt idx="0">
                  <c:v>USA</c:v>
                </c:pt>
              </c:strCache>
            </c:strRef>
          </c:tx>
          <c:spPr>
            <a:solidFill>
              <a:srgbClr val="2875DD"/>
            </a:solidFill>
            <a:ln>
              <a:solidFill>
                <a:srgbClr val="2875DD"/>
              </a:solidFill>
            </a:ln>
          </c:spPr>
          <c:invertIfNegative val="0"/>
          <c:dLbls>
            <c:dLbl>
              <c:idx val="0"/>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3"/>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4"/>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Sheet1!$A$2:$A$6</c:f>
              <c:strCache>
                <c:ptCount val="5"/>
                <c:pt idx="0">
                  <c:v>Ich habe auf den Produktbeitrag eines Influencers geklickt und direkt einen Kauf getätigt</c:v>
                </c:pt>
                <c:pt idx="1">
                  <c:v>Ich habe nicht auf den Produktbeitrag eines Influencers geklickt, aber letztendlich das Produkt gekauft, weil der Influencer dies befürwortet</c:v>
                </c:pt>
                <c:pt idx="2">
                  <c:v>Ich habe auf den Produktbeitrag eines Influencers geklickt, aber nie direkt einen Kauf getätigt</c:v>
                </c:pt>
                <c:pt idx="3">
                  <c:v>Ich habe noch nie auf den Produktbeitrag eines Influencers geklickt</c:v>
                </c:pt>
                <c:pt idx="4">
                  <c:v>Ich folge keinen Influencer in sozialen Medien</c:v>
                </c:pt>
              </c:strCache>
            </c:strRef>
          </c:cat>
          <c:val>
            <c:numRef>
              <c:f>Sheet1!$F$2:$F$6</c:f>
              <c:numCache>
                <c:ptCount val="5"/>
                <c:pt idx="0">
                  <c:v>0.21</c:v>
                </c:pt>
                <c:pt idx="1">
                  <c:v>0.16</c:v>
                </c:pt>
                <c:pt idx="2">
                  <c:v>0.26</c:v>
                </c:pt>
                <c:pt idx="3">
                  <c:v>0.13</c:v>
                </c:pt>
                <c:pt idx="4">
                  <c:v>0.23</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legend>
      <c:legendPos val="t"/>
      <c:overlay val="0"/>
      <c:txPr>
        <a:bodyPr/>
        <a:p>
          <a:pPr>
            <a:defRPr sz="1000" smtId="4294967295">
              <a:solidFill>
                <a:srgbClr val="0F283E"/>
              </a:solidFill>
              <a:latin typeface="Open Sans Light"/>
            </a:defRPr>
          </a:pPr>
          <a:endParaRPr sz="1000" smtId="4294967295">
            <a:solidFill>
              <a:srgbClr val="0F283E"/>
            </a:solidFill>
            <a:latin typeface="Open Sans Light"/>
          </a:endParaRPr>
        </a:p>
      </c:txPr>
    </c:legend>
    <c:plotVisOnly val="1"/>
    <c:dispBlanksAs/>
    <c:showDLblsOverMax val="1"/>
  </c:chart>
  <c:txPr>
    <a:bodyPr/>
    <a:p>
      <a:pPr>
        <a:defRPr sz="1800" smtId="4294967295"/>
      </a:pPr>
      <a:endParaRPr sz="1800" smtId="4294967295"/>
    </a:p>
  </c:txPr>
  <c:externalData r:id="rId1"/>
</c:chartSpace>
</file>

<file path=ppt/charts/chart1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Daten</c:v>
                </c:pt>
              </c:strCache>
            </c:strRef>
          </c:tx>
          <c:spPr>
            <a:solidFill>
              <a:srgbClr val="2875DD"/>
            </a:solidFill>
            <a:ln>
              <a:solidFill>
                <a:srgbClr val="2875DD"/>
              </a:solidFill>
            </a:ln>
          </c:spPr>
          <c:invertIfNegative val="0"/>
          <c:dLbls>
            <c:dLbl>
              <c:idx val="0"/>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3"/>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4"/>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5"/>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6"/>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Sheet1!$A$2:$A$8</c:f>
              <c:strCache>
                <c:ptCount val="7"/>
                <c:pt idx="0">
                  <c:v>Es ist mir ein Rätsel, was andere an Influencern finden</c:v>
                </c:pt>
                <c:pt idx="1">
                  <c:v>Influencer machen nur Werbung</c:v>
                </c:pt>
                <c:pt idx="2">
                  <c:v>Influencer sind nur etwas für junge Menschen</c:v>
                </c:pt>
                <c:pt idx="3">
                  <c:v>Es ist immer interessant zu sehen, was Influencer so machen</c:v>
                </c:pt>
                <c:pt idx="4">
                  <c:v>Die meisten Influencer sind authentisch</c:v>
                </c:pt>
                <c:pt idx="5">
                  <c:v>Ich kann mich mit Influencern gut identifizieren</c:v>
                </c:pt>
                <c:pt idx="6">
                  <c:v>Ich vertraue Influencern</c:v>
                </c:pt>
              </c:strCache>
            </c:strRef>
          </c:cat>
          <c:val>
            <c:numRef>
              <c:f>Sheet1!$B$2:$B$8</c:f>
              <c:numCache>
                <c:ptCount val="7"/>
                <c:pt idx="0">
                  <c:v>0.45</c:v>
                </c:pt>
                <c:pt idx="1">
                  <c:v>0.42</c:v>
                </c:pt>
                <c:pt idx="2">
                  <c:v>0.31</c:v>
                </c:pt>
                <c:pt idx="3">
                  <c:v>0.17</c:v>
                </c:pt>
                <c:pt idx="4">
                  <c:v>0.1</c:v>
                </c:pt>
                <c:pt idx="5">
                  <c:v>0.09</c:v>
                </c:pt>
                <c:pt idx="6">
                  <c:v>0.07</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plotVisOnly val="1"/>
    <c:dispBlanksAs/>
    <c:showDLblsOverMax val="1"/>
  </c:chart>
  <c:txPr>
    <a:bodyPr/>
    <a:p>
      <a:pPr>
        <a:defRPr sz="1800" smtId="4294967295"/>
      </a:pPr>
      <a:endParaRPr sz="1800" smtId="4294967295"/>
    </a:p>
  </c:txPr>
  <c:externalData r:id="rId1"/>
</c:chartSpace>
</file>

<file path=ppt/charts/chart1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Daten</c:v>
                </c:pt>
              </c:strCache>
            </c:strRef>
          </c:tx>
          <c:spPr>
            <a:solidFill>
              <a:srgbClr val="2875DD"/>
            </a:solidFill>
            <a:ln>
              <a:solidFill>
                <a:srgbClr val="2875DD"/>
              </a:solidFill>
            </a:ln>
          </c:spPr>
          <c:invertIfNegative val="0"/>
          <c:dLbls>
            <c:dLbl>
              <c:idx val="0"/>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3"/>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Sheet1!$A$2:$A$5</c:f>
              <c:strCache>
                <c:ptCount val="4"/>
                <c:pt idx="0">
                  <c:v>Kann ich mir sehr gut vorstellen</c:v>
                </c:pt>
                <c:pt idx="1">
                  <c:v>Kann ich mir eher vorstellen</c:v>
                </c:pt>
                <c:pt idx="2">
                  <c:v>Kann ich mir eher nicht vorstellen</c:v>
                </c:pt>
                <c:pt idx="3">
                  <c:v>Kann ich mir bestimmt nicht vorstellen</c:v>
                </c:pt>
              </c:strCache>
            </c:strRef>
          </c:cat>
          <c:val>
            <c:numRef>
              <c:f>Sheet1!$B$2:$B$5</c:f>
              <c:numCache>
                <c:ptCount val="4"/>
                <c:pt idx="0">
                  <c:v>0.13</c:v>
                </c:pt>
                <c:pt idx="1">
                  <c:v>0.35</c:v>
                </c:pt>
                <c:pt idx="2">
                  <c:v>0.27</c:v>
                </c:pt>
                <c:pt idx="3">
                  <c:v>0.25</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c:scaling>
        <c:delete val="0"/>
        <c:axPos val="b"/>
        <c:majorTickMark val="none"/>
        <c:minorTickMark val="none"/>
        <c:tickLblPos val="low"/>
        <c:spPr>
          <a:ln w="25400">
            <a:solidFill>
              <a:srgbClr val="000000"/>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min val="0"/>
        </c:scaling>
        <c:delete val="0"/>
        <c:axPos val="l"/>
        <c:majorGridlines>
          <c:spPr>
            <a:ln w="9525">
              <a:solidFill>
                <a:srgbClr val="2F2F2F"/>
              </a:solidFill>
              <a:prstDash val="dot"/>
            </a:ln>
          </c:spPr>
        </c:majorGridlines>
        <c:title>
          <c:tx>
            <c:rich>
              <a:bodyPr/>
              <a:lstStyle/>
              <a:p>
                <a:pPr>
                  <a:defRPr/>
                </a:pPr>
                <a:r>
                  <a:rPr sz="1000" b="0">
                    <a:solidFill>
                      <a:srgbClr val="0F283E"/>
                    </a:solidFill>
                    <a:latin typeface="Open Sans Light"/>
                  </a:rPr>
                  <a:t>Anteil der Befragten</a:t>
                </a:r>
              </a:p>
            </c:rich>
          </c:tx>
          <c:overlay val="0"/>
        </c:title>
        <c:numFmt formatCode="#,##0%" sourceLinked="0"/>
        <c:majorTickMark val="none"/>
        <c:minorTickMark val="none"/>
        <c:tickLblPos val="low"/>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plotVisOnly val="1"/>
    <c:dispBlanksAs/>
    <c:showDLblsOverMax val="1"/>
  </c:chart>
  <c:txPr>
    <a:bodyPr/>
    <a:p>
      <a:pPr>
        <a:defRPr sz="1800" smtId="4294967295"/>
      </a:pPr>
      <a:endParaRPr sz="1800" smtId="4294967295"/>
    </a:p>
  </c:txPr>
  <c:externalData r:id="rId1"/>
</c:chartSpace>
</file>

<file path=ppt/charts/chart19.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Daten</c:v>
                </c:pt>
              </c:strCache>
            </c:strRef>
          </c:tx>
          <c:spPr>
            <a:solidFill>
              <a:srgbClr val="2875DD"/>
            </a:solidFill>
            <a:ln>
              <a:solidFill>
                <a:srgbClr val="2875DD"/>
              </a:solidFill>
            </a:ln>
          </c:spPr>
          <c:invertIfNegative val="0"/>
          <c:dLbls>
            <c:dLbl>
              <c:idx val="0"/>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3"/>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4"/>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5"/>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6"/>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7"/>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8"/>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9"/>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Sheet1!$A$2:$A$11</c:f>
              <c:strCache>
                <c:ptCount val="10"/>
                <c:pt idx="0">
                  <c:v>Essen und Trinken</c:v>
                </c:pt>
                <c:pt idx="1">
                  <c:v>Sport und Gesundheit</c:v>
                </c:pt>
                <c:pt idx="2">
                  <c:v>Hobby und DIY</c:v>
                </c:pt>
                <c:pt idx="3">
                  <c:v>Gaming</c:v>
                </c:pt>
                <c:pt idx="4">
                  <c:v>Aktuelles Zeitgeschehen</c:v>
                </c:pt>
                <c:pt idx="5">
                  <c:v>Mode und Fashion</c:v>
                </c:pt>
                <c:pt idx="6">
                  <c:v>Lifestyle und Home</c:v>
                </c:pt>
                <c:pt idx="7">
                  <c:v>Kosmetik und Beauty</c:v>
                </c:pt>
                <c:pt idx="8">
                  <c:v>Tourismus</c:v>
                </c:pt>
                <c:pt idx="9">
                  <c:v>Kunst und Kultur</c:v>
                </c:pt>
              </c:strCache>
            </c:strRef>
          </c:cat>
          <c:val>
            <c:numRef>
              <c:f>Sheet1!$B$2:$B$11</c:f>
              <c:numCache>
                <c:ptCount val="10"/>
                <c:pt idx="0">
                  <c:v>0.43</c:v>
                </c:pt>
                <c:pt idx="1">
                  <c:v>0.33</c:v>
                </c:pt>
                <c:pt idx="2">
                  <c:v>0.3</c:v>
                </c:pt>
                <c:pt idx="3">
                  <c:v>0.29</c:v>
                </c:pt>
                <c:pt idx="4">
                  <c:v>0.28</c:v>
                </c:pt>
                <c:pt idx="5">
                  <c:v>0.27</c:v>
                </c:pt>
                <c:pt idx="6">
                  <c:v>0.26</c:v>
                </c:pt>
                <c:pt idx="7">
                  <c:v>0.25</c:v>
                </c:pt>
                <c:pt idx="8">
                  <c:v>0.24</c:v>
                </c:pt>
                <c:pt idx="9">
                  <c:v>0.19</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plotVisOnly val="1"/>
    <c:dispBlanksAs/>
    <c:showDLblsOverMax val="1"/>
  </c:chart>
  <c:txPr>
    <a:bodyPr/>
    <a:p>
      <a:pPr>
        <a:defRPr sz="1800" smtId="4294967295"/>
      </a:pPr>
      <a:endParaRPr sz="1800" smtId="4294967295"/>
    </a:p>
  </c:txPr>
  <c:externalData r:id="rId1"/>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Daten</c:v>
                </c:pt>
              </c:strCache>
            </c:strRef>
          </c:tx>
          <c:spPr>
            <a:solidFill>
              <a:srgbClr val="2875DD"/>
            </a:solidFill>
            <a:ln>
              <a:solidFill>
                <a:srgbClr val="2875DD"/>
              </a:solidFill>
            </a:ln>
          </c:spPr>
          <c:invertIfNegative val="0"/>
          <c:dLbls>
            <c:dLbl>
              <c:idx val="0"/>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3"/>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4"/>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Sheet1!$A$2:$A$6</c:f>
              <c:strCache>
                <c:ptCount val="5"/>
                <c:pt idx="0">
                  <c:v>10.000 bis 50.000</c:v>
                </c:pt>
                <c:pt idx="1">
                  <c:v>50.000 bis 100.000</c:v>
                </c:pt>
                <c:pt idx="2">
                  <c:v>100.000 bis 200.000</c:v>
                </c:pt>
                <c:pt idx="3">
                  <c:v>200.000 bis 500.000</c:v>
                </c:pt>
                <c:pt idx="4">
                  <c:v>Ab 500.000</c:v>
                </c:pt>
              </c:strCache>
            </c:strRef>
          </c:cat>
          <c:val>
            <c:numRef>
              <c:f>Sheet1!$B$2:$B$6</c:f>
              <c:numCache>
                <c:ptCount val="5"/>
                <c:pt idx="0">
                  <c:v>0.6514</c:v>
                </c:pt>
                <c:pt idx="1">
                  <c:v>0.1388</c:v>
                </c:pt>
                <c:pt idx="2">
                  <c:v>0.0919</c:v>
                </c:pt>
                <c:pt idx="3">
                  <c:v>0.0645</c:v>
                </c:pt>
                <c:pt idx="4">
                  <c:v>0.0534</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c:scaling>
        <c:delete val="0"/>
        <c:axPos val="b"/>
        <c:title>
          <c:tx>
            <c:rich>
              <a:bodyPr/>
              <a:lstStyle/>
              <a:p>
                <a:pPr>
                  <a:defRPr/>
                </a:pPr>
                <a:r>
                  <a:rPr sz="1000" b="0">
                    <a:solidFill>
                      <a:srgbClr val="0F283E"/>
                    </a:solidFill>
                    <a:latin typeface="Open Sans Light"/>
                  </a:rPr>
                  <a:t>Anzahl der Follower</a:t>
                </a:r>
              </a:p>
            </c:rich>
          </c:tx>
          <c:overlay val="0"/>
        </c:title>
        <c:majorTickMark val="none"/>
        <c:minorTickMark val="none"/>
        <c:tickLblPos val="low"/>
        <c:spPr>
          <a:ln w="25400">
            <a:solidFill>
              <a:srgbClr val="000000"/>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min val="0"/>
        </c:scaling>
        <c:delete val="0"/>
        <c:axPos val="l"/>
        <c:majorGridlines>
          <c:spPr>
            <a:ln w="9525">
              <a:solidFill>
                <a:srgbClr val="2F2F2F"/>
              </a:solidFill>
              <a:prstDash val="dot"/>
            </a:ln>
          </c:spPr>
        </c:majorGridlines>
        <c:title>
          <c:tx>
            <c:rich>
              <a:bodyPr/>
              <a:lstStyle/>
              <a:p>
                <a:pPr>
                  <a:defRPr/>
                </a:pPr>
                <a:r>
                  <a:rPr sz="1000" b="0">
                    <a:solidFill>
                      <a:srgbClr val="0F283E"/>
                    </a:solidFill>
                    <a:latin typeface="Open Sans Light"/>
                  </a:rPr>
                  <a:t>Anteil der Influencer bei Instagram</a:t>
                </a:r>
              </a:p>
            </c:rich>
          </c:tx>
          <c:overlay val="0"/>
        </c:title>
        <c:numFmt formatCode="#,##0%" sourceLinked="0"/>
        <c:majorTickMark val="none"/>
        <c:minorTickMark val="none"/>
        <c:tickLblPos val="low"/>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plotVisOnly val="1"/>
    <c:dispBlanksAs/>
    <c:showDLblsOverMax val="1"/>
  </c:chart>
  <c:txPr>
    <a:bodyPr/>
    <a:p>
      <a:pPr>
        <a:defRPr sz="1800" smtId="4294967295"/>
      </a:pPr>
      <a:endParaRPr sz="1800" smtId="4294967295"/>
    </a:p>
  </c:txPr>
  <c:externalData r:id="rId1"/>
</c:chartSpace>
</file>

<file path=ppt/charts/chart20.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Daten</c:v>
                </c:pt>
              </c:strCache>
            </c:strRef>
          </c:tx>
          <c:spPr>
            <a:solidFill>
              <a:srgbClr val="2875DD"/>
            </a:solidFill>
            <a:ln>
              <a:solidFill>
                <a:srgbClr val="2875DD"/>
              </a:solidFill>
            </a:ln>
          </c:spPr>
          <c:invertIfNegative val="0"/>
          <c:dLbls>
            <c:dLbl>
              <c:idx val="0"/>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3"/>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4"/>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5"/>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6"/>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7"/>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8"/>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9"/>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Sheet1!$A$2:$A$11</c:f>
              <c:strCache>
                <c:ptCount val="10"/>
                <c:pt idx="0">
                  <c:v>Umfangreiche Produktkenntnisse</c:v>
                </c:pt>
                <c:pt idx="1">
                  <c:v>Authentisches Auftreten</c:v>
                </c:pt>
                <c:pt idx="2">
                  <c:v>Ansprechende Produktpräsentation</c:v>
                </c:pt>
                <c:pt idx="3">
                  <c:v>Kooperationen mit bekannten Unternehmen</c:v>
                </c:pt>
                <c:pt idx="4">
                  <c:v>Ich kann mich mit den Influencern identifizieren</c:v>
                </c:pt>
                <c:pt idx="5">
                  <c:v>Hohe Anzahl an Followern, Kommentaren und Likes</c:v>
                </c:pt>
                <c:pt idx="6">
                  <c:v>Viele gesponserte Posts bzw. Beiträge</c:v>
                </c:pt>
                <c:pt idx="7">
                  <c:v>Sonstiges</c:v>
                </c:pt>
                <c:pt idx="8">
                  <c:v>Weiß nicht</c:v>
                </c:pt>
                <c:pt idx="9">
                  <c:v>Keine davon, ich vertraue Influencern grundsätzlich nicht</c:v>
                </c:pt>
              </c:strCache>
            </c:strRef>
          </c:cat>
          <c:val>
            <c:numRef>
              <c:f>Sheet1!$B$2:$B$11</c:f>
              <c:numCache>
                <c:ptCount val="10"/>
                <c:pt idx="0">
                  <c:v>0.39</c:v>
                </c:pt>
                <c:pt idx="1">
                  <c:v>0.37</c:v>
                </c:pt>
                <c:pt idx="2">
                  <c:v>0.26</c:v>
                </c:pt>
                <c:pt idx="3">
                  <c:v>0.16</c:v>
                </c:pt>
                <c:pt idx="4">
                  <c:v>0.15</c:v>
                </c:pt>
                <c:pt idx="5">
                  <c:v>0.13</c:v>
                </c:pt>
                <c:pt idx="6">
                  <c:v>0.07</c:v>
                </c:pt>
                <c:pt idx="7">
                  <c:v>0.01</c:v>
                </c:pt>
                <c:pt idx="8">
                  <c:v>0.07</c:v>
                </c:pt>
                <c:pt idx="9">
                  <c:v>0.35</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plotVisOnly val="1"/>
    <c:dispBlanksAs/>
    <c:showDLblsOverMax val="1"/>
  </c:chart>
  <c:txPr>
    <a:bodyPr/>
    <a:p>
      <a:pPr>
        <a:defRPr sz="1800" smtId="4294967295"/>
      </a:pPr>
      <a:endParaRPr sz="1800" smtId="4294967295"/>
    </a:p>
  </c:txPr>
  <c:externalData r:id="rId1"/>
</c:chartSpace>
</file>

<file path=ppt/charts/chart2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2019</c:v>
                </c:pt>
              </c:strCache>
            </c:strRef>
          </c:tx>
          <c:spPr>
            <a:solidFill>
              <a:srgbClr val="2875DD"/>
            </a:solidFill>
            <a:ln>
              <a:solidFill>
                <a:srgbClr val="2875DD"/>
              </a:solidFill>
            </a:ln>
          </c:spPr>
          <c:invertIfNegative val="0"/>
          <c:dLbls>
            <c:dLbl>
              <c:idx val="0"/>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Sheet1!$A$2:$A$3</c:f>
              <c:strCache>
                <c:ptCount val="2"/>
                <c:pt idx="0">
                  <c:v>Social Media Ads</c:v>
                </c:pt>
                <c:pt idx="1">
                  <c:v>Influencer Produktpost</c:v>
                </c:pt>
              </c:strCache>
            </c:strRef>
          </c:cat>
          <c:val>
            <c:numRef>
              <c:f>Sheet1!$B$2:$B$3</c:f>
              <c:numCache>
                <c:ptCount val="2"/>
                <c:pt idx="0">
                  <c:v>0.21</c:v>
                </c:pt>
                <c:pt idx="1">
                  <c:v>0.16</c:v>
                </c:pt>
              </c:numCache>
            </c:numRef>
          </c:val>
        </c:ser>
        <c:ser>
          <c:idx val="1"/>
          <c:order val="1"/>
          <c:tx>
            <c:strRef>
              <c:f>Sheet1!$C$1</c:f>
              <c:strCache>
                <c:ptCount val="1"/>
                <c:pt idx="0">
                  <c:v>2020</c:v>
                </c:pt>
              </c:strCache>
            </c:strRef>
          </c:tx>
          <c:spPr>
            <a:solidFill>
              <a:srgbClr val="0F283E"/>
            </a:solidFill>
            <a:ln>
              <a:solidFill>
                <a:srgbClr val="0F283E"/>
              </a:solidFill>
            </a:ln>
          </c:spPr>
          <c:invertIfNegative val="0"/>
          <c:dLbls>
            <c:dLbl>
              <c:idx val="0"/>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Sheet1!$A$2:$A$3</c:f>
              <c:strCache>
                <c:ptCount val="2"/>
                <c:pt idx="0">
                  <c:v>Social Media Ads</c:v>
                </c:pt>
                <c:pt idx="1">
                  <c:v>Influencer Produktpost</c:v>
                </c:pt>
              </c:strCache>
            </c:strRef>
          </c:cat>
          <c:val>
            <c:numRef>
              <c:f>Sheet1!$C$2:$C$3</c:f>
              <c:numCache>
                <c:ptCount val="2"/>
                <c:pt idx="0">
                  <c:v>0.31</c:v>
                </c:pt>
                <c:pt idx="1">
                  <c:v>0.19</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c:scaling>
        <c:delete val="0"/>
        <c:axPos val="b"/>
        <c:majorTickMark val="none"/>
        <c:minorTickMark val="none"/>
        <c:tickLblPos val="low"/>
        <c:spPr>
          <a:ln w="25400">
            <a:solidFill>
              <a:srgbClr val="000000"/>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min val="0"/>
        </c:scaling>
        <c:delete val="0"/>
        <c:axPos val="l"/>
        <c:majorGridlines>
          <c:spPr>
            <a:ln w="9525">
              <a:solidFill>
                <a:srgbClr val="2F2F2F"/>
              </a:solidFill>
              <a:prstDash val="dot"/>
            </a:ln>
          </c:spPr>
        </c:majorGridlines>
        <c:title>
          <c:tx>
            <c:rich>
              <a:bodyPr/>
              <a:lstStyle/>
              <a:p>
                <a:pPr>
                  <a:defRPr/>
                </a:pPr>
                <a:r>
                  <a:rPr sz="1000" b="0">
                    <a:solidFill>
                      <a:srgbClr val="0F283E"/>
                    </a:solidFill>
                    <a:latin typeface="Open Sans Light"/>
                  </a:rPr>
                  <a:t>Anteil der Befragten</a:t>
                </a:r>
              </a:p>
            </c:rich>
          </c:tx>
          <c:overlay val="0"/>
        </c:title>
        <c:numFmt formatCode="#,##0%" sourceLinked="0"/>
        <c:majorTickMark val="none"/>
        <c:minorTickMark val="none"/>
        <c:tickLblPos val="low"/>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legend>
      <c:legendPos val="t"/>
      <c:overlay val="0"/>
      <c:txPr>
        <a:bodyPr/>
        <a:p>
          <a:pPr>
            <a:defRPr sz="1000" smtId="4294967295">
              <a:solidFill>
                <a:srgbClr val="0F283E"/>
              </a:solidFill>
              <a:latin typeface="Open Sans Light"/>
            </a:defRPr>
          </a:pPr>
          <a:endParaRPr sz="1000" smtId="4294967295">
            <a:solidFill>
              <a:srgbClr val="0F283E"/>
            </a:solidFill>
            <a:latin typeface="Open Sans Light"/>
          </a:endParaRPr>
        </a:p>
      </c:txPr>
    </c:legend>
    <c:plotVisOnly val="1"/>
    <c:dispBlanksAs/>
    <c:showDLblsOverMax val="1"/>
  </c:chart>
  <c:txPr>
    <a:bodyPr/>
    <a:p>
      <a:pPr>
        <a:defRPr sz="1800" smtId="4294967295"/>
      </a:pPr>
      <a:endParaRPr sz="1800" smtId="4294967295"/>
    </a:p>
  </c:txPr>
  <c:externalData r:id="rId1"/>
</c:chartSpace>
</file>

<file path=ppt/charts/chart2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Daten</c:v>
                </c:pt>
              </c:strCache>
            </c:strRef>
          </c:tx>
          <c:spPr>
            <a:solidFill>
              <a:srgbClr val="2875DD"/>
            </a:solidFill>
            <a:ln>
              <a:solidFill>
                <a:srgbClr val="2875DD"/>
              </a:solidFill>
            </a:ln>
          </c:spPr>
          <c:invertIfNegative val="0"/>
          <c:dLbls>
            <c:dLbl>
              <c:idx val="0"/>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Sheet1!$A$2:$A$3</c:f>
              <c:strCache>
                <c:ptCount val="2"/>
                <c:pt idx="0">
                  <c:v>Ja</c:v>
                </c:pt>
                <c:pt idx="1">
                  <c:v>Nein</c:v>
                </c:pt>
              </c:strCache>
            </c:strRef>
          </c:cat>
          <c:val>
            <c:numRef>
              <c:f>Sheet1!$B$2:$B$3</c:f>
              <c:numCache>
                <c:ptCount val="2"/>
                <c:pt idx="0">
                  <c:v>0.19</c:v>
                </c:pt>
                <c:pt idx="1">
                  <c:v>0.81</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c:scaling>
        <c:delete val="0"/>
        <c:axPos val="b"/>
        <c:majorTickMark val="none"/>
        <c:minorTickMark val="none"/>
        <c:tickLblPos val="low"/>
        <c:spPr>
          <a:ln w="25400">
            <a:solidFill>
              <a:srgbClr val="000000"/>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min val="0"/>
        </c:scaling>
        <c:delete val="0"/>
        <c:axPos val="l"/>
        <c:majorGridlines>
          <c:spPr>
            <a:ln w="9525">
              <a:solidFill>
                <a:srgbClr val="2F2F2F"/>
              </a:solidFill>
              <a:prstDash val="dot"/>
            </a:ln>
          </c:spPr>
        </c:majorGridlines>
        <c:title>
          <c:tx>
            <c:rich>
              <a:bodyPr/>
              <a:lstStyle/>
              <a:p>
                <a:pPr>
                  <a:defRPr/>
                </a:pPr>
                <a:r>
                  <a:rPr sz="1000" b="0">
                    <a:solidFill>
                      <a:srgbClr val="0F283E"/>
                    </a:solidFill>
                    <a:latin typeface="Open Sans Light"/>
                  </a:rPr>
                  <a:t>Anteil der Befragten</a:t>
                </a:r>
              </a:p>
            </c:rich>
          </c:tx>
          <c:overlay val="0"/>
        </c:title>
        <c:numFmt formatCode="#,##0%" sourceLinked="0"/>
        <c:majorTickMark val="none"/>
        <c:minorTickMark val="none"/>
        <c:tickLblPos val="low"/>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plotVisOnly val="1"/>
    <c:dispBlanksAs/>
    <c:showDLblsOverMax val="1"/>
  </c:chart>
  <c:txPr>
    <a:bodyPr/>
    <a:p>
      <a:pPr>
        <a:defRPr sz="1800" smtId="4294967295"/>
      </a:pPr>
      <a:endParaRPr sz="1800" smtId="4294967295"/>
    </a:p>
  </c:txPr>
  <c:externalData r:id="rId1"/>
</c:chartSpace>
</file>

<file path=ppt/charts/chart2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Männer (n=93)</c:v>
                </c:pt>
              </c:strCache>
            </c:strRef>
          </c:tx>
          <c:spPr>
            <a:solidFill>
              <a:srgbClr val="0F283E"/>
            </a:solidFill>
            <a:ln>
              <a:solidFill>
                <a:srgbClr val="0F283E"/>
              </a:solidFill>
            </a:ln>
          </c:spPr>
          <c:invertIfNegative val="0"/>
          <c:dLbls>
            <c:dLbl>
              <c:idx val="0"/>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3"/>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4"/>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5"/>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6"/>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7"/>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8"/>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9"/>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Sheet1!$A$2:$A$11</c:f>
              <c:strCache>
                <c:ptCount val="10"/>
                <c:pt idx="0">
                  <c:v>Beauty/Körperpflege</c:v>
                </c:pt>
                <c:pt idx="1">
                  <c:v>Kleidung</c:v>
                </c:pt>
                <c:pt idx="2">
                  <c:v>Technik</c:v>
                </c:pt>
                <c:pt idx="3">
                  <c:v>Kochen</c:v>
                </c:pt>
                <c:pt idx="4">
                  <c:v>Ernährung</c:v>
                </c:pt>
                <c:pt idx="5">
                  <c:v>Fitness</c:v>
                </c:pt>
                <c:pt idx="6">
                  <c:v>Computerspiele</c:v>
                </c:pt>
                <c:pt idx="7">
                  <c:v>Einrichtung</c:v>
                </c:pt>
                <c:pt idx="8">
                  <c:v>Heimwerken</c:v>
                </c:pt>
                <c:pt idx="9">
                  <c:v>Automobil</c:v>
                </c:pt>
              </c:strCache>
            </c:strRef>
          </c:cat>
          <c:val>
            <c:numRef>
              <c:f>Sheet1!$B$2:$B$11</c:f>
              <c:numCache>
                <c:ptCount val="10"/>
                <c:pt idx="0">
                  <c:v>0.22</c:v>
                </c:pt>
                <c:pt idx="1">
                  <c:v>0.24</c:v>
                </c:pt>
                <c:pt idx="2">
                  <c:v>0.45</c:v>
                </c:pt>
                <c:pt idx="3">
                  <c:v>0.16</c:v>
                </c:pt>
                <c:pt idx="4">
                  <c:v>0.23</c:v>
                </c:pt>
                <c:pt idx="5">
                  <c:v>0.18</c:v>
                </c:pt>
                <c:pt idx="6">
                  <c:v>0.29</c:v>
                </c:pt>
                <c:pt idx="7">
                  <c:v>0.11</c:v>
                </c:pt>
                <c:pt idx="8">
                  <c:v>0.1</c:v>
                </c:pt>
                <c:pt idx="9">
                  <c:v>0.13</c:v>
                </c:pt>
              </c:numCache>
            </c:numRef>
          </c:val>
        </c:ser>
        <c:ser>
          <c:idx val="1"/>
          <c:order val="1"/>
          <c:tx>
            <c:strRef>
              <c:f>Sheet1!$C$1</c:f>
              <c:strCache>
                <c:ptCount val="1"/>
                <c:pt idx="0">
                  <c:v>Frauen (n=144)</c:v>
                </c:pt>
              </c:strCache>
            </c:strRef>
          </c:tx>
          <c:spPr>
            <a:solidFill>
              <a:srgbClr val="2875DD"/>
            </a:solidFill>
            <a:ln>
              <a:solidFill>
                <a:srgbClr val="2875DD"/>
              </a:solidFill>
            </a:ln>
          </c:spPr>
          <c:invertIfNegative val="0"/>
          <c:dLbls>
            <c:dLbl>
              <c:idx val="0"/>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3"/>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4"/>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5"/>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6"/>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7"/>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8"/>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9"/>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Sheet1!$A$2:$A$11</c:f>
              <c:strCache>
                <c:ptCount val="10"/>
                <c:pt idx="0">
                  <c:v>Beauty/Körperpflege</c:v>
                </c:pt>
                <c:pt idx="1">
                  <c:v>Kleidung</c:v>
                </c:pt>
                <c:pt idx="2">
                  <c:v>Technik</c:v>
                </c:pt>
                <c:pt idx="3">
                  <c:v>Kochen</c:v>
                </c:pt>
                <c:pt idx="4">
                  <c:v>Ernährung</c:v>
                </c:pt>
                <c:pt idx="5">
                  <c:v>Fitness</c:v>
                </c:pt>
                <c:pt idx="6">
                  <c:v>Computerspiele</c:v>
                </c:pt>
                <c:pt idx="7">
                  <c:v>Einrichtung</c:v>
                </c:pt>
                <c:pt idx="8">
                  <c:v>Heimwerken</c:v>
                </c:pt>
                <c:pt idx="9">
                  <c:v>Automobil</c:v>
                </c:pt>
              </c:strCache>
            </c:strRef>
          </c:cat>
          <c:val>
            <c:numRef>
              <c:f>Sheet1!$C$2:$C$11</c:f>
              <c:numCache>
                <c:ptCount val="10"/>
                <c:pt idx="0">
                  <c:v>0.66</c:v>
                </c:pt>
                <c:pt idx="1">
                  <c:v>0.32</c:v>
                </c:pt>
                <c:pt idx="2">
                  <c:v>0.19</c:v>
                </c:pt>
                <c:pt idx="3">
                  <c:v>0.19</c:v>
                </c:pt>
                <c:pt idx="4">
                  <c:v>0.16</c:v>
                </c:pt>
                <c:pt idx="5">
                  <c:v>0.13</c:v>
                </c:pt>
                <c:pt idx="6">
                  <c:v>0.12</c:v>
                </c:pt>
                <c:pt idx="7">
                  <c:v>0.1</c:v>
                </c:pt>
                <c:pt idx="8">
                  <c:v>0.07</c:v>
                </c:pt>
                <c:pt idx="9">
                  <c:v>0.03</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legend>
      <c:legendPos val="t"/>
      <c:overlay val="0"/>
      <c:txPr>
        <a:bodyPr/>
        <a:p>
          <a:pPr>
            <a:defRPr sz="1000" smtId="4294967295">
              <a:solidFill>
                <a:srgbClr val="0F283E"/>
              </a:solidFill>
              <a:latin typeface="Open Sans Light"/>
            </a:defRPr>
          </a:pPr>
          <a:endParaRPr sz="1000" smtId="4294967295">
            <a:solidFill>
              <a:srgbClr val="0F283E"/>
            </a:solidFill>
            <a:latin typeface="Open Sans Light"/>
          </a:endParaRPr>
        </a:p>
      </c:txPr>
    </c:legend>
    <c:plotVisOnly val="1"/>
    <c:dispBlanksAs/>
    <c:showDLblsOverMax val="1"/>
  </c:chart>
  <c:txPr>
    <a:bodyPr/>
    <a:p>
      <a:pPr>
        <a:defRPr sz="1800" smtId="4294967295"/>
      </a:pPr>
      <a:endParaRPr sz="1800" smtId="4294967295"/>
    </a:p>
  </c:txPr>
  <c:externalData r:id="rId1"/>
</c:chartSpace>
</file>

<file path=ppt/charts/chart2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Daten</c:v>
                </c:pt>
              </c:strCache>
            </c:strRef>
          </c:tx>
          <c:spPr>
            <a:solidFill>
              <a:srgbClr val="2875DD"/>
            </a:solidFill>
            <a:ln>
              <a:solidFill>
                <a:srgbClr val="2875DD"/>
              </a:solidFill>
            </a:ln>
          </c:spPr>
          <c:invertIfNegative val="0"/>
          <c:dLbls>
            <c:dLbl>
              <c:idx val="0"/>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3"/>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4"/>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5"/>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6"/>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Sheet1!$A$2:$A$8</c:f>
              <c:strCache>
                <c:ptCount val="7"/>
                <c:pt idx="0">
                  <c:v>16-19 Jahre</c:v>
                </c:pt>
                <c:pt idx="1">
                  <c:v>20-29 Jahre</c:v>
                </c:pt>
                <c:pt idx="2">
                  <c:v>30-39 Jahre</c:v>
                </c:pt>
                <c:pt idx="3">
                  <c:v>40-49 Jahre</c:v>
                </c:pt>
                <c:pt idx="4">
                  <c:v>50-59 Jahre</c:v>
                </c:pt>
                <c:pt idx="5">
                  <c:v>Ab 60 Jahre</c:v>
                </c:pt>
                <c:pt idx="6">
                  <c:v>Gesamt</c:v>
                </c:pt>
              </c:strCache>
            </c:strRef>
          </c:cat>
          <c:val>
            <c:numRef>
              <c:f>Sheet1!$B$2:$B$8</c:f>
              <c:numCache>
                <c:ptCount val="7"/>
                <c:pt idx="0">
                  <c:v>0.44</c:v>
                </c:pt>
                <c:pt idx="1">
                  <c:v>0.53</c:v>
                </c:pt>
                <c:pt idx="2">
                  <c:v>0.41</c:v>
                </c:pt>
                <c:pt idx="3">
                  <c:v>0.31</c:v>
                </c:pt>
                <c:pt idx="4">
                  <c:v>0.17</c:v>
                </c:pt>
                <c:pt idx="5">
                  <c:v>0.12</c:v>
                </c:pt>
                <c:pt idx="6">
                  <c:v>0.28</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c:scaling>
        <c:delete val="0"/>
        <c:axPos val="b"/>
        <c:majorTickMark val="none"/>
        <c:minorTickMark val="none"/>
        <c:tickLblPos val="low"/>
        <c:spPr>
          <a:ln w="25400">
            <a:solidFill>
              <a:srgbClr val="000000"/>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min val="0"/>
        </c:scaling>
        <c:delete val="0"/>
        <c:axPos val="l"/>
        <c:majorGridlines>
          <c:spPr>
            <a:ln w="9525">
              <a:solidFill>
                <a:srgbClr val="2F2F2F"/>
              </a:solidFill>
              <a:prstDash val="dot"/>
            </a:ln>
          </c:spPr>
        </c:majorGridlines>
        <c:title>
          <c:tx>
            <c:rich>
              <a:bodyPr/>
              <a:lstStyle/>
              <a:p>
                <a:pPr>
                  <a:defRPr/>
                </a:pPr>
                <a:r>
                  <a:rPr sz="1000" b="0">
                    <a:solidFill>
                      <a:srgbClr val="0F283E"/>
                    </a:solidFill>
                    <a:latin typeface="Open Sans Light"/>
                  </a:rPr>
                  <a:t>Anteil der Befragten</a:t>
                </a:r>
              </a:p>
            </c:rich>
          </c:tx>
          <c:overlay val="0"/>
        </c:title>
        <c:numFmt formatCode="#,##0%" sourceLinked="0"/>
        <c:majorTickMark val="none"/>
        <c:minorTickMark val="none"/>
        <c:tickLblPos val="low"/>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plotVisOnly val="1"/>
    <c:dispBlanksAs/>
    <c:showDLblsOverMax val="1"/>
  </c:chart>
  <c:txPr>
    <a:bodyPr/>
    <a:p>
      <a:pPr>
        <a:defRPr sz="1800" smtId="4294967295"/>
      </a:pPr>
      <a:endParaRPr sz="1800" smtId="4294967295"/>
    </a:p>
  </c:txPr>
  <c:externalData r:id="rId1"/>
</c:chartSpace>
</file>

<file path=ppt/charts/chart2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Spalte1</c:v>
                </c:pt>
              </c:strCache>
            </c:strRef>
          </c:tx>
          <c:spPr>
            <a:solidFill>
              <a:srgbClr val="2875DD"/>
            </a:solidFill>
            <a:ln>
              <a:solidFill>
                <a:srgbClr val="2875DD"/>
              </a:solidFill>
            </a:ln>
          </c:spPr>
          <c:invertIfNegative val="0"/>
          <c:dLbls>
            <c:dLbl>
              <c:idx val="0"/>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3"/>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Sheet1!$A$2:$A$5</c:f>
              <c:strCache>
                <c:ptCount val="4"/>
                <c:pt idx="0">
                  <c:v>Ja</c:v>
                </c:pt>
                <c:pt idx="1">
                  <c:v>Nein, solange die Werbung als solche gekennzeichnet ist</c:v>
                </c:pt>
                <c:pt idx="2">
                  <c:v>Nein</c:v>
                </c:pt>
                <c:pt idx="3">
                  <c:v>Weiß nicht / Keine Angabe</c:v>
                </c:pt>
              </c:strCache>
            </c:strRef>
          </c:cat>
          <c:val>
            <c:numRef>
              <c:f>Sheet1!$B$2:$B$5</c:f>
              <c:numCache>
                <c:ptCount val="4"/>
                <c:pt idx="0">
                  <c:v>0.238</c:v>
                </c:pt>
                <c:pt idx="1">
                  <c:v>0.43</c:v>
                </c:pt>
                <c:pt idx="2">
                  <c:v>0.271</c:v>
                </c:pt>
                <c:pt idx="3">
                  <c:v>0.061</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c:scaling>
        <c:delete val="0"/>
        <c:axPos val="b"/>
        <c:majorTickMark val="none"/>
        <c:minorTickMark val="none"/>
        <c:tickLblPos val="low"/>
        <c:spPr>
          <a:ln w="25400">
            <a:solidFill>
              <a:srgbClr val="000000"/>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min val="0"/>
        </c:scaling>
        <c:delete val="0"/>
        <c:axPos val="l"/>
        <c:majorGridlines>
          <c:spPr>
            <a:ln w="9525">
              <a:solidFill>
                <a:srgbClr val="2F2F2F"/>
              </a:solidFill>
              <a:prstDash val="dot"/>
            </a:ln>
          </c:spPr>
        </c:majorGridlines>
        <c:title>
          <c:tx>
            <c:rich>
              <a:bodyPr/>
              <a:lstStyle/>
              <a:p>
                <a:pPr>
                  <a:defRPr/>
                </a:pPr>
                <a:r>
                  <a:rPr sz="1000" b="0">
                    <a:solidFill>
                      <a:srgbClr val="0F283E"/>
                    </a:solidFill>
                    <a:latin typeface="Open Sans Light"/>
                  </a:rPr>
                  <a:t>Anteil der Befragten</a:t>
                </a:r>
              </a:p>
            </c:rich>
          </c:tx>
          <c:overlay val="0"/>
        </c:title>
        <c:numFmt formatCode="#,##0%" sourceLinked="0"/>
        <c:majorTickMark val="none"/>
        <c:minorTickMark val="none"/>
        <c:tickLblPos val="low"/>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plotVisOnly val="1"/>
    <c:dispBlanksAs/>
    <c:showDLblsOverMax val="1"/>
  </c:chart>
  <c:txPr>
    <a:bodyPr/>
    <a:p>
      <a:pPr>
        <a:defRPr sz="1800" smtId="4294967295"/>
      </a:pPr>
      <a:endParaRPr sz="1800" smtId="4294967295"/>
    </a:p>
  </c:txPr>
  <c:externalData r:id="rId1"/>
</c:chartSpace>
</file>

<file path=ppt/charts/chart2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Daten</c:v>
                </c:pt>
              </c:strCache>
            </c:strRef>
          </c:tx>
          <c:spPr>
            <a:solidFill>
              <a:srgbClr val="2875DD"/>
            </a:solidFill>
            <a:ln>
              <a:solidFill>
                <a:srgbClr val="2875DD"/>
              </a:solidFill>
            </a:ln>
          </c:spPr>
          <c:invertIfNegative val="0"/>
          <c:dLbls>
            <c:dLbl>
              <c:idx val="0"/>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3"/>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4"/>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Sheet1!$A$2:$A$6</c:f>
              <c:strCache>
                <c:ptCount val="5"/>
                <c:pt idx="0">
                  <c:v>Nein, auf keinen Fall</c:v>
                </c:pt>
                <c:pt idx="1">
                  <c:v>Eher nein</c:v>
                </c:pt>
                <c:pt idx="2">
                  <c:v>Eher ja</c:v>
                </c:pt>
                <c:pt idx="3">
                  <c:v>Ja, auf jeden Fall</c:v>
                </c:pt>
                <c:pt idx="4">
                  <c:v>Weiß nicht / keine Angabe</c:v>
                </c:pt>
              </c:strCache>
            </c:strRef>
          </c:cat>
          <c:val>
            <c:numRef>
              <c:f>Sheet1!$B$2:$B$6</c:f>
              <c:numCache>
                <c:ptCount val="5"/>
                <c:pt idx="0">
                  <c:v>0.05</c:v>
                </c:pt>
                <c:pt idx="1">
                  <c:v>0.12</c:v>
                </c:pt>
                <c:pt idx="2">
                  <c:v>0.2</c:v>
                </c:pt>
                <c:pt idx="3">
                  <c:v>0.34</c:v>
                </c:pt>
                <c:pt idx="4">
                  <c:v>0.29</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c:scaling>
        <c:delete val="0"/>
        <c:axPos val="b"/>
        <c:majorTickMark val="none"/>
        <c:minorTickMark val="none"/>
        <c:tickLblPos val="low"/>
        <c:spPr>
          <a:ln w="25400">
            <a:solidFill>
              <a:srgbClr val="000000"/>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min val="0"/>
        </c:scaling>
        <c:delete val="0"/>
        <c:axPos val="l"/>
        <c:majorGridlines>
          <c:spPr>
            <a:ln w="9525">
              <a:solidFill>
                <a:srgbClr val="2F2F2F"/>
              </a:solidFill>
              <a:prstDash val="dot"/>
            </a:ln>
          </c:spPr>
        </c:majorGridlines>
        <c:title>
          <c:tx>
            <c:rich>
              <a:bodyPr/>
              <a:lstStyle/>
              <a:p>
                <a:pPr>
                  <a:defRPr/>
                </a:pPr>
                <a:r>
                  <a:rPr sz="1000" b="0">
                    <a:solidFill>
                      <a:srgbClr val="0F283E"/>
                    </a:solidFill>
                    <a:latin typeface="Open Sans Light"/>
                  </a:rPr>
                  <a:t>Anteil der Befragten</a:t>
                </a:r>
              </a:p>
            </c:rich>
          </c:tx>
          <c:overlay val="0"/>
        </c:title>
        <c:numFmt formatCode="#,##0%" sourceLinked="0"/>
        <c:majorTickMark val="none"/>
        <c:minorTickMark val="none"/>
        <c:tickLblPos val="low"/>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plotVisOnly val="1"/>
    <c:dispBlanksAs/>
    <c:showDLblsOverMax val="1"/>
  </c:chart>
  <c:txPr>
    <a:bodyPr/>
    <a:p>
      <a:pPr>
        <a:defRPr sz="1800" smtId="4294967295"/>
      </a:pPr>
      <a:endParaRPr sz="1800" smtId="4294967295"/>
    </a:p>
  </c:txPr>
  <c:externalData r:id="rId1"/>
</c:chartSpace>
</file>

<file path=ppt/charts/chart2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Spalte1</c:v>
                </c:pt>
              </c:strCache>
            </c:strRef>
          </c:tx>
          <c:spPr>
            <a:solidFill>
              <a:srgbClr val="2875DD"/>
            </a:solidFill>
            <a:ln>
              <a:solidFill>
                <a:srgbClr val="2875DD"/>
              </a:solidFill>
            </a:ln>
          </c:spPr>
          <c:invertIfNegative val="0"/>
          <c:dLbls>
            <c:dLbl>
              <c:idx val="0"/>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3"/>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4"/>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5"/>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6"/>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7"/>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8"/>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9"/>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Sheet1!$A$2:$A$11</c:f>
              <c:strCache>
                <c:ptCount val="10"/>
                <c:pt idx="0">
                  <c:v>kimkardashian</c:v>
                </c:pt>
                <c:pt idx="1">
                  <c:v>kyliejenner</c:v>
                </c:pt>
                <c:pt idx="2">
                  <c:v>kendalljenner</c:v>
                </c:pt>
                <c:pt idx="3">
                  <c:v>khloekardashian</c:v>
                </c:pt>
                <c:pt idx="4">
                  <c:v>kourtneykardash</c:v>
                </c:pt>
                <c:pt idx="5">
                  <c:v>zendaya</c:v>
                </c:pt>
                <c:pt idx="6">
                  <c:v>gigihadid</c:v>
                </c:pt>
                <c:pt idx="7">
                  <c:v>bellahadid</c:v>
                </c:pt>
                <c:pt idx="8">
                  <c:v>chrissyteigen</c:v>
                </c:pt>
                <c:pt idx="9">
                  <c:v>emrata</c:v>
                </c:pt>
              </c:strCache>
            </c:strRef>
          </c:cat>
          <c:val>
            <c:numRef>
              <c:f>Sheet1!$B$2:$B$11</c:f>
              <c:numCache>
                <c:ptCount val="10"/>
                <c:pt idx="0">
                  <c:v>143.03</c:v>
                </c:pt>
                <c:pt idx="1">
                  <c:v>139.64</c:v>
                </c:pt>
                <c:pt idx="2">
                  <c:v>113.07</c:v>
                </c:pt>
                <c:pt idx="3">
                  <c:v>95.75</c:v>
                </c:pt>
                <c:pt idx="4">
                  <c:v>80.23</c:v>
                </c:pt>
                <c:pt idx="5">
                  <c:v>57.4</c:v>
                </c:pt>
                <c:pt idx="6">
                  <c:v>48.51</c:v>
                </c:pt>
                <c:pt idx="7">
                  <c:v>25</c:v>
                </c:pt>
                <c:pt idx="8">
                  <c:v>24.79</c:v>
                </c:pt>
                <c:pt idx="9">
                  <c:v>23.38</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plotVisOnly val="1"/>
    <c:dispBlanksAs/>
    <c:showDLblsOverMax val="1"/>
  </c:chart>
  <c:txPr>
    <a:bodyPr/>
    <a:p>
      <a:pPr>
        <a:defRPr sz="1800" smtId="4294967295"/>
      </a:pPr>
      <a:endParaRPr sz="1800" smtId="4294967295"/>
    </a:p>
  </c:txPr>
  <c:externalData r:id="rId1"/>
</c:chartSpace>
</file>

<file path=ppt/charts/chart2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Daten</c:v>
                </c:pt>
              </c:strCache>
            </c:strRef>
          </c:tx>
          <c:spPr>
            <a:solidFill>
              <a:srgbClr val="2875DD"/>
            </a:solidFill>
            <a:ln>
              <a:solidFill>
                <a:srgbClr val="2875DD"/>
              </a:solidFill>
            </a:ln>
          </c:spPr>
          <c:invertIfNegative val="0"/>
          <c:dLbls>
            <c:dLbl>
              <c:idx val="0"/>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3"/>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4"/>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5"/>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6"/>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7"/>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8"/>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9"/>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Sheet1!$A$2:$A$11</c:f>
              <c:strCache>
                <c:ptCount val="10"/>
                <c:pt idx="0">
                  <c:v>toni.kr8sl</c:v>
                </c:pt>
                <c:pt idx="1">
                  <c:v>m10_official</c:v>
                </c:pt>
                <c:pt idx="2">
                  <c:v>lisaandlena</c:v>
                </c:pt>
                <c:pt idx="3">
                  <c:v>manuelneuer</c:v>
                </c:pt>
                <c:pt idx="4">
                  <c:v>bastianschweinsteiger</c:v>
                </c:pt>
                <c:pt idx="5">
                  <c:v>gotzemario</c:v>
                </c:pt>
                <c:pt idx="6">
                  <c:v>marcinho11</c:v>
                </c:pt>
                <c:pt idx="7">
                  <c:v>bibisbeautypalace</c:v>
                </c:pt>
                <c:pt idx="8">
                  <c:v>esmuellert</c:v>
                </c:pt>
                <c:pt idx="9">
                  <c:v>heidiklum</c:v>
                </c:pt>
              </c:strCache>
            </c:strRef>
          </c:cat>
          <c:val>
            <c:numRef>
              <c:f>Sheet1!$B$2:$B$11</c:f>
              <c:numCache>
                <c:ptCount val="10"/>
                <c:pt idx="0">
                  <c:v>22.70</c:v>
                </c:pt>
                <c:pt idx="1">
                  <c:v>21.60</c:v>
                </c:pt>
                <c:pt idx="2">
                  <c:v>15.20</c:v>
                </c:pt>
                <c:pt idx="3">
                  <c:v>10.10</c:v>
                </c:pt>
                <c:pt idx="4">
                  <c:v>9.70</c:v>
                </c:pt>
                <c:pt idx="5">
                  <c:v>8.60</c:v>
                </c:pt>
                <c:pt idx="6">
                  <c:v>7.90</c:v>
                </c:pt>
                <c:pt idx="7">
                  <c:v>7.20</c:v>
                </c:pt>
                <c:pt idx="8">
                  <c:v>7.20</c:v>
                </c:pt>
                <c:pt idx="9">
                  <c:v>7</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plotVisOnly val="1"/>
    <c:dispBlanksAs/>
    <c:showDLblsOverMax val="1"/>
  </c:chart>
  <c:txPr>
    <a:bodyPr/>
    <a:p>
      <a:pPr>
        <a:defRPr sz="1800" smtId="4294967295"/>
      </a:pPr>
      <a:endParaRPr sz="1800" smtId="4294967295"/>
    </a:p>
  </c:txPr>
  <c:externalData r:id="rId1"/>
</c:chartSpace>
</file>

<file path=ppt/charts/chart29.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Spalte1</c:v>
                </c:pt>
              </c:strCache>
            </c:strRef>
          </c:tx>
          <c:spPr>
            <a:solidFill>
              <a:srgbClr val="2875DD"/>
            </a:solidFill>
            <a:ln>
              <a:solidFill>
                <a:srgbClr val="2875DD"/>
              </a:solidFill>
            </a:ln>
          </c:spPr>
          <c:invertIfNegative val="0"/>
          <c:dLbls>
            <c:dLbl>
              <c:idx val="0"/>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3"/>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4"/>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5"/>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6"/>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7"/>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8"/>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9"/>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Sheet1!$A$2:$A$11</c:f>
              <c:strCache>
                <c:ptCount val="10"/>
                <c:pt idx="0">
                  <c:v>stefaniegiesinger</c:v>
                </c:pt>
                <c:pt idx="1">
                  <c:v>carodaur</c:v>
                </c:pt>
                <c:pt idx="2">
                  <c:v>leoniehanne</c:v>
                </c:pt>
                <c:pt idx="3">
                  <c:v>annamariadamm</c:v>
                </c:pt>
                <c:pt idx="4">
                  <c:v>xeniaadonts</c:v>
                </c:pt>
                <c:pt idx="5">
                  <c:v>ischtarisik</c:v>
                </c:pt>
                <c:pt idx="6">
                  <c:v>novalanalove</c:v>
                </c:pt>
                <c:pt idx="7">
                  <c:v>debiflue</c:v>
                </c:pt>
                <c:pt idx="8">
                  <c:v>mvb</c:v>
                </c:pt>
                <c:pt idx="9">
                  <c:v>carmushka</c:v>
                </c:pt>
              </c:strCache>
            </c:strRef>
          </c:cat>
          <c:val>
            <c:numRef>
              <c:f>Sheet1!$B$2:$B$11</c:f>
              <c:numCache>
                <c:ptCount val="10"/>
                <c:pt idx="0">
                  <c:v>3.77</c:v>
                </c:pt>
                <c:pt idx="1">
                  <c:v>2.15</c:v>
                </c:pt>
                <c:pt idx="2">
                  <c:v>2.05</c:v>
                </c:pt>
                <c:pt idx="3">
                  <c:v>1.63</c:v>
                </c:pt>
                <c:pt idx="4">
                  <c:v>1.44</c:v>
                </c:pt>
                <c:pt idx="5">
                  <c:v>1.36</c:v>
                </c:pt>
                <c:pt idx="6">
                  <c:v>1.08</c:v>
                </c:pt>
                <c:pt idx="7">
                  <c:v>1.01</c:v>
                </c:pt>
                <c:pt idx="8">
                  <c:v>0.94</c:v>
                </c:pt>
                <c:pt idx="9">
                  <c:v>0.8</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0" sourceLinked="0"/>
        <c:majorTickMark val="none"/>
        <c:minorTickMark val="none"/>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plotVisOnly val="1"/>
    <c:dispBlanksAs/>
    <c:showDLblsOverMax val="1"/>
  </c:chart>
  <c:txPr>
    <a:bodyPr/>
    <a:p>
      <a:pPr>
        <a:defRPr sz="1800" smtId="4294967295"/>
      </a:pPr>
      <a:endParaRPr sz="1800" smtId="4294967295"/>
    </a:p>
  </c:txPr>
  <c:externalData r:id="rId1"/>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Daten</c:v>
                </c:pt>
              </c:strCache>
            </c:strRef>
          </c:tx>
          <c:spPr>
            <a:solidFill>
              <a:srgbClr val="2875DD"/>
            </a:solidFill>
            <a:ln>
              <a:solidFill>
                <a:srgbClr val="2875DD"/>
              </a:solidFill>
            </a:ln>
          </c:spPr>
          <c:invertIfNegative val="0"/>
          <c:dLbls>
            <c:dLbl>
              <c:idx val="0"/>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3"/>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4"/>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5"/>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6"/>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7"/>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8"/>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Sheet1!$A$2:$A$10</c:f>
              <c:strCache>
                <c:ptCount val="9"/>
                <c:pt idx="0">
                  <c:v>Mobile Commerce</c:v>
                </c:pt>
                <c:pt idx="1">
                  <c:v>Plattformökonomie</c:v>
                </c:pt>
                <c:pt idx="2">
                  <c:v>Mobile Payment</c:v>
                </c:pt>
                <c:pt idx="3">
                  <c:v>Echtzeitkommunikation</c:v>
                </c:pt>
                <c:pt idx="4">
                  <c:v>Influencer Marketing</c:v>
                </c:pt>
                <c:pt idx="5">
                  <c:v>Produktpersonalisierung</c:v>
                </c:pt>
                <c:pt idx="6">
                  <c:v>Sprachsteuerung</c:v>
                </c:pt>
                <c:pt idx="7">
                  <c:v>Virtual Reality</c:v>
                </c:pt>
                <c:pt idx="8">
                  <c:v>Künstliche Intelligenz</c:v>
                </c:pt>
              </c:strCache>
            </c:strRef>
          </c:cat>
          <c:val>
            <c:numRef>
              <c:f>Sheet1!$B$2:$B$10</c:f>
              <c:numCache>
                <c:ptCount val="9"/>
                <c:pt idx="0">
                  <c:v>0.781</c:v>
                </c:pt>
                <c:pt idx="1">
                  <c:v>0.621</c:v>
                </c:pt>
                <c:pt idx="2">
                  <c:v>0.412</c:v>
                </c:pt>
                <c:pt idx="3">
                  <c:v>0.408</c:v>
                </c:pt>
                <c:pt idx="4">
                  <c:v>0.373</c:v>
                </c:pt>
                <c:pt idx="5">
                  <c:v>0.283</c:v>
                </c:pt>
                <c:pt idx="6">
                  <c:v>0.266</c:v>
                </c:pt>
                <c:pt idx="7">
                  <c:v>0.219</c:v>
                </c:pt>
                <c:pt idx="8">
                  <c:v>0.206</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plotVisOnly val="1"/>
    <c:dispBlanksAs/>
    <c:showDLblsOverMax val="1"/>
  </c:chart>
  <c:txPr>
    <a:bodyPr/>
    <a:p>
      <a:pPr>
        <a:defRPr sz="1800" smtId="4294967295"/>
      </a:pPr>
      <a:endParaRPr sz="1800" smtId="4294967295"/>
    </a:p>
  </c:txPr>
  <c:externalData r:id="rId1"/>
</c:chartSpace>
</file>

<file path=ppt/charts/chart30.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Spalte1</c:v>
                </c:pt>
              </c:strCache>
            </c:strRef>
          </c:tx>
          <c:spPr>
            <a:solidFill>
              <a:srgbClr val="2875DD"/>
            </a:solidFill>
            <a:ln>
              <a:solidFill>
                <a:srgbClr val="2875DD"/>
              </a:solidFill>
            </a:ln>
          </c:spPr>
          <c:invertIfNegative val="0"/>
          <c:dLbls>
            <c:dLbl>
              <c:idx val="0"/>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3"/>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4"/>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5"/>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6"/>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7"/>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8"/>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9"/>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Sheet1!$A$2:$A$11</c:f>
              <c:strCache>
                <c:ptCount val="10"/>
                <c:pt idx="0">
                  <c:v>Gronkh</c:v>
                </c:pt>
                <c:pt idx="1">
                  <c:v>Paluten</c:v>
                </c:pt>
                <c:pt idx="2">
                  <c:v>GermanLetsPlay</c:v>
                </c:pt>
                <c:pt idx="3">
                  <c:v>rewinside</c:v>
                </c:pt>
                <c:pt idx="4">
                  <c:v>Standart Skill</c:v>
                </c:pt>
                <c:pt idx="5">
                  <c:v>iCrimax</c:v>
                </c:pt>
                <c:pt idx="6">
                  <c:v>SpontanaBlack</c:v>
                </c:pt>
                <c:pt idx="7">
                  <c:v>PietSmiet</c:v>
                </c:pt>
                <c:pt idx="8">
                  <c:v>HandOfBlood</c:v>
                </c:pt>
                <c:pt idx="9">
                  <c:v>Arazhul</c:v>
                </c:pt>
              </c:strCache>
            </c:strRef>
          </c:cat>
          <c:val>
            <c:numRef>
              <c:f>Sheet1!$B$2:$B$11</c:f>
              <c:numCache>
                <c:ptCount val="10"/>
                <c:pt idx="0">
                  <c:v>4.9</c:v>
                </c:pt>
                <c:pt idx="1">
                  <c:v>4.19</c:v>
                </c:pt>
                <c:pt idx="2">
                  <c:v>3.55</c:v>
                </c:pt>
                <c:pt idx="3">
                  <c:v>3.29</c:v>
                </c:pt>
                <c:pt idx="4">
                  <c:v>3.03</c:v>
                </c:pt>
                <c:pt idx="5">
                  <c:v>2.54</c:v>
                </c:pt>
                <c:pt idx="6">
                  <c:v>2.51</c:v>
                </c:pt>
                <c:pt idx="7">
                  <c:v>2.44</c:v>
                </c:pt>
                <c:pt idx="8">
                  <c:v>2.25</c:v>
                </c:pt>
                <c:pt idx="9">
                  <c:v>2.22</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0" sourceLinked="0"/>
        <c:majorTickMark val="none"/>
        <c:minorTickMark val="none"/>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plotVisOnly val="1"/>
    <c:dispBlanksAs/>
    <c:showDLblsOverMax val="1"/>
  </c:chart>
  <c:txPr>
    <a:bodyPr/>
    <a:p>
      <a:pPr>
        <a:defRPr sz="1800" smtId="4294967295"/>
      </a:pPr>
      <a:endParaRPr sz="1800" smtId="4294967295"/>
    </a:p>
  </c:txPr>
  <c:externalData r:id="rId1"/>
</c:chartSpace>
</file>

<file path=ppt/charts/chart3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Daten</c:v>
                </c:pt>
              </c:strCache>
            </c:strRef>
          </c:tx>
          <c:spPr>
            <a:solidFill>
              <a:srgbClr val="2875DD"/>
            </a:solidFill>
            <a:ln>
              <a:solidFill>
                <a:srgbClr val="2875DD"/>
              </a:solidFill>
            </a:ln>
          </c:spPr>
          <c:invertIfNegative val="0"/>
          <c:dLbls>
            <c:dLbl>
              <c:idx val="0"/>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3"/>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4"/>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5"/>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6"/>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7"/>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8"/>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9"/>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Sheet1!$A$2:$A$11</c:f>
              <c:strCache>
                <c:ptCount val="10"/>
                <c:pt idx="0">
                  <c:v>Bibi</c:v>
                </c:pt>
                <c:pt idx="1">
                  <c:v>Dagi Bee</c:v>
                </c:pt>
                <c:pt idx="2">
                  <c:v>Julienco</c:v>
                </c:pt>
                <c:pt idx="3">
                  <c:v>Die Lochis</c:v>
                </c:pt>
                <c:pt idx="4">
                  <c:v>Julien Bam</c:v>
                </c:pt>
                <c:pt idx="5">
                  <c:v>Lisa und Lena</c:v>
                </c:pt>
                <c:pt idx="6">
                  <c:v>Simon Desue</c:v>
                </c:pt>
                <c:pt idx="7">
                  <c:v>VictoriaSarina</c:v>
                </c:pt>
                <c:pt idx="8">
                  <c:v>Chaosflo44</c:v>
                </c:pt>
                <c:pt idx="9">
                  <c:v>Paluten</c:v>
                </c:pt>
              </c:strCache>
            </c:strRef>
          </c:cat>
          <c:val>
            <c:numRef>
              <c:f>Sheet1!$B$2:$B$11</c:f>
              <c:numCache>
                <c:ptCount val="10"/>
                <c:pt idx="0">
                  <c:v>0.2321</c:v>
                </c:pt>
                <c:pt idx="1">
                  <c:v>0.0964</c:v>
                </c:pt>
                <c:pt idx="2">
                  <c:v>0.0607</c:v>
                </c:pt>
                <c:pt idx="3">
                  <c:v>0.0536</c:v>
                </c:pt>
                <c:pt idx="4">
                  <c:v>0.0429</c:v>
                </c:pt>
                <c:pt idx="5">
                  <c:v>0.0393</c:v>
                </c:pt>
                <c:pt idx="6">
                  <c:v>0.0321</c:v>
                </c:pt>
                <c:pt idx="7">
                  <c:v>0.025</c:v>
                </c:pt>
                <c:pt idx="8">
                  <c:v>0.0214</c:v>
                </c:pt>
                <c:pt idx="9">
                  <c:v>0.0214</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plotVisOnly val="1"/>
    <c:dispBlanksAs/>
    <c:showDLblsOverMax val="1"/>
  </c:chart>
  <c:txPr>
    <a:bodyPr/>
    <a:p>
      <a:pPr>
        <a:defRPr sz="1800" smtId="4294967295"/>
      </a:pPr>
      <a:endParaRPr sz="1800" smtId="4294967295"/>
    </a:p>
  </c:txPr>
  <c:externalData r:id="rId1"/>
</c:chartSpace>
</file>

<file path=ppt/charts/chart3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Spalte1</c:v>
                </c:pt>
              </c:strCache>
            </c:strRef>
          </c:tx>
          <c:spPr>
            <a:solidFill>
              <a:srgbClr val="2875DD"/>
            </a:solidFill>
            <a:ln>
              <a:solidFill>
                <a:srgbClr val="2875DD"/>
              </a:solidFill>
            </a:ln>
          </c:spPr>
          <c:invertIfNegative val="0"/>
          <c:dLbls>
            <c:dLbl>
              <c:idx val="0"/>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3"/>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4"/>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5"/>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6"/>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7"/>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8"/>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9"/>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Sheet1!$A$2:$A$11</c:f>
              <c:strCache>
                <c:ptCount val="10"/>
                <c:pt idx="0">
                  <c:v>AlexiBexi</c:v>
                </c:pt>
                <c:pt idx="1">
                  <c:v>TutopolisTV</c:v>
                </c:pt>
                <c:pt idx="2">
                  <c:v>Felixba</c:v>
                </c:pt>
                <c:pt idx="3">
                  <c:v>HardwareDealz</c:v>
                </c:pt>
                <c:pt idx="4">
                  <c:v>iKnowReview</c:v>
                </c:pt>
                <c:pt idx="5">
                  <c:v>SwagTab</c:v>
                </c:pt>
                <c:pt idx="6">
                  <c:v>KreativEcke</c:v>
                </c:pt>
                <c:pt idx="7">
                  <c:v>Technikfaultier</c:v>
                </c:pt>
                <c:pt idx="8">
                  <c:v>Dr. UnboxKing</c:v>
                </c:pt>
                <c:pt idx="9">
                  <c:v>ITRaidDE</c:v>
                </c:pt>
              </c:strCache>
            </c:strRef>
          </c:cat>
          <c:val>
            <c:numRef>
              <c:f>Sheet1!$B$2:$B$11</c:f>
              <c:numCache>
                <c:ptCount val="10"/>
                <c:pt idx="0">
                  <c:v>1490</c:v>
                </c:pt>
                <c:pt idx="1">
                  <c:v>951</c:v>
                </c:pt>
                <c:pt idx="2">
                  <c:v>728</c:v>
                </c:pt>
                <c:pt idx="3">
                  <c:v>487</c:v>
                </c:pt>
                <c:pt idx="4">
                  <c:v>425</c:v>
                </c:pt>
                <c:pt idx="5">
                  <c:v>401</c:v>
                </c:pt>
                <c:pt idx="6">
                  <c:v>357</c:v>
                </c:pt>
                <c:pt idx="7">
                  <c:v>307</c:v>
                </c:pt>
                <c:pt idx="8">
                  <c:v>247</c:v>
                </c:pt>
                <c:pt idx="9">
                  <c:v>216</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plotVisOnly val="1"/>
    <c:dispBlanksAs/>
    <c:showDLblsOverMax val="1"/>
  </c:chart>
  <c:txPr>
    <a:bodyPr/>
    <a:p>
      <a:pPr>
        <a:defRPr sz="1800" smtId="4294967295"/>
      </a:pPr>
      <a:endParaRPr sz="1800" smtId="4294967295"/>
    </a:p>
  </c:txPr>
  <c:externalData r:id="rId1"/>
</c:chartSpace>
</file>

<file path=ppt/charts/chart3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Spalte1</c:v>
                </c:pt>
              </c:strCache>
            </c:strRef>
          </c:tx>
          <c:spPr>
            <a:solidFill>
              <a:srgbClr val="2875DD"/>
            </a:solidFill>
            <a:ln>
              <a:solidFill>
                <a:srgbClr val="2875DD"/>
              </a:solidFill>
            </a:ln>
          </c:spPr>
          <c:invertIfNegative val="0"/>
          <c:dLbls>
            <c:dLbl>
              <c:idx val="0"/>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3"/>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4"/>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5"/>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6"/>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7"/>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8"/>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9"/>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Sheet1!$A$2:$A$11</c:f>
              <c:strCache>
                <c:ptCount val="10"/>
                <c:pt idx="0">
                  <c:v>AlexiBexi</c:v>
                </c:pt>
                <c:pt idx="1">
                  <c:v>Felixba</c:v>
                </c:pt>
                <c:pt idx="2">
                  <c:v>iKnowReview</c:v>
                </c:pt>
                <c:pt idx="3">
                  <c:v>KreativEcke</c:v>
                </c:pt>
                <c:pt idx="4">
                  <c:v>HardwareDealz</c:v>
                </c:pt>
                <c:pt idx="5">
                  <c:v>Klixtra</c:v>
                </c:pt>
                <c:pt idx="6">
                  <c:v>Zenchillis Hardware Reviews</c:v>
                </c:pt>
                <c:pt idx="7">
                  <c:v>SwagTab</c:v>
                </c:pt>
                <c:pt idx="8">
                  <c:v>ExodusTV</c:v>
                </c:pt>
                <c:pt idx="9">
                  <c:v>Technikfaultier</c:v>
                </c:pt>
              </c:strCache>
            </c:strRef>
          </c:cat>
          <c:val>
            <c:numRef>
              <c:f>Sheet1!$B$2:$B$11</c:f>
              <c:numCache>
                <c:ptCount val="10"/>
                <c:pt idx="0">
                  <c:v>218.95</c:v>
                </c:pt>
                <c:pt idx="1">
                  <c:v>185.28</c:v>
                </c:pt>
                <c:pt idx="2">
                  <c:v>108.39</c:v>
                </c:pt>
                <c:pt idx="3">
                  <c:v>48.41</c:v>
                </c:pt>
                <c:pt idx="4">
                  <c:v>47.44</c:v>
                </c:pt>
                <c:pt idx="5">
                  <c:v>34.82</c:v>
                </c:pt>
                <c:pt idx="6">
                  <c:v>31.42</c:v>
                </c:pt>
                <c:pt idx="7">
                  <c:v>28.53</c:v>
                </c:pt>
                <c:pt idx="8">
                  <c:v>23.03</c:v>
                </c:pt>
                <c:pt idx="9">
                  <c:v>19.36</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plotVisOnly val="1"/>
    <c:dispBlanksAs/>
    <c:showDLblsOverMax val="1"/>
  </c:chart>
  <c:txPr>
    <a:bodyPr/>
    <a:p>
      <a:pPr>
        <a:defRPr sz="1800" smtId="4294967295"/>
      </a:pPr>
      <a:endParaRPr sz="1800" smtId="4294967295"/>
    </a:p>
  </c:txPr>
  <c:externalData r:id="rId1"/>
</c:chartSpace>
</file>

<file path=ppt/charts/chart3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Daten</c:v>
                </c:pt>
              </c:strCache>
            </c:strRef>
          </c:tx>
          <c:spPr>
            <a:solidFill>
              <a:srgbClr val="2875DD"/>
            </a:solidFill>
            <a:ln>
              <a:solidFill>
                <a:srgbClr val="2875DD"/>
              </a:solidFill>
            </a:ln>
          </c:spPr>
          <c:invertIfNegative val="0"/>
          <c:dLbls>
            <c:dLbl>
              <c:idx val="0"/>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3"/>
              <c:numFmt formatCode="#,##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4"/>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Sheet1!$A$2:$A$6</c:f>
              <c:strCache>
                <c:ptCount val="5"/>
                <c:pt idx="0">
                  <c:v>Nano-Influencer (1K-5K Followers)</c:v>
                </c:pt>
                <c:pt idx="1">
                  <c:v>Micro-Influencer (5K-20K Followers)</c:v>
                </c:pt>
                <c:pt idx="2">
                  <c:v>Mid-tier Influencer (20K-100K Followers)</c:v>
                </c:pt>
                <c:pt idx="3">
                  <c:v>Macro-Influencer (100K - 1M Followers)</c:v>
                </c:pt>
                <c:pt idx="4">
                  <c:v>Mega-influencer &amp; Celebrities (über 1M Followers)</c:v>
                </c:pt>
              </c:strCache>
            </c:strRef>
          </c:cat>
          <c:val>
            <c:numRef>
              <c:f>Sheet1!$B$2:$B$6</c:f>
              <c:numCache>
                <c:ptCount val="5"/>
                <c:pt idx="0">
                  <c:v>0.354</c:v>
                </c:pt>
                <c:pt idx="1">
                  <c:v>0.43</c:v>
                </c:pt>
                <c:pt idx="2">
                  <c:v>0.18</c:v>
                </c:pt>
                <c:pt idx="3">
                  <c:v>0.035</c:v>
                </c:pt>
                <c:pt idx="4">
                  <c:v>0.0016</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plotVisOnly val="1"/>
    <c:dispBlanksAs/>
    <c:showDLblsOverMax val="1"/>
  </c:chart>
  <c:txPr>
    <a:bodyPr/>
    <a:p>
      <a:pPr>
        <a:defRPr sz="1800" smtId="4294967295"/>
      </a:pPr>
      <a:endParaRPr sz="1800" smtId="4294967295"/>
    </a:p>
  </c:txPr>
  <c:externalData r:id="rId1"/>
</c:chartSpace>
</file>

<file path=ppt/charts/chart3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Spalte1</c:v>
                </c:pt>
              </c:strCache>
            </c:strRef>
          </c:tx>
          <c:spPr>
            <a:solidFill>
              <a:srgbClr val="2875DD"/>
            </a:solidFill>
            <a:ln>
              <a:solidFill>
                <a:srgbClr val="2875DD"/>
              </a:solidFill>
            </a:ln>
          </c:spPr>
          <c:invertIfNegative val="0"/>
          <c:dLbls>
            <c:dLbl>
              <c:idx val="0"/>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3"/>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4"/>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Sheet1!$A$2:$A$6</c:f>
              <c:strCache>
                <c:ptCount val="5"/>
                <c:pt idx="0">
                  <c:v>How-to &amp; Style</c:v>
                </c:pt>
                <c:pt idx="1">
                  <c:v>Beauty &amp; Fashion</c:v>
                </c:pt>
                <c:pt idx="2">
                  <c:v>Fitness &amp; Yoga</c:v>
                </c:pt>
                <c:pt idx="3">
                  <c:v>Musik</c:v>
                </c:pt>
                <c:pt idx="4">
                  <c:v>Kunst &amp; Design</c:v>
                </c:pt>
              </c:strCache>
            </c:strRef>
          </c:cat>
          <c:val>
            <c:numRef>
              <c:f>Sheet1!$B$2:$B$6</c:f>
              <c:numCache>
                <c:ptCount val="5"/>
                <c:pt idx="0">
                  <c:v>0.2412</c:v>
                </c:pt>
                <c:pt idx="1">
                  <c:v>0.1897</c:v>
                </c:pt>
                <c:pt idx="2">
                  <c:v>0.07</c:v>
                </c:pt>
                <c:pt idx="3">
                  <c:v>0.0546</c:v>
                </c:pt>
                <c:pt idx="4">
                  <c:v>0.0541</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plotVisOnly val="1"/>
    <c:dispBlanksAs/>
    <c:showDLblsOverMax val="1"/>
  </c:chart>
  <c:txPr>
    <a:bodyPr/>
    <a:p>
      <a:pPr>
        <a:defRPr sz="1800" smtId="4294967295"/>
      </a:pPr>
      <a:endParaRPr sz="1800" smtId="4294967295"/>
    </a:p>
  </c:txPr>
  <c:externalData r:id="rId1"/>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Daten</c:v>
                </c:pt>
              </c:strCache>
            </c:strRef>
          </c:tx>
          <c:spPr>
            <a:solidFill>
              <a:srgbClr val="2875DD"/>
            </a:solidFill>
            <a:ln>
              <a:solidFill>
                <a:srgbClr val="2875DD"/>
              </a:solidFill>
            </a:ln>
          </c:spPr>
          <c:invertIfNegative val="0"/>
          <c:dLbls>
            <c:dLbl>
              <c:idx val="0"/>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Sheet1!$A$2:$A$4</c:f>
              <c:strCache>
                <c:ptCount val="3"/>
                <c:pt idx="0">
                  <c:v>Ja</c:v>
                </c:pt>
                <c:pt idx="1">
                  <c:v>Nein</c:v>
                </c:pt>
                <c:pt idx="2">
                  <c:v>Ja, mit Hilfstext*</c:v>
                </c:pt>
              </c:strCache>
            </c:strRef>
          </c:cat>
          <c:val>
            <c:numRef>
              <c:f>Sheet1!$B$2:$B$4</c:f>
              <c:numCache>
                <c:ptCount val="3"/>
                <c:pt idx="0">
                  <c:v>0.73</c:v>
                </c:pt>
                <c:pt idx="1">
                  <c:v>0.05</c:v>
                </c:pt>
                <c:pt idx="2">
                  <c:v>0.22</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c:scaling>
        <c:delete val="0"/>
        <c:axPos val="b"/>
        <c:majorTickMark val="none"/>
        <c:minorTickMark val="none"/>
        <c:tickLblPos val="low"/>
        <c:spPr>
          <a:ln w="25400">
            <a:solidFill>
              <a:srgbClr val="000000"/>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min val="0"/>
        </c:scaling>
        <c:delete val="0"/>
        <c:axPos val="l"/>
        <c:majorGridlines>
          <c:spPr>
            <a:ln w="9525">
              <a:solidFill>
                <a:srgbClr val="2F2F2F"/>
              </a:solidFill>
              <a:prstDash val="dot"/>
            </a:ln>
          </c:spPr>
        </c:majorGridlines>
        <c:title>
          <c:tx>
            <c:rich>
              <a:bodyPr/>
              <a:lstStyle/>
              <a:p>
                <a:pPr>
                  <a:defRPr/>
                </a:pPr>
                <a:r>
                  <a:rPr sz="1000" b="0">
                    <a:solidFill>
                      <a:srgbClr val="0F283E"/>
                    </a:solidFill>
                    <a:latin typeface="Open Sans Light"/>
                  </a:rPr>
                  <a:t>Anteil der Befragten</a:t>
                </a:r>
              </a:p>
            </c:rich>
          </c:tx>
          <c:overlay val="0"/>
        </c:title>
        <c:numFmt formatCode="#,##0%" sourceLinked="0"/>
        <c:majorTickMark val="none"/>
        <c:minorTickMark val="none"/>
        <c:tickLblPos val="low"/>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plotVisOnly val="1"/>
    <c:dispBlanksAs/>
    <c:showDLblsOverMax val="1"/>
  </c:chart>
  <c:txPr>
    <a:bodyPr/>
    <a:p>
      <a:pPr>
        <a:defRPr sz="1800" smtId="4294967295"/>
      </a:pPr>
      <a:endParaRPr sz="1800" smtId="4294967295"/>
    </a:p>
  </c:txPr>
  <c:externalData r:id="rId1"/>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Daten</c:v>
                </c:pt>
              </c:strCache>
            </c:strRef>
          </c:tx>
          <c:spPr>
            <a:solidFill>
              <a:srgbClr val="2875DD"/>
            </a:solidFill>
            <a:ln>
              <a:solidFill>
                <a:srgbClr val="2875DD"/>
              </a:solidFill>
            </a:ln>
          </c:spPr>
          <c:invertIfNegative val="0"/>
          <c:dLbls>
            <c:dLbl>
              <c:idx val="0"/>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3"/>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4"/>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5"/>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6"/>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7"/>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Sheet1!$A$2:$A$9</c:f>
              <c:strCache>
                <c:ptCount val="8"/>
                <c:pt idx="0">
                  <c:v>Mehrmals täglich</c:v>
                </c:pt>
                <c:pt idx="1">
                  <c:v>Täglich</c:v>
                </c:pt>
                <c:pt idx="2">
                  <c:v>Mehrmals wöchentlich</c:v>
                </c:pt>
                <c:pt idx="3">
                  <c:v>Einmal wöchentlich</c:v>
                </c:pt>
                <c:pt idx="4">
                  <c:v>Mehrmals im Monat</c:v>
                </c:pt>
                <c:pt idx="5">
                  <c:v>Einmal im Monat</c:v>
                </c:pt>
                <c:pt idx="6">
                  <c:v>Seltener</c:v>
                </c:pt>
                <c:pt idx="7">
                  <c:v>Nie</c:v>
                </c:pt>
              </c:strCache>
            </c:strRef>
          </c:cat>
          <c:val>
            <c:numRef>
              <c:f>Sheet1!$B$2:$B$9</c:f>
              <c:numCache>
                <c:ptCount val="8"/>
                <c:pt idx="0">
                  <c:v>0.13</c:v>
                </c:pt>
                <c:pt idx="1">
                  <c:v>0.13</c:v>
                </c:pt>
                <c:pt idx="2">
                  <c:v>0.1</c:v>
                </c:pt>
                <c:pt idx="3">
                  <c:v>0.05</c:v>
                </c:pt>
                <c:pt idx="4">
                  <c:v>0.07</c:v>
                </c:pt>
                <c:pt idx="5">
                  <c:v>0.02</c:v>
                </c:pt>
                <c:pt idx="6">
                  <c:v>0.18</c:v>
                </c:pt>
                <c:pt idx="7">
                  <c:v>0.29</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c:scaling>
        <c:delete val="0"/>
        <c:axPos val="b"/>
        <c:majorTickMark val="none"/>
        <c:minorTickMark val="none"/>
        <c:tickLblPos val="low"/>
        <c:spPr>
          <a:ln w="25400">
            <a:solidFill>
              <a:srgbClr val="000000"/>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min val="0"/>
        </c:scaling>
        <c:delete val="0"/>
        <c:axPos val="l"/>
        <c:majorGridlines>
          <c:spPr>
            <a:ln w="9525">
              <a:solidFill>
                <a:srgbClr val="2F2F2F"/>
              </a:solidFill>
              <a:prstDash val="dot"/>
            </a:ln>
          </c:spPr>
        </c:majorGridlines>
        <c:title>
          <c:tx>
            <c:rich>
              <a:bodyPr/>
              <a:lstStyle/>
              <a:p>
                <a:pPr>
                  <a:defRPr/>
                </a:pPr>
                <a:r>
                  <a:rPr sz="1000" b="0">
                    <a:solidFill>
                      <a:srgbClr val="0F283E"/>
                    </a:solidFill>
                    <a:latin typeface="Open Sans Light"/>
                  </a:rPr>
                  <a:t>Anteil der Befragten</a:t>
                </a:r>
              </a:p>
            </c:rich>
          </c:tx>
          <c:overlay val="0"/>
        </c:title>
        <c:numFmt formatCode="#,##0%" sourceLinked="0"/>
        <c:majorTickMark val="none"/>
        <c:minorTickMark val="none"/>
        <c:tickLblPos val="low"/>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plotVisOnly val="1"/>
    <c:dispBlanksAs/>
    <c:showDLblsOverMax val="1"/>
  </c:chart>
  <c:txPr>
    <a:bodyPr/>
    <a:p>
      <a:pPr>
        <a:defRPr sz="1800" smtId="4294967295"/>
      </a:pPr>
      <a:endParaRPr sz="1800" smtId="4294967295"/>
    </a:p>
  </c:txPr>
  <c:externalData r:id="rId1"/>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Daten</c:v>
                </c:pt>
              </c:strCache>
            </c:strRef>
          </c:tx>
          <c:spPr>
            <a:solidFill>
              <a:srgbClr val="2875DD"/>
            </a:solidFill>
            <a:ln>
              <a:solidFill>
                <a:srgbClr val="2875DD"/>
              </a:solidFill>
            </a:ln>
          </c:spPr>
          <c:invertIfNegative val="0"/>
          <c:dLbls>
            <c:dLbl>
              <c:idx val="0"/>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3"/>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4"/>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5"/>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6"/>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7"/>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8"/>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9"/>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0"/>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Sheet1!$A$2:$A$12</c:f>
              <c:strCache>
                <c:ptCount val="11"/>
                <c:pt idx="0">
                  <c:v>Es macht Spaß, ist unterhaltsam</c:v>
                </c:pt>
                <c:pt idx="1">
                  <c:v>Influencer geben mir Inspiration (Kleidungsstil, Einrichtung, etc.)</c:v>
                </c:pt>
                <c:pt idx="2">
                  <c:v>Influencer liefern wertvolle Tipps und Empfehlungen (Restaurants, Produkte, etc.)</c:v>
                </c:pt>
                <c:pt idx="3">
                  <c:v>Influencer sind beliebt</c:v>
                </c:pt>
                <c:pt idx="4">
                  <c:v>Durch Influencer bleibt man Up-to-Date</c:v>
                </c:pt>
                <c:pt idx="5">
                  <c:v>Influencer spiegeln meine Interessen wieder</c:v>
                </c:pt>
                <c:pt idx="6">
                  <c:v>Man erhält dadruch Vorteile (z.B. Rabatte, Gutscheine etc.)</c:v>
                </c:pt>
                <c:pt idx="7">
                  <c:v>Influencer besitzen Expertise in ihrem Bereich</c:v>
                </c:pt>
                <c:pt idx="8">
                  <c:v>Man ist dadurch Teil der Community</c:v>
                </c:pt>
                <c:pt idx="9">
                  <c:v>Influencer sind vertrauenswürdig</c:v>
                </c:pt>
                <c:pt idx="10">
                  <c:v>Andere Gründe</c:v>
                </c:pt>
              </c:strCache>
            </c:strRef>
          </c:cat>
          <c:val>
            <c:numRef>
              <c:f>Sheet1!$B$2:$B$12</c:f>
              <c:numCache>
                <c:ptCount val="11"/>
                <c:pt idx="0">
                  <c:v>0.21</c:v>
                </c:pt>
                <c:pt idx="1">
                  <c:v>0.2</c:v>
                </c:pt>
                <c:pt idx="2">
                  <c:v>0.2</c:v>
                </c:pt>
                <c:pt idx="3">
                  <c:v>0.19</c:v>
                </c:pt>
                <c:pt idx="4">
                  <c:v>0.15</c:v>
                </c:pt>
                <c:pt idx="5">
                  <c:v>0.14</c:v>
                </c:pt>
                <c:pt idx="6">
                  <c:v>0.12</c:v>
                </c:pt>
                <c:pt idx="7">
                  <c:v>0.12</c:v>
                </c:pt>
                <c:pt idx="8">
                  <c:v>0.1</c:v>
                </c:pt>
                <c:pt idx="9">
                  <c:v>0.08</c:v>
                </c:pt>
                <c:pt idx="10">
                  <c:v>0.01</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plotVisOnly val="1"/>
    <c:dispBlanksAs/>
    <c:showDLblsOverMax val="1"/>
  </c:chart>
  <c:txPr>
    <a:bodyPr/>
    <a:p>
      <a:pPr>
        <a:defRPr sz="1800" smtId="4294967295"/>
      </a:pPr>
      <a:endParaRPr sz="1800" smtId="4294967295"/>
    </a:p>
  </c:txPr>
  <c:externalData r:id="rId1"/>
</c:chartSpace>
</file>

<file path=ppt/charts/chart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Daten</c:v>
                </c:pt>
              </c:strCache>
            </c:strRef>
          </c:tx>
          <c:spPr>
            <a:solidFill>
              <a:srgbClr val="2875DD"/>
            </a:solidFill>
            <a:ln>
              <a:solidFill>
                <a:srgbClr val="2875DD"/>
              </a:solidFill>
            </a:ln>
          </c:spPr>
          <c:invertIfNegative val="0"/>
          <c:dLbls>
            <c:dLbl>
              <c:idx val="0"/>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3"/>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4"/>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5"/>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6"/>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7"/>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8"/>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9"/>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Sheet1!$A$2:$A$11</c:f>
              <c:strCache>
                <c:ptCount val="10"/>
                <c:pt idx="0">
                  <c:v>Yoga</c:v>
                </c:pt>
                <c:pt idx="1">
                  <c:v>Nachrichten und Politik</c:v>
                </c:pt>
                <c:pt idx="2">
                  <c:v>Kochen</c:v>
                </c:pt>
                <c:pt idx="3">
                  <c:v>Rezepte</c:v>
                </c:pt>
                <c:pt idx="4">
                  <c:v>Gesundheit</c:v>
                </c:pt>
                <c:pt idx="5">
                  <c:v>Vape</c:v>
                </c:pt>
                <c:pt idx="6">
                  <c:v>Hotels</c:v>
                </c:pt>
                <c:pt idx="7">
                  <c:v>Ski</c:v>
                </c:pt>
                <c:pt idx="8">
                  <c:v>Friseursalons</c:v>
                </c:pt>
                <c:pt idx="9">
                  <c:v>Schmuck und Uhren</c:v>
                </c:pt>
              </c:strCache>
            </c:strRef>
          </c:cat>
          <c:val>
            <c:numRef>
              <c:f>Sheet1!$B$2:$B$11</c:f>
              <c:numCache>
                <c:ptCount val="10"/>
                <c:pt idx="0">
                  <c:v>0.68</c:v>
                </c:pt>
                <c:pt idx="1">
                  <c:v>0.46</c:v>
                </c:pt>
                <c:pt idx="2">
                  <c:v>0.33</c:v>
                </c:pt>
                <c:pt idx="3">
                  <c:v>0.31</c:v>
                </c:pt>
                <c:pt idx="4">
                  <c:v>0.28</c:v>
                </c:pt>
                <c:pt idx="5">
                  <c:v>-2.21</c:v>
                </c:pt>
                <c:pt idx="6">
                  <c:v>-0.74</c:v>
                </c:pt>
                <c:pt idx="7">
                  <c:v>-0.54</c:v>
                </c:pt>
                <c:pt idx="8">
                  <c:v>-0.47</c:v>
                </c:pt>
                <c:pt idx="9">
                  <c:v>-0.36</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plotVisOnly val="1"/>
    <c:dispBlanksAs/>
    <c:showDLblsOverMax val="1"/>
  </c:chart>
  <c:txPr>
    <a:bodyPr/>
    <a:p>
      <a:pPr>
        <a:defRPr sz="1800" smtId="4294967295"/>
      </a:pPr>
      <a:endParaRPr sz="1800" smtId="4294967295"/>
    </a:p>
  </c:txPr>
  <c:externalData r:id="rId1"/>
</c:chartSpace>
</file>

<file path=ppt/charts/chart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Daten</c:v>
                </c:pt>
              </c:strCache>
            </c:strRef>
          </c:tx>
          <c:spPr>
            <a:solidFill>
              <a:srgbClr val="2875DD"/>
            </a:solidFill>
            <a:ln>
              <a:solidFill>
                <a:srgbClr val="2875DD"/>
              </a:solidFill>
            </a:ln>
          </c:spPr>
          <c:invertIfNegative val="0"/>
          <c:dLbls>
            <c:dLbl>
              <c:idx val="0"/>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3"/>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4"/>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5"/>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6"/>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7"/>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8"/>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9"/>
              <c:numFmt formatCode="#,##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Sheet1!$A$2:$A$11</c:f>
              <c:strCache>
                <c:ptCount val="10"/>
                <c:pt idx="0">
                  <c:v>Nachrichten und Politik</c:v>
                </c:pt>
                <c:pt idx="1">
                  <c:v>Anime</c:v>
                </c:pt>
                <c:pt idx="2">
                  <c:v>Yoga</c:v>
                </c:pt>
                <c:pt idx="3">
                  <c:v>Kochen</c:v>
                </c:pt>
                <c:pt idx="4">
                  <c:v>Unterhaltung</c:v>
                </c:pt>
                <c:pt idx="5">
                  <c:v>Ski</c:v>
                </c:pt>
                <c:pt idx="6">
                  <c:v>Snowboarding</c:v>
                </c:pt>
                <c:pt idx="7">
                  <c:v>Streetwear</c:v>
                </c:pt>
                <c:pt idx="8">
                  <c:v>Schuhe</c:v>
                </c:pt>
                <c:pt idx="9">
                  <c:v>Hotels</c:v>
                </c:pt>
              </c:strCache>
            </c:strRef>
          </c:cat>
          <c:val>
            <c:numRef>
              <c:f>Sheet1!$B$2:$B$11</c:f>
              <c:numCache>
                <c:ptCount val="10"/>
                <c:pt idx="0">
                  <c:v>0.68</c:v>
                </c:pt>
                <c:pt idx="1">
                  <c:v>0.65</c:v>
                </c:pt>
                <c:pt idx="2">
                  <c:v>0.58</c:v>
                </c:pt>
                <c:pt idx="3">
                  <c:v>0.57</c:v>
                </c:pt>
                <c:pt idx="4">
                  <c:v>0.46</c:v>
                </c:pt>
                <c:pt idx="5">
                  <c:v>-2.27</c:v>
                </c:pt>
                <c:pt idx="6">
                  <c:v>-1.87</c:v>
                </c:pt>
                <c:pt idx="7">
                  <c:v>-1.45</c:v>
                </c:pt>
                <c:pt idx="8">
                  <c:v>-1.15</c:v>
                </c:pt>
                <c:pt idx="9">
                  <c:v>-0.69</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plotVisOnly val="1"/>
    <c:dispBlanksAs/>
    <c:showDLblsOverMax val="1"/>
  </c:chart>
  <c:txPr>
    <a:bodyPr/>
    <a:p>
      <a:pPr>
        <a:defRPr sz="1800" smtId="4294967295"/>
      </a:pPr>
      <a:endParaRPr sz="1800" smtId="4294967295"/>
    </a:p>
  </c:txPr>
  <c:externalData r:id="rId1"/>
</c:chartSpace>
</file>

<file path=ppt/charts/chart9.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Weltweit</c:v>
                </c:pt>
              </c:strCache>
            </c:strRef>
          </c:tx>
          <c:spPr>
            <a:solidFill>
              <a:srgbClr val="0F283E"/>
            </a:solidFill>
            <a:ln>
              <a:solidFill>
                <a:srgbClr val="0F283E"/>
              </a:solidFill>
            </a:ln>
          </c:spPr>
          <c:invertIfNegative val="0"/>
          <c:dLbls>
            <c:dLbl>
              <c:idx val="0"/>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3"/>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Sheet1!$A$2:$A$5</c:f>
              <c:strCache>
                <c:ptCount val="4"/>
                <c:pt idx="0">
                  <c:v>Macro-Influencer (100K - 1M Followers)</c:v>
                </c:pt>
                <c:pt idx="1">
                  <c:v>Mid-tier Influencer (20K-100K Followers)</c:v>
                </c:pt>
                <c:pt idx="2">
                  <c:v>Micro-Influencer (5K-20K Followers)</c:v>
                </c:pt>
                <c:pt idx="3">
                  <c:v>Nano-Influencer (1K-5K Followers)</c:v>
                </c:pt>
              </c:strCache>
            </c:strRef>
          </c:cat>
          <c:val>
            <c:numRef>
              <c:f>Sheet1!$B$2:$B$5</c:f>
              <c:numCache>
                <c:ptCount val="4"/>
                <c:pt idx="0">
                  <c:v>0.0111</c:v>
                </c:pt>
                <c:pt idx="1">
                  <c:v>0.0112</c:v>
                </c:pt>
                <c:pt idx="2">
                  <c:v>0.0148</c:v>
                </c:pt>
                <c:pt idx="3">
                  <c:v>0.0446</c:v>
                </c:pt>
              </c:numCache>
            </c:numRef>
          </c:val>
        </c:ser>
        <c:ser>
          <c:idx val="1"/>
          <c:order val="1"/>
          <c:tx>
            <c:strRef>
              <c:f>Sheet1!$C$1</c:f>
              <c:strCache>
                <c:ptCount val="1"/>
                <c:pt idx="0">
                  <c:v>Deutschland</c:v>
                </c:pt>
              </c:strCache>
            </c:strRef>
          </c:tx>
          <c:spPr>
            <a:solidFill>
              <a:srgbClr val="2875DD"/>
            </a:solidFill>
            <a:ln>
              <a:solidFill>
                <a:srgbClr val="2875DD"/>
              </a:solidFill>
            </a:ln>
          </c:spPr>
          <c:invertIfNegative val="0"/>
          <c:dLbls>
            <c:dLbl>
              <c:idx val="0"/>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1"/>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2"/>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dLbl>
              <c:idx val="3"/>
              <c:numFmt formatCode="#,##0.00%" sourceLinked="0"/>
              <c:txPr>
                <a:bodyPr/>
                <a:p>
                  <a:pPr>
                    <a:defRPr sz="1000" b="0" smtId="4294967295">
                      <a:solidFill>
                        <a:srgbClr val="0F283E"/>
                      </a:solidFill>
                      <a:latin typeface="Open Sans Light"/>
                    </a:defRPr>
                  </a:pPr>
                  <a:endParaRPr sz="1000" b="0" smtId="4294967295">
                    <a:solidFill>
                      <a:srgbClr val="0F283E"/>
                    </a:solidFill>
                    <a:latin typeface="Open Sans Light"/>
                  </a:endParaRPr>
                </a:p>
              </c:txPr>
              <c:dLblPos val="outEnd"/>
              <c:showLegendKey val="0"/>
              <c:showVal val="1"/>
              <c:showCatName val="0"/>
              <c:showSerName val="0"/>
              <c:showPercent val="0"/>
              <c:showBubbleSize val="0"/>
              <c:extLst/>
            </c:dLbl>
            <c:txPr>
              <a:bodyPr/>
              <a:p>
                <a:pPr>
                  <a:defRPr sz="1000" b="0" smtId="4294967295">
                    <a:solidFill>
                      <a:srgbClr val="0F283E"/>
                    </a:solidFill>
                    <a:latin typeface="Open Sans Light"/>
                  </a:defRPr>
                </a:pPr>
                <a:endParaRPr sz="1000" b="0" smtId="4294967295">
                  <a:solidFill>
                    <a:srgbClr val="0F283E"/>
                  </a:solidFill>
                  <a:latin typeface="Open Sans Light"/>
                </a:endParaRPr>
              </a:p>
            </c:txPr>
            <c:showLegendKey val="0"/>
            <c:showVal val="1"/>
            <c:showCatName val="0"/>
            <c:showSerName val="0"/>
            <c:showPercent val="0"/>
            <c:showBubbleSize val="0"/>
            <c:extLst/>
          </c:dLbls>
          <c:cat>
            <c:strRef>
              <c:f>Sheet1!$A$2:$A$5</c:f>
              <c:strCache>
                <c:ptCount val="4"/>
                <c:pt idx="0">
                  <c:v>Macro-Influencer (100K - 1M Followers)</c:v>
                </c:pt>
                <c:pt idx="1">
                  <c:v>Mid-tier Influencer (20K-100K Followers)</c:v>
                </c:pt>
                <c:pt idx="2">
                  <c:v>Micro-Influencer (5K-20K Followers)</c:v>
                </c:pt>
                <c:pt idx="3">
                  <c:v>Nano-Influencer (1K-5K Followers)</c:v>
                </c:pt>
              </c:strCache>
            </c:strRef>
          </c:cat>
          <c:val>
            <c:numRef>
              <c:f>Sheet1!$C$2:$C$5</c:f>
              <c:numCache>
                <c:ptCount val="4"/>
                <c:pt idx="0">
                  <c:v>0.0234</c:v>
                </c:pt>
                <c:pt idx="1">
                  <c:v>0.0242</c:v>
                </c:pt>
                <c:pt idx="2">
                  <c:v>0.0309</c:v>
                </c:pt>
                <c:pt idx="3">
                  <c:v>0.0672</c:v>
                </c:pt>
              </c:numCache>
            </c:numRef>
          </c:val>
        </c:ser>
        <c:dLbls>
          <c:showLegendKey val="0"/>
          <c:showVal val="0"/>
          <c:showCatName val="0"/>
          <c:showSerName val="0"/>
          <c:showPercent val="0"/>
          <c:showBubbleSize val="0"/>
          <c:showLeaderLines val="0"/>
        </c:dLbls>
        <c:gapWidth val="80"/>
        <c:overlap val="-30"/>
        <c:axId val="67451136"/>
        <c:axId val="66437120"/>
      </c:barChart>
      <c:catAx>
        <c:axId val="67451136"/>
        <c:scaling>
          <c:orientation val="maxMin"/>
        </c:scaling>
        <c:delete val="0"/>
        <c:axPos val="t"/>
        <c:majorTickMark val="none"/>
        <c:minorTickMark val="none"/>
        <c:tickLblPos val="low"/>
        <c:spPr>
          <a:ln w="9525">
            <a:solidFill>
              <a:srgbClr val="2F2F2F"/>
            </a:solid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6437120"/>
        <c:crosses val="autoZero"/>
        <c:auto val="0"/>
        <c:lblAlgn val="ctr"/>
        <c:lblOffset/>
        <c:noMultiLvlLbl val="0"/>
      </c:catAx>
      <c:valAx>
        <c:axId val="66437120"/>
        <c:scaling>
          <c:orientation/>
          <c:min val="0"/>
        </c:scaling>
        <c:delete val="0"/>
        <c:axPos val="b"/>
        <c:majorGridlines>
          <c:spPr>
            <a:ln w="9525">
              <a:solidFill>
                <a:srgbClr val="2F2F2F"/>
              </a:solidFill>
              <a:prstDash val="dot"/>
            </a:ln>
          </c:spPr>
        </c:majorGridlines>
        <c:numFmt formatCode="#,##0%" sourceLinked="0"/>
        <c:majorTickMark val="none"/>
        <c:minorTickMark val="none"/>
        <c:spPr>
          <a:ln>
            <a:noFill/>
          </a:ln>
        </c:spPr>
        <c:txPr>
          <a:bodyPr/>
          <a:p>
            <a:pPr>
              <a:defRPr sz="1000" b="0" smtId="4294967295">
                <a:solidFill>
                  <a:srgbClr val="0F283E"/>
                </a:solidFill>
                <a:latin typeface="Open Sans Light"/>
              </a:defRPr>
            </a:pPr>
            <a:endParaRPr sz="1000" b="0" smtId="4294967295">
              <a:solidFill>
                <a:srgbClr val="0F283E"/>
              </a:solidFill>
              <a:latin typeface="Open Sans Light"/>
            </a:endParaRPr>
          </a:p>
        </c:txPr>
        <c:crossAx val="67451136"/>
        <c:crosses val="autoZero"/>
        <c:crossBetween val="between"/>
      </c:valAx>
    </c:plotArea>
    <c:legend>
      <c:legendPos val="t"/>
      <c:overlay val="0"/>
      <c:txPr>
        <a:bodyPr/>
        <a:p>
          <a:pPr>
            <a:defRPr sz="1000" smtId="4294967295">
              <a:solidFill>
                <a:srgbClr val="0F283E"/>
              </a:solidFill>
              <a:latin typeface="Open Sans Light"/>
            </a:defRPr>
          </a:pPr>
          <a:endParaRPr sz="1000" smtId="4294967295">
            <a:solidFill>
              <a:srgbClr val="0F283E"/>
            </a:solidFill>
            <a:latin typeface="Open Sans Light"/>
          </a:endParaRPr>
        </a:p>
      </c:txPr>
    </c:legend>
    <c:plotVisOnly val="1"/>
    <c:dispBlanksAs/>
    <c:showDLblsOverMax val="1"/>
  </c:chart>
  <c:txPr>
    <a:bodyPr/>
    <a:p>
      <a:pPr>
        <a:defRPr sz="1800" smtId="4294967295"/>
      </a:pPr>
      <a:endParaRPr sz="1800" smtId="4294967295"/>
    </a:p>
  </c:txPr>
  <c:externalData r:id="rId1"/>
</c:chartSpace>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AEAE6A22-661A-41DB-B9F3-6FB8B5053FF4}"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F9C5ECBB-B37D-4828-8AC3-12F280DD697A}"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60786FA4-7ACD-45C5-B516-3823CF1CDF7F}"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AF39C89B-AD5B-425C-A871-B629BB50BD23}"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2CBAE854-73FE-4E87-AEB1-5E31F9A5452E}"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8ECED77E-52B0-45BD-8794-B1A144548A58}"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2C706AD0-A3E9-414A-BB27-C441BC951E8D}"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1DB75170-6B6C-4B7A-9FF8-F86D712F7A92}"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0DE249FD-FE5B-4517-8A36-07697FB2F818}"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E1203298-F928-4E9C-B918-2E9676C8C142}"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383A8B63-C838-4969-9C56-FA6324B85816}"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emf" /><Relationship Id="rId4"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4.xml" /><Relationship Id="rId5" Type="http://schemas.openxmlformats.org/officeDocument/2006/relationships/slide" Target="slide51.xml" TargetMode="Internal" /><Relationship Id="rId6" Type="http://schemas.openxmlformats.org/officeDocument/2006/relationships/hyperlink" Target="http://de.statista.com/statistik/daten/studie/1036561/umfrage/bekanntheit-von-influencern-in-deutschland" TargetMode="Externa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5.xml" /><Relationship Id="rId5" Type="http://schemas.openxmlformats.org/officeDocument/2006/relationships/slide" Target="slide52.xml" TargetMode="Internal" /><Relationship Id="rId6" Type="http://schemas.openxmlformats.org/officeDocument/2006/relationships/hyperlink" Target="http://de.statista.com/statistik/daten/studie/992965/umfrage/haeufigkeit-der-begegnung-mit-influencern-in-sozialen-medien-in-deutschland" TargetMode="Externa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6.xml" /><Relationship Id="rId5" Type="http://schemas.openxmlformats.org/officeDocument/2006/relationships/slide" Target="slide53.xml" TargetMode="Internal" /><Relationship Id="rId6" Type="http://schemas.openxmlformats.org/officeDocument/2006/relationships/hyperlink" Target="http://de.statista.com/statistik/daten/studie/951042/umfrage/grund-fuer-die-nutzung-von-informationen-von-influencern-in-deutschland" TargetMode="Externa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7.xml" /><Relationship Id="rId5" Type="http://schemas.openxmlformats.org/officeDocument/2006/relationships/slide" Target="slide54.xml" TargetMode="Internal" /><Relationship Id="rId6" Type="http://schemas.openxmlformats.org/officeDocument/2006/relationships/hyperlink" Target="http://de.statista.com/statistik/daten/studie/1119577/umfrage/durchschnittliche-taegliche-wachstumsdynamik-der-influencer-accounts-nach-themen" TargetMode="Externa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8.xml" /><Relationship Id="rId5" Type="http://schemas.openxmlformats.org/officeDocument/2006/relationships/slide" Target="slide55.xml" TargetMode="Internal" /><Relationship Id="rId6" Type="http://schemas.openxmlformats.org/officeDocument/2006/relationships/hyperlink" Target="http://de.statista.com/statistik/daten/studie/1119554/umfrage/durchschnittliche-taegliche-wachstumsdynamik-der-influencer-accounts-nach-themen" TargetMode="Externa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9.xml" /><Relationship Id="rId5" Type="http://schemas.openxmlformats.org/officeDocument/2006/relationships/slide" Target="slide56.xml" TargetMode="Internal" /><Relationship Id="rId6" Type="http://schemas.openxmlformats.org/officeDocument/2006/relationships/hyperlink" Target="http://de.statista.com/statistik/daten/studie/1119586/umfrage/instagram-engagement-rate-nach-der-anzahl-der-follower" TargetMode="Externa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10.xml" /><Relationship Id="rId5" Type="http://schemas.openxmlformats.org/officeDocument/2006/relationships/slide" Target="slide57.xml" TargetMode="Internal" /><Relationship Id="rId6" Type="http://schemas.openxmlformats.org/officeDocument/2006/relationships/hyperlink" Target="http://de.statista.com/statistik/daten/studie/1082309/umfrage/zukunftschancen-ausgewaehlter-berufe-in-deutschland" TargetMode="Externa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slide" Target="slide58.xml" TargetMode="Internal" /><Relationship Id="rId5" Type="http://schemas.openxmlformats.org/officeDocument/2006/relationships/hyperlink" Target="http://de.statista.com/statistik/daten/studie/1082334/umfrage/gruende-positiver-zukunftschancen-ausgewaehlter-berufe-in-deutschland" TargetMode="Externa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11.xml" /><Relationship Id="rId5" Type="http://schemas.openxmlformats.org/officeDocument/2006/relationships/slide" Target="slide59.xml" TargetMode="Internal" /><Relationship Id="rId6" Type="http://schemas.openxmlformats.org/officeDocument/2006/relationships/hyperlink" Target="http://de.statista.com/statistik/daten/studie/1124559/umfrage/absagen-von-influencer-kooperationen-in-der-corona-krise" TargetMode="Externa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12.xml" /><Relationship Id="rId5" Type="http://schemas.openxmlformats.org/officeDocument/2006/relationships/slide" Target="slide60.xml" TargetMode="Internal" /><Relationship Id="rId6" Type="http://schemas.openxmlformats.org/officeDocument/2006/relationships/hyperlink" Target="http://de.statista.com/statistik/daten/studie/1124545/umfrage/einfluss-der-corona-krise-auf-die-influencer-kooperationen"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emf" /><Relationship Id="rId4" Type="http://schemas.openxmlformats.org/officeDocument/2006/relationships/image" Target="../media/image4.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emf" /><Relationship Id="rId4" Type="http://schemas.openxmlformats.org/officeDocument/2006/relationships/image" Target="../media/image4.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13.xml" /><Relationship Id="rId5" Type="http://schemas.openxmlformats.org/officeDocument/2006/relationships/slide" Target="slide61.xml" TargetMode="Internal" /><Relationship Id="rId6" Type="http://schemas.openxmlformats.org/officeDocument/2006/relationships/hyperlink" Target="http://de.statista.com/statistik/daten/studie/873219/umfrage/nutzung-von-influencer-marketing-weltweit" TargetMode="Externa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14.xml" /><Relationship Id="rId5" Type="http://schemas.openxmlformats.org/officeDocument/2006/relationships/slide" Target="slide62.xml" TargetMode="Internal" /><Relationship Id="rId6" Type="http://schemas.openxmlformats.org/officeDocument/2006/relationships/hyperlink" Target="http://de.statista.com/statistik/daten/studie/866283/umfrage/umfrage-zu-budgetumschichtungen-aufgrund-von-influencer-marketing-in-deutschland" TargetMode="Externa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15.xml" /><Relationship Id="rId5" Type="http://schemas.openxmlformats.org/officeDocument/2006/relationships/slide" Target="slide63.xml" TargetMode="Internal" /><Relationship Id="rId6" Type="http://schemas.openxmlformats.org/officeDocument/2006/relationships/hyperlink" Target="http://de.statista.com/statistik/daten/studie/866271/umfrage/umfrage-zur-relevanz-von-influencer-marketing-in-fuenf-jahren-in-deutschland" TargetMode="Externa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slide" Target="slide64.xml" TargetMode="Internal" /><Relationship Id="rId5" Type="http://schemas.openxmlformats.org/officeDocument/2006/relationships/hyperlink" Target="http://de.statista.com/statistik/daten/studie/1119636/umfrage/influencer-einkommen-pro-post" TargetMode="Externa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emf" /><Relationship Id="rId4" Type="http://schemas.openxmlformats.org/officeDocument/2006/relationships/image" Target="../media/image4.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16.xml" /><Relationship Id="rId5" Type="http://schemas.openxmlformats.org/officeDocument/2006/relationships/slide" Target="slide65.xml" TargetMode="Internal" /><Relationship Id="rId6" Type="http://schemas.openxmlformats.org/officeDocument/2006/relationships/hyperlink" Target="http://de.statista.com/statistik/daten/studie/1119039/umfrage/umfrage-zu-beziehungen-zu-produktbeitraegen-von-influencern" TargetMode="Externa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17.xml" /><Relationship Id="rId5" Type="http://schemas.openxmlformats.org/officeDocument/2006/relationships/slide" Target="slide66.xml" TargetMode="Internal" /><Relationship Id="rId6" Type="http://schemas.openxmlformats.org/officeDocument/2006/relationships/hyperlink" Target="http://de.statista.com/statistik/daten/studie/948822/umfrage/einstellung-gegenueber-influencern-in-deutschland" TargetMode="Externa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18.xml" /><Relationship Id="rId5" Type="http://schemas.openxmlformats.org/officeDocument/2006/relationships/slide" Target="slide67.xml" TargetMode="Internal" /><Relationship Id="rId6" Type="http://schemas.openxmlformats.org/officeDocument/2006/relationships/hyperlink" Target="http://de.statista.com/statistik/daten/studie/951078/umfrage/einfluss-von-influencern-auf-kaufentscheidung-in-deutschland" TargetMode="Externa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19.xml" /><Relationship Id="rId5" Type="http://schemas.openxmlformats.org/officeDocument/2006/relationships/slide" Target="slide68.xml" TargetMode="Internal" /><Relationship Id="rId6" Type="http://schemas.openxmlformats.org/officeDocument/2006/relationships/hyperlink" Target="http://de.statista.com/statistik/daten/studie/909490/umfrage/folgen-von-influencern-nach-themenbereichen-in-deutschland"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slide" Target="slide14.xml" TargetMode="Internal" /><Relationship Id="rId11" Type="http://schemas.openxmlformats.org/officeDocument/2006/relationships/slide" Target="slide15.xml" TargetMode="Internal" /><Relationship Id="rId12" Type="http://schemas.openxmlformats.org/officeDocument/2006/relationships/slide" Target="slide16.xml" TargetMode="Internal" /><Relationship Id="rId13" Type="http://schemas.openxmlformats.org/officeDocument/2006/relationships/slide" Target="slide17.xml" TargetMode="Internal" /><Relationship Id="rId14" Type="http://schemas.openxmlformats.org/officeDocument/2006/relationships/slide" Target="slide18.xml" TargetMode="Internal" /><Relationship Id="rId15" Type="http://schemas.openxmlformats.org/officeDocument/2006/relationships/slide" Target="slide19.xml" TargetMode="Internal" /><Relationship Id="rId2" Type="http://schemas.openxmlformats.org/officeDocument/2006/relationships/image" Target="../media/image5.png" /><Relationship Id="rId3" Type="http://schemas.openxmlformats.org/officeDocument/2006/relationships/slide" Target="slide7.xml" TargetMode="Internal" /><Relationship Id="rId4" Type="http://schemas.openxmlformats.org/officeDocument/2006/relationships/slide" Target="slide8.xml" TargetMode="Internal" /><Relationship Id="rId5" Type="http://schemas.openxmlformats.org/officeDocument/2006/relationships/slide" Target="slide9.xml" TargetMode="Internal" /><Relationship Id="rId6" Type="http://schemas.openxmlformats.org/officeDocument/2006/relationships/slide" Target="slide10.xml" TargetMode="Internal" /><Relationship Id="rId7" Type="http://schemas.openxmlformats.org/officeDocument/2006/relationships/slide" Target="slide11.xml" TargetMode="Internal" /><Relationship Id="rId8" Type="http://schemas.openxmlformats.org/officeDocument/2006/relationships/slide" Target="slide12.xml" TargetMode="Internal" /><Relationship Id="rId9" Type="http://schemas.openxmlformats.org/officeDocument/2006/relationships/slide" Target="slide13.xml" TargetMode="Interna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20.xml" /><Relationship Id="rId5" Type="http://schemas.openxmlformats.org/officeDocument/2006/relationships/slide" Target="slide69.xml" TargetMode="Internal" /><Relationship Id="rId6" Type="http://schemas.openxmlformats.org/officeDocument/2006/relationships/hyperlink" Target="http://de.statista.com/statistik/daten/studie/951068/umfrage/eigenschaften-fuer-das-vertrauen-in-influencer-in-deutschland" TargetMode="Externa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21.xml" /><Relationship Id="rId5" Type="http://schemas.openxmlformats.org/officeDocument/2006/relationships/slide" Target="slide70.xml" TargetMode="Internal" /><Relationship Id="rId6" Type="http://schemas.openxmlformats.org/officeDocument/2006/relationships/hyperlink" Target="http://de.statista.com/statistik/daten/studie/1118997/umfrage/umfrage-zu-den-online-einkaeufen-ueber-social-media" TargetMode="Externa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22.xml" /><Relationship Id="rId5" Type="http://schemas.openxmlformats.org/officeDocument/2006/relationships/slide" Target="slide71.xml" TargetMode="Internal" /><Relationship Id="rId6" Type="http://schemas.openxmlformats.org/officeDocument/2006/relationships/hyperlink" Target="http://de.statista.com/statistik/daten/studie/1036579/umfrage/einfluss-von-influencern-auf-kaufentscheidung-in-deutschland" TargetMode="Externa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23.xml" /><Relationship Id="rId5" Type="http://schemas.openxmlformats.org/officeDocument/2006/relationships/slide" Target="slide72.xml" TargetMode="Internal" /><Relationship Id="rId6" Type="http://schemas.openxmlformats.org/officeDocument/2006/relationships/hyperlink" Target="http://de.statista.com/statistik/daten/studie/1036584/umfrage/einfluss-von-influencern-auf-kaufentscheidung-nach-produkt-und-geschlecht-in-deutschland" TargetMode="Externa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24.xml" /><Relationship Id="rId5" Type="http://schemas.openxmlformats.org/officeDocument/2006/relationships/slide" Target="slide73.xml" TargetMode="Internal" /><Relationship Id="rId6" Type="http://schemas.openxmlformats.org/officeDocument/2006/relationships/hyperlink" Target="http://de.statista.com/statistik/daten/studie/951052/umfrage/vertrauen-in-produktinformationen-von-influecern-in-deutschland" TargetMode="Externa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25.xml" /><Relationship Id="rId5" Type="http://schemas.openxmlformats.org/officeDocument/2006/relationships/slide" Target="slide74.xml" TargetMode="Internal" /><Relationship Id="rId6" Type="http://schemas.openxmlformats.org/officeDocument/2006/relationships/hyperlink" Target="http://de.statista.com/statistik/daten/studie/993060/umfrage/einstellung-gegenueber-verdienst-von-influencern-in-deutschland" TargetMode="Externa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26.xml" /><Relationship Id="rId5" Type="http://schemas.openxmlformats.org/officeDocument/2006/relationships/slide" Target="slide75.xml" TargetMode="Internal" /><Relationship Id="rId6" Type="http://schemas.openxmlformats.org/officeDocument/2006/relationships/hyperlink" Target="http://de.statista.com/statistik/daten/studie/961652/umfrage/kennzeichnung-von-posts-von-influencern-als-werbung" TargetMode="Externa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emf" /><Relationship Id="rId4" Type="http://schemas.openxmlformats.org/officeDocument/2006/relationships/image" Target="../media/image4.pn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27.xml" /><Relationship Id="rId5" Type="http://schemas.openxmlformats.org/officeDocument/2006/relationships/slide" Target="slide76.xml" TargetMode="Internal" /><Relationship Id="rId6" Type="http://schemas.openxmlformats.org/officeDocument/2006/relationships/hyperlink" Target="http://de.statista.com/statistik/daten/studie/788476/umfrage/fashion-influencer-nach-instagram-followern-weltweit" TargetMode="Externa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28.xml" /><Relationship Id="rId5" Type="http://schemas.openxmlformats.org/officeDocument/2006/relationships/slide" Target="slide77.xml" TargetMode="Internal" /><Relationship Id="rId6" Type="http://schemas.openxmlformats.org/officeDocument/2006/relationships/hyperlink" Target="http://de.statista.com/statistik/daten/studie/696861/umfrage/deutsche-influencer-auf-instagram-nach-anzahl-der-follower"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slide" Target="slide29.xml" TargetMode="Internal" /><Relationship Id="rId11" Type="http://schemas.openxmlformats.org/officeDocument/2006/relationships/slide" Target="slide30.xml" TargetMode="Internal" /><Relationship Id="rId12" Type="http://schemas.openxmlformats.org/officeDocument/2006/relationships/slide" Target="slide31.xml" TargetMode="Internal" /><Relationship Id="rId13" Type="http://schemas.openxmlformats.org/officeDocument/2006/relationships/slide" Target="slide32.xml" TargetMode="Internal" /><Relationship Id="rId14" Type="http://schemas.openxmlformats.org/officeDocument/2006/relationships/slide" Target="slide33.xml" TargetMode="Internal" /><Relationship Id="rId2" Type="http://schemas.openxmlformats.org/officeDocument/2006/relationships/image" Target="../media/image5.png" /><Relationship Id="rId3" Type="http://schemas.openxmlformats.org/officeDocument/2006/relationships/slide" Target="slide21.xml" TargetMode="Internal" /><Relationship Id="rId4" Type="http://schemas.openxmlformats.org/officeDocument/2006/relationships/slide" Target="slide22.xml" TargetMode="Internal" /><Relationship Id="rId5" Type="http://schemas.openxmlformats.org/officeDocument/2006/relationships/slide" Target="slide23.xml" TargetMode="Internal" /><Relationship Id="rId6" Type="http://schemas.openxmlformats.org/officeDocument/2006/relationships/slide" Target="slide24.xml" TargetMode="Internal" /><Relationship Id="rId7" Type="http://schemas.openxmlformats.org/officeDocument/2006/relationships/slide" Target="slide26.xml" TargetMode="Internal" /><Relationship Id="rId8" Type="http://schemas.openxmlformats.org/officeDocument/2006/relationships/slide" Target="slide27.xml" TargetMode="Internal" /><Relationship Id="rId9" Type="http://schemas.openxmlformats.org/officeDocument/2006/relationships/slide" Target="slide28.xml" TargetMode="Interna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29.xml" /><Relationship Id="rId5" Type="http://schemas.openxmlformats.org/officeDocument/2006/relationships/slide" Target="slide78.xml" TargetMode="Internal" /><Relationship Id="rId6" Type="http://schemas.openxmlformats.org/officeDocument/2006/relationships/hyperlink" Target="http://de.statista.com/statistik/daten/studie/647365/umfrage/erfolgreichste-fashion-influencer-nach-anzahl-der-follower-in-deutschland" TargetMode="Externa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30.xml" /><Relationship Id="rId5" Type="http://schemas.openxmlformats.org/officeDocument/2006/relationships/slide" Target="slide79.xml" TargetMode="Internal" /><Relationship Id="rId6" Type="http://schemas.openxmlformats.org/officeDocument/2006/relationships/hyperlink" Target="http://de.statista.com/statistik/daten/studie/1007315/umfrage/gaming-influencer-bei-youtube-nach-anzahl-der-abonnenten" TargetMode="Externa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31.xml" /><Relationship Id="rId5" Type="http://schemas.openxmlformats.org/officeDocument/2006/relationships/slide" Target="slide80.xml" TargetMode="Internal" /><Relationship Id="rId6" Type="http://schemas.openxmlformats.org/officeDocument/2006/relationships/hyperlink" Target="http://de.statista.com/statistik/daten/studie/1011073/umfrage/bekanntheit-von-influencern-unter-kindern-in-deutschland" TargetMode="Externa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32.xml" /><Relationship Id="rId5" Type="http://schemas.openxmlformats.org/officeDocument/2006/relationships/slide" Target="slide81.xml" TargetMode="Internal" /><Relationship Id="rId6" Type="http://schemas.openxmlformats.org/officeDocument/2006/relationships/hyperlink" Target="http://de.statista.com/statistik/daten/studie/1121697/umfrage/top-10-der-beliebtesten-deutschen-tech-influencer-auf-youtube" TargetMode="Externa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33.xml" /><Relationship Id="rId5" Type="http://schemas.openxmlformats.org/officeDocument/2006/relationships/slide" Target="slide82.xml" TargetMode="Internal" /><Relationship Id="rId6" Type="http://schemas.openxmlformats.org/officeDocument/2006/relationships/hyperlink" Target="http://de.statista.com/statistik/daten/studie/1121736/umfrage/top-10-der-beliebtesten-deutschen-tech-influencer-auf-youtube-nach-views" TargetMode="Externa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34.xml" /><Relationship Id="rId5" Type="http://schemas.openxmlformats.org/officeDocument/2006/relationships/slide" Target="slide83.xml" TargetMode="Internal" /><Relationship Id="rId6" Type="http://schemas.openxmlformats.org/officeDocument/2006/relationships/hyperlink" Target="http://de.statista.com/statistik/daten/studie/1119620/umfrage/influencer-nach-anzahl-der-instagram-follower" TargetMode="Externa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35.xml" /><Relationship Id="rId5" Type="http://schemas.openxmlformats.org/officeDocument/2006/relationships/slide" Target="slide84.xml" TargetMode="Internal" /><Relationship Id="rId6" Type="http://schemas.openxmlformats.org/officeDocument/2006/relationships/hyperlink" Target="http://de.statista.com/statistik/daten/studie/1119627/umfrage/verteilung-der-influencer-nach-kategorien" TargetMode="Externa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emf" /><Relationship Id="rId4" Type="http://schemas.openxmlformats.org/officeDocument/2006/relationships/image" Target="../media/image4.pn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818786/umfrage/marktvolumen-fuer-influencer-marketing-in-der-dach-region" TargetMode="External" /><Relationship Id="rId5" Type="http://schemas.openxmlformats.org/officeDocument/2006/relationships/slide" Target="slide7.xml" TargetMode="Interna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978182/umfrage/verteilung-der-instagram-influencer-weltweit-nach-followern" TargetMode="External" /><Relationship Id="rId5" Type="http://schemas.openxmlformats.org/officeDocument/2006/relationships/slide" Target="slide8.xml" TargetMode="Interna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slide" Target="slide42.xml" TargetMode="Internal" /><Relationship Id="rId11" Type="http://schemas.openxmlformats.org/officeDocument/2006/relationships/slide" Target="slide43.xml" TargetMode="Internal" /><Relationship Id="rId12" Type="http://schemas.openxmlformats.org/officeDocument/2006/relationships/slide" Target="slide44.xml" TargetMode="Internal" /><Relationship Id="rId13" Type="http://schemas.openxmlformats.org/officeDocument/2006/relationships/slide" Target="slide45.xml" TargetMode="Internal" /><Relationship Id="rId14" Type="http://schemas.openxmlformats.org/officeDocument/2006/relationships/slide" Target="slide46.xml" TargetMode="Internal" /><Relationship Id="rId2" Type="http://schemas.openxmlformats.org/officeDocument/2006/relationships/image" Target="../media/image5.png" /><Relationship Id="rId3" Type="http://schemas.openxmlformats.org/officeDocument/2006/relationships/slide" Target="slide34.xml" TargetMode="Internal" /><Relationship Id="rId4" Type="http://schemas.openxmlformats.org/officeDocument/2006/relationships/slide" Target="slide35.xml" TargetMode="Internal" /><Relationship Id="rId5" Type="http://schemas.openxmlformats.org/officeDocument/2006/relationships/slide" Target="slide36.xml" TargetMode="Internal" /><Relationship Id="rId6" Type="http://schemas.openxmlformats.org/officeDocument/2006/relationships/slide" Target="slide38.xml" TargetMode="Internal" /><Relationship Id="rId7" Type="http://schemas.openxmlformats.org/officeDocument/2006/relationships/slide" Target="slide39.xml" TargetMode="Internal" /><Relationship Id="rId8" Type="http://schemas.openxmlformats.org/officeDocument/2006/relationships/slide" Target="slide40.xml" TargetMode="Internal" /><Relationship Id="rId9" Type="http://schemas.openxmlformats.org/officeDocument/2006/relationships/slide" Target="slide41.xml" TargetMode="Interna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831501/umfrage/bedeutung-von-trends-im-online-handel-in-deutschland" TargetMode="External" /><Relationship Id="rId5" Type="http://schemas.openxmlformats.org/officeDocument/2006/relationships/slide" Target="slide9.xml" TargetMode="Interna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1036561/umfrage/bekanntheit-von-influencern-in-deutschland" TargetMode="External" /><Relationship Id="rId5" Type="http://schemas.openxmlformats.org/officeDocument/2006/relationships/slide" Target="slide10.xml" TargetMode="Interna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992965/umfrage/haeufigkeit-der-begegnung-mit-influencern-in-sozialen-medien-in-deutschland" TargetMode="External" /><Relationship Id="rId5" Type="http://schemas.openxmlformats.org/officeDocument/2006/relationships/slide" Target="slide11.xml" TargetMode="Interna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951042/umfrage/grund-fuer-die-nutzung-von-informationen-von-influencern-in-deutschland" TargetMode="External" /><Relationship Id="rId5" Type="http://schemas.openxmlformats.org/officeDocument/2006/relationships/slide" Target="slide12.xml" TargetMode="Interna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1119577/umfrage/durchschnittliche-taegliche-wachstumsdynamik-der-influencer-accounts-nach-themen" TargetMode="External" /><Relationship Id="rId5" Type="http://schemas.openxmlformats.org/officeDocument/2006/relationships/slide" Target="slide13.xml" TargetMode="Interna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1119554/umfrage/durchschnittliche-taegliche-wachstumsdynamik-der-influencer-accounts-nach-themen" TargetMode="External" /><Relationship Id="rId5" Type="http://schemas.openxmlformats.org/officeDocument/2006/relationships/slide" Target="slide14.xml" TargetMode="Interna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1119586/umfrage/instagram-engagement-rate-nach-der-anzahl-der-follower" TargetMode="External" /><Relationship Id="rId5" Type="http://schemas.openxmlformats.org/officeDocument/2006/relationships/slide" Target="slide15.xml" TargetMode="Interna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1082309/umfrage/zukunftschancen-ausgewaehlter-berufe-in-deutschland" TargetMode="External" /><Relationship Id="rId5" Type="http://schemas.openxmlformats.org/officeDocument/2006/relationships/slide" Target="slide16.xml" TargetMode="Interna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1082334/umfrage/gruende-positiver-zukunftschancen-ausgewaehlter-berufe-in-deutschland" TargetMode="External" /><Relationship Id="rId5" Type="http://schemas.openxmlformats.org/officeDocument/2006/relationships/slide" Target="slide17.xml" TargetMode="Interna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1124559/umfrage/absagen-von-influencer-kooperationen-in-der-corona-krise" TargetMode="External" /><Relationship Id="rId5" Type="http://schemas.openxmlformats.org/officeDocument/2006/relationships/slide" Target="slide18.xml" TargetMode="Interna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emf" /><Relationship Id="rId4" Type="http://schemas.openxmlformats.org/officeDocument/2006/relationships/image" Target="../media/image4.png"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1124545/umfrage/einfluss-der-corona-krise-auf-die-influencer-kooperationen" TargetMode="External" /><Relationship Id="rId5" Type="http://schemas.openxmlformats.org/officeDocument/2006/relationships/slide" Target="slide19.xml" TargetMode="Interna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873219/umfrage/nutzung-von-influencer-marketing-weltweit" TargetMode="External" /><Relationship Id="rId5" Type="http://schemas.openxmlformats.org/officeDocument/2006/relationships/slide" Target="slide21.xml" TargetMode="Interna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866283/umfrage/umfrage-zu-budgetumschichtungen-aufgrund-von-influencer-marketing-in-deutschland" TargetMode="External" /><Relationship Id="rId5" Type="http://schemas.openxmlformats.org/officeDocument/2006/relationships/slide" Target="slide22.xml" TargetMode="Internal"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866271/umfrage/umfrage-zur-relevanz-von-influencer-marketing-in-fuenf-jahren-in-deutschland" TargetMode="External" /><Relationship Id="rId5" Type="http://schemas.openxmlformats.org/officeDocument/2006/relationships/slide" Target="slide23.xml" TargetMode="Interna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1119636/umfrage/influencer-einkommen-pro-post" TargetMode="External" /><Relationship Id="rId5" Type="http://schemas.openxmlformats.org/officeDocument/2006/relationships/slide" Target="slide24.xml" TargetMode="Internal"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1119039/umfrage/umfrage-zu-beziehungen-zu-produktbeitraegen-von-influencern" TargetMode="External" /><Relationship Id="rId5" Type="http://schemas.openxmlformats.org/officeDocument/2006/relationships/slide" Target="slide25.xml" TargetMode="Internal"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948822/umfrage/einstellung-gegenueber-influencern-in-deutschland" TargetMode="External" /><Relationship Id="rId5" Type="http://schemas.openxmlformats.org/officeDocument/2006/relationships/slide" Target="slide27.xml" TargetMode="Internal"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951078/umfrage/einfluss-von-influencern-auf-kaufentscheidung-in-deutschland" TargetMode="External" /><Relationship Id="rId5" Type="http://schemas.openxmlformats.org/officeDocument/2006/relationships/slide" Target="slide28.xml" TargetMode="Internal"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909490/umfrage/folgen-von-influencern-nach-themenbereichen-in-deutschland" TargetMode="External" /><Relationship Id="rId5" Type="http://schemas.openxmlformats.org/officeDocument/2006/relationships/slide" Target="slide29.xml" TargetMode="Internal"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951068/umfrage/eigenschaften-fuer-das-vertrauen-in-influencer-in-deutschland" TargetMode="External" /><Relationship Id="rId5" Type="http://schemas.openxmlformats.org/officeDocument/2006/relationships/slide" Target="slide30.xml" TargetMode="Interna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1.xml" /><Relationship Id="rId5" Type="http://schemas.openxmlformats.org/officeDocument/2006/relationships/slide" Target="slide48.xml" TargetMode="Internal" /><Relationship Id="rId6" Type="http://schemas.openxmlformats.org/officeDocument/2006/relationships/hyperlink" Target="http://de.statista.com/statistik/daten/studie/818786/umfrage/marktvolumen-fuer-influencer-marketing-in-der-dach-region" TargetMode="External"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1118997/umfrage/umfrage-zu-den-online-einkaeufen-ueber-social-media" TargetMode="External" /><Relationship Id="rId5" Type="http://schemas.openxmlformats.org/officeDocument/2006/relationships/slide" Target="slide31.xml" TargetMode="Internal"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1036579/umfrage/einfluss-von-influencern-auf-kaufentscheidung-in-deutschland" TargetMode="External" /><Relationship Id="rId5" Type="http://schemas.openxmlformats.org/officeDocument/2006/relationships/slide" Target="slide32.xml" TargetMode="Internal"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1036584/umfrage/einfluss-von-influencern-auf-kaufentscheidung-nach-produkt-und-geschlecht-in-deutschland" TargetMode="External" /><Relationship Id="rId5" Type="http://schemas.openxmlformats.org/officeDocument/2006/relationships/slide" Target="slide33.xml" TargetMode="Internal"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951052/umfrage/vertrauen-in-produktinformationen-von-influecern-in-deutschland" TargetMode="External" /><Relationship Id="rId5" Type="http://schemas.openxmlformats.org/officeDocument/2006/relationships/slide" Target="slide34.xml" TargetMode="Internal"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993060/umfrage/einstellung-gegenueber-verdienst-von-influencern-in-deutschland" TargetMode="External" /><Relationship Id="rId5" Type="http://schemas.openxmlformats.org/officeDocument/2006/relationships/slide" Target="slide35.xml" TargetMode="Internal"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961652/umfrage/kennzeichnung-von-posts-von-influencern-als-werbung" TargetMode="External" /><Relationship Id="rId5" Type="http://schemas.openxmlformats.org/officeDocument/2006/relationships/slide" Target="slide36.xml" TargetMode="Internal"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788476/umfrage/fashion-influencer-nach-instagram-followern-weltweit" TargetMode="External" /><Relationship Id="rId5" Type="http://schemas.openxmlformats.org/officeDocument/2006/relationships/slide" Target="slide37.xml" TargetMode="Internal"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696861/umfrage/deutsche-influencer-auf-instagram-nach-anzahl-der-follower" TargetMode="External" /><Relationship Id="rId5" Type="http://schemas.openxmlformats.org/officeDocument/2006/relationships/slide" Target="slide38.xml" TargetMode="Internal"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647365/umfrage/erfolgreichste-fashion-influencer-nach-anzahl-der-follower-in-deutschland" TargetMode="External" /><Relationship Id="rId5" Type="http://schemas.openxmlformats.org/officeDocument/2006/relationships/slide" Target="slide40.xml" TargetMode="Internal"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1007315/umfrage/gaming-influencer-bei-youtube-nach-anzahl-der-abonnenten" TargetMode="External" /><Relationship Id="rId5" Type="http://schemas.openxmlformats.org/officeDocument/2006/relationships/slide" Target="slide41.xml" TargetMode="Interna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2.xml" /><Relationship Id="rId5" Type="http://schemas.openxmlformats.org/officeDocument/2006/relationships/slide" Target="slide49.xml" TargetMode="Internal" /><Relationship Id="rId6" Type="http://schemas.openxmlformats.org/officeDocument/2006/relationships/hyperlink" Target="http://de.statista.com/statistik/daten/studie/978182/umfrage/verteilung-der-instagram-influencer-weltweit-nach-followern" TargetMode="External"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1011073/umfrage/bekanntheit-von-influencern-unter-kindern-in-deutschland" TargetMode="External" /><Relationship Id="rId5" Type="http://schemas.openxmlformats.org/officeDocument/2006/relationships/slide" Target="slide42.xml" TargetMode="Internal"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1121697/umfrage/top-10-der-beliebtesten-deutschen-tech-influencer-auf-youtube" TargetMode="External" /><Relationship Id="rId5" Type="http://schemas.openxmlformats.org/officeDocument/2006/relationships/slide" Target="slide43.xml" TargetMode="Internal"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1121736/umfrage/top-10-der-beliebtesten-deutschen-tech-influencer-auf-youtube-nach-views" TargetMode="External" /><Relationship Id="rId5" Type="http://schemas.openxmlformats.org/officeDocument/2006/relationships/slide" Target="slide44.xml" TargetMode="Internal"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1119620/umfrage/influencer-nach-anzahl-der-instagram-follower" TargetMode="External" /><Relationship Id="rId5" Type="http://schemas.openxmlformats.org/officeDocument/2006/relationships/slide" Target="slide45.xml" TargetMode="Internal"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hyperlink" Target="http://de.statista.com/statistik/daten/studie/1119627/umfrage/verteilung-der-influencer-nach-kategorien" TargetMode="External" /><Relationship Id="rId5" Type="http://schemas.openxmlformats.org/officeDocument/2006/relationships/slide" Target="slide46.xml" TargetMode="Interna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emf" /><Relationship Id="rId4" Type="http://schemas.openxmlformats.org/officeDocument/2006/relationships/chart" Target="../charts/chart3.xml" /><Relationship Id="rId5" Type="http://schemas.openxmlformats.org/officeDocument/2006/relationships/slide" Target="slide50.xml" TargetMode="Internal" /><Relationship Id="rId6" Type="http://schemas.openxmlformats.org/officeDocument/2006/relationships/hyperlink" Target="http://de.statista.com/statistik/daten/studie/831501/umfrage/bedeutung-von-trends-im-online-handel-in-deutschland" TargetMode="Externa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4"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3" name="New shape"/>
          <p:cNvSpPr/>
          <p:nvPr/>
        </p:nvSpPr>
        <p:spPr>
          <a:xfrm>
            <a:off x="0" y="0"/>
            <a:ext cx="12204001" cy="43704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Influencer Marketing</a:t>
            </a: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Überblick</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Deutschland; 19.12.2018 bis 22.12.2018; 15-69 Jahre; n=1.221</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46</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SPLENDID RESEARCH; </a:t>
            </a:r>
            <a:r>
              <a:rPr sz="800">
                <a:solidFill>
                  <a:srgbClr val="555555"/>
                </a:solidFill>
                <a:latin typeface="Open Sans"/>
                <a:hlinkClick r:id="rId6">
                  <a:extLst>
                    <a:ext uri="{A12FA001-AC4F-418D-AE19-62706E023703}">
                      <ahyp:hlinkClr xmlns:ahyp="http://schemas.microsoft.com/office/drawing/2018/hyperlinkcolor" val="tx"/>
                    </a:ext>
                  </a:extLst>
                </a:hlinkClick>
              </a:rPr>
              <a:t>ID 1036561</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3200">
                <a:solidFill>
                  <a:srgbClr val="0A85E6"/>
                </a:solidFill>
                <a:latin typeface="Open Sans Light"/>
              </a:rPr>
              <a:t>Wissen Sie, was ein Influencer ist?</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zur Bekanntheit von Influencern in Deutschland 2018</a:t>
            </a: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Überblick</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Deutschland; 07.03. - 10.03.2019; ab 16 Jahre; n=1.051</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47</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BVDW; </a:t>
            </a:r>
            <a:r>
              <a:rPr sz="800">
                <a:solidFill>
                  <a:srgbClr val="555555"/>
                </a:solidFill>
                <a:latin typeface="Open Sans"/>
                <a:hlinkClick r:id="rId6">
                  <a:extLst>
                    <a:ext uri="{A12FA001-AC4F-418D-AE19-62706E023703}">
                      <ahyp:hlinkClr xmlns:ahyp="http://schemas.microsoft.com/office/drawing/2018/hyperlinkcolor" val="tx"/>
                    </a:ext>
                  </a:extLst>
                </a:hlinkClick>
              </a:rPr>
              <a:t>ID 992965</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6</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Wie oft begegnen Ihnen Influencer bei YouTube, Instagram &amp; Co, egal ob bewusst eingeschaltet oder per Zufall?</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zur Häufigkeit der Begegnung mit Influencern in sozialen Medien 2019</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Überblick</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r:id="rId4"/>
          </a:graphicData>
        </a:graphic>
      </p:graphicFrame>
      <p:sp>
        <p:nvSpPr>
          <p:cNvPr id="4" name="New shape"/>
          <p:cNvSpPr/>
          <p:nvPr/>
        </p:nvSpPr>
        <p:spPr>
          <a:xfrm>
            <a:off x="5070100" y="1882800"/>
            <a:ext cx="19558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Anteil der Befragten</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Deutschland; Juli/August 2018; ab 16 Jahre; 2.000 Befragte</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48</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PwC; </a:t>
            </a:r>
            <a:r>
              <a:rPr sz="800">
                <a:solidFill>
                  <a:srgbClr val="555555"/>
                </a:solidFill>
                <a:latin typeface="Open Sans"/>
                <a:hlinkClick r:id="rId6">
                  <a:extLst>
                    <a:ext uri="{A12FA001-AC4F-418D-AE19-62706E023703}">
                      <ahyp:hlinkClr xmlns:ahyp="http://schemas.microsoft.com/office/drawing/2018/hyperlinkcolor" val="tx"/>
                    </a:ext>
                  </a:extLst>
                </a:hlinkClick>
              </a:rPr>
              <a:t>ID 951042</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7</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Was sind aus Ihrer Sicht Gründe dafür, Informationen zu Marken und Produkten von Social-Media-Influencern zu nutzen?</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Gründe für die Nutzung von Informationen von Influencern in Deutschland 2018</a:t>
            </a:r>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Überblick</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r:id="rId4"/>
          </a:graphicData>
        </a:graphic>
      </p:graphicFrame>
      <p:sp>
        <p:nvSpPr>
          <p:cNvPr id="4" name="New shape"/>
          <p:cNvSpPr/>
          <p:nvPr/>
        </p:nvSpPr>
        <p:spPr>
          <a:xfrm>
            <a:off x="1971300" y="1882800"/>
            <a:ext cx="81534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tägliches Follower-Wachstum in den letzten 30 Tagen im Vergleich zu den vorherigen 180 Tagen.</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Weltweit; März 2020</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49</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HypeAuditor; </a:t>
            </a:r>
            <a:r>
              <a:rPr sz="800">
                <a:solidFill>
                  <a:srgbClr val="555555"/>
                </a:solidFill>
                <a:latin typeface="Open Sans"/>
                <a:hlinkClick r:id="rId6">
                  <a:extLst>
                    <a:ext uri="{A12FA001-AC4F-418D-AE19-62706E023703}">
                      <ahyp:hlinkClr xmlns:ahyp="http://schemas.microsoft.com/office/drawing/2018/hyperlinkcolor" val="tx"/>
                    </a:ext>
                  </a:extLst>
                </a:hlinkClick>
              </a:rPr>
              <a:t>ID 1119577</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8</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Durchschnittliche tägliche Wachstumsdynamik der Influencer-Accounts nach Themen weltweit im Jahr 2020</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Durchschnittliche tägliche Wachstumsdynamik der Influencer-Accounts nach Themen 2020</a:t>
            </a:r>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Überblick</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r:id="rId4"/>
          </a:graphicData>
        </a:graphic>
      </p:graphicFrame>
      <p:sp>
        <p:nvSpPr>
          <p:cNvPr id="4" name="New shape"/>
          <p:cNvSpPr/>
          <p:nvPr/>
        </p:nvSpPr>
        <p:spPr>
          <a:xfrm>
            <a:off x="1971300" y="1882800"/>
            <a:ext cx="81534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tägliches Follower-Wachstum in den letzten 30 Tagen im Vergleich zu den vorherigen 180 Tagen.</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Deutschland; März 2020</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50</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HypeAuditor; </a:t>
            </a:r>
            <a:r>
              <a:rPr sz="800">
                <a:solidFill>
                  <a:srgbClr val="555555"/>
                </a:solidFill>
                <a:latin typeface="Open Sans"/>
                <a:hlinkClick r:id="rId6">
                  <a:extLst>
                    <a:ext uri="{A12FA001-AC4F-418D-AE19-62706E023703}">
                      <ahyp:hlinkClr xmlns:ahyp="http://schemas.microsoft.com/office/drawing/2018/hyperlinkcolor" val="tx"/>
                    </a:ext>
                  </a:extLst>
                </a:hlinkClick>
              </a:rPr>
              <a:t>ID 1119554</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9</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Durchschnittliche tägliche Wachstumsdynamik der Influencer-Accounts nach Themen in Deutschland im Jahr 2020</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Durchschnittliche tägliche Wachstumsdynamik der Influencer-Accounts nach Themen 2020</a:t>
            </a:r>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Überblick</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r:id="rId4"/>
          </a:graphicData>
        </a:graphic>
      </p:graphicFrame>
      <p:sp>
        <p:nvSpPr>
          <p:cNvPr id="4" name="New shape"/>
          <p:cNvSpPr/>
          <p:nvPr/>
        </p:nvSpPr>
        <p:spPr>
          <a:xfrm>
            <a:off x="5146300" y="1882800"/>
            <a:ext cx="18034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Engagement Rate</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Deutschland; Februar 2020; 21.330.000 Instagram-Nutzer, was 25,8% der Gesamtbevölkerung entspricht</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51</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HypeAuditor; </a:t>
            </a:r>
            <a:r>
              <a:rPr sz="800">
                <a:solidFill>
                  <a:srgbClr val="555555"/>
                </a:solidFill>
                <a:latin typeface="Open Sans"/>
                <a:hlinkClick r:id="rId6">
                  <a:extLst>
                    <a:ext uri="{A12FA001-AC4F-418D-AE19-62706E023703}">
                      <ahyp:hlinkClr xmlns:ahyp="http://schemas.microsoft.com/office/drawing/2018/hyperlinkcolor" val="tx"/>
                    </a:ext>
                  </a:extLst>
                </a:hlinkClick>
              </a:rPr>
              <a:t>ID 1119586</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10</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Instagram Engagement Rate nach der Anzahl der Follower in Deutschland und weltweit im Jahr 2020</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Instagram Engagement Rate nach der Anzahl der Follower in Deutschland und weltweit</a:t>
            </a:r>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Überblick</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Deutschland; März 2019 ; 1.534 Befragte</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52</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news aktuell; </a:t>
            </a:r>
            <a:r>
              <a:rPr sz="800">
                <a:solidFill>
                  <a:srgbClr val="555555"/>
                </a:solidFill>
                <a:latin typeface="Open Sans"/>
                <a:hlinkClick r:id="rId6">
                  <a:extLst>
                    <a:ext uri="{A12FA001-AC4F-418D-AE19-62706E023703}">
                      <ahyp:hlinkClr xmlns:ahyp="http://schemas.microsoft.com/office/drawing/2018/hyperlinkcolor" val="tx"/>
                    </a:ext>
                  </a:extLst>
                </a:hlinkClick>
              </a:rPr>
              <a:t>ID 1082309</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11</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95000" lnSpcReduction="20000"/>
          </a:bodyPr>
          <a:lstStyle/>
          <a:p>
            <a:pPr algn="l">
              <a:lnSpc>
                <a:spcPct val="100000"/>
              </a:lnSpc>
              <a:spcAft>
                <a:spcPct val="20000"/>
              </a:spcAft>
            </a:pPr>
            <a:r>
              <a:rPr sz="3200">
                <a:solidFill>
                  <a:srgbClr val="0A85E6"/>
                </a:solidFill>
                <a:latin typeface="Open Sans Light"/>
              </a:rPr>
              <a:t>Wie schätzen Sie die Zukunftschancen Ihres Berufsfeldes ein?</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 den Zukunftschancen ausgewählter Medienberufe in Deutschland 2019</a:t>
            </a:r>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Überblick</a:t>
            </a:r>
          </a:p>
        </p:txBody>
      </p:sp>
      <p:graphicFrame>
        <p:nvGraphicFramePr>
          <p:cNvPr id="3" name="New Table"/>
          <p:cNvGraphicFramePr>
            <a:graphicFrameLocks noGrp="1"/>
          </p:cNvGraphicFramePr>
          <p:nvPr/>
        </p:nvGraphicFramePr>
        <p:xfrm>
          <a:off x="676800" y="1882800"/>
          <a:ext cx="10742400" cy="2651760"/>
        </p:xfrm>
        <a:graphic>
          <a:graphicData uri="http://schemas.openxmlformats.org/drawingml/2006/table">
            <a:tbl>
              <a:tblPr firstRow="1" bandRow="1">
                <a:tableStyleId>{5C22544A-7EE6-4342-B048-85BDC9FD1C3A}</a:tableStyleId>
              </a:tblPr>
              <a:tblGrid>
                <a:gridCol w="3902875"/>
                <a:gridCol w="2118975"/>
                <a:gridCol w="2385675"/>
                <a:gridCol w="2334875"/>
              </a:tblGrid>
              <a:tr h="0">
                <a:tc>
                  <a:txBody>
                    <a:bodyPr/>
                    <a:lstStyle/>
                    <a:p>
                      <a:pPr algn="l"/>
                      <a:endParaRPr sz="1000" b="1">
                        <a:solidFill>
                          <a:srgbClr val="0F283E"/>
                        </a:solidFill>
                        <a:latin typeface="Open Sans Light"/>
                      </a:endParaRP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b="1">
                          <a:solidFill>
                            <a:srgbClr val="0F283E"/>
                          </a:solidFill>
                          <a:latin typeface="Open Sans Light"/>
                        </a:rPr>
                        <a:t>Influencer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b="1">
                          <a:solidFill>
                            <a:srgbClr val="0F283E"/>
                          </a:solidFill>
                          <a:latin typeface="Open Sans Light"/>
                        </a:rPr>
                        <a:t>PR-Experten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b="1">
                          <a:solidFill>
                            <a:srgbClr val="0F283E"/>
                          </a:solidFill>
                          <a:latin typeface="Open Sans Light"/>
                        </a:rPr>
                        <a:t>Journalisten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1000">
                          <a:solidFill>
                            <a:srgbClr val="0F283E"/>
                          </a:solidFill>
                          <a:latin typeface="Open Sans Light"/>
                        </a:rPr>
                        <a:t>Durch die Digitalisierung entstehen neue Tätigkeitsfelder in meinem Beruf</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53%</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61%</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58%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1000">
                          <a:solidFill>
                            <a:srgbClr val="0F283E"/>
                          </a:solidFill>
                          <a:latin typeface="Open Sans Light"/>
                        </a:rPr>
                        <a:t>Die Nachfrage nach Inhalt/ Produkt/ Dienstleistung meines Berufsfelds nimmt zu</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51%</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47%</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38%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1000">
                          <a:solidFill>
                            <a:srgbClr val="0F283E"/>
                          </a:solidFill>
                          <a:latin typeface="Open Sans Light"/>
                        </a:rPr>
                        <a:t>Die gesellschaftliche Bedeutung meiner Arbeit wird steigen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36%</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31%</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39%</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1000">
                          <a:solidFill>
                            <a:srgbClr val="0F283E"/>
                          </a:solidFill>
                          <a:latin typeface="Open Sans Light"/>
                        </a:rPr>
                        <a:t>Mein Beruf wird zukünftig wichtiger werden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34%</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31%</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33%</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1000">
                          <a:solidFill>
                            <a:srgbClr val="0F283E"/>
                          </a:solidFill>
                          <a:latin typeface="Open Sans Light"/>
                        </a:rPr>
                        <a:t>Die Zahlungsbereitschaft der Kunden steigt</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27%</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6%</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9%</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1000">
                          <a:solidFill>
                            <a:srgbClr val="0F283E"/>
                          </a:solidFill>
                          <a:latin typeface="Open Sans Light"/>
                        </a:rPr>
                        <a:t>Das Image meiner Branche ist stark gestiegen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24%</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3%</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1000">
                          <a:solidFill>
                            <a:srgbClr val="0F283E"/>
                          </a:solidFill>
                          <a:latin typeface="Open Sans Light"/>
                        </a:rPr>
                        <a:t>Die wirtschaftliche Stärke meiner Branche führt zu mehr Stellen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20%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5%</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1000">
                          <a:solidFill>
                            <a:srgbClr val="0F283E"/>
                          </a:solidFill>
                          <a:latin typeface="Open Sans Light"/>
                        </a:rPr>
                        <a:t>Wirtschaftliche, technische oder politische Rahmenbedingungen verbessern sich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14%</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12%</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Deutschland; März 2019 ; 957 Befragte; Befragte, die die Zukunftschancen ihres Berufsfeldes positv einschätzen</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4" action="ppaction://hlinksldjump">
                  <a:extLst>
                    <a:ext uri="{A12FA001-AC4F-418D-AE19-62706E023703}">
                      <ahyp:hlinkClr xmlns:ahyp="http://schemas.microsoft.com/office/drawing/2018/hyperlinkcolor" val="tx"/>
                    </a:ext>
                  </a:extLst>
                </a:hlinkClick>
              </a:rPr>
              <a:t>Seite 53</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news aktuell; </a:t>
            </a:r>
            <a:r>
              <a:rPr sz="800">
                <a:solidFill>
                  <a:srgbClr val="555555"/>
                </a:solidFill>
                <a:latin typeface="Open Sans"/>
                <a:hlinkClick r:id="rId5">
                  <a:extLst>
                    <a:ext uri="{A12FA001-AC4F-418D-AE19-62706E023703}">
                      <ahyp:hlinkClr xmlns:ahyp="http://schemas.microsoft.com/office/drawing/2018/hyperlinkcolor" val="tx"/>
                    </a:ext>
                  </a:extLst>
                </a:hlinkClick>
              </a:rPr>
              <a:t>ID 1082334</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12</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7500" lnSpcReduction="20000"/>
          </a:bodyPr>
          <a:lstStyle/>
          <a:p>
            <a:pPr algn="l">
              <a:lnSpc>
                <a:spcPct val="100000"/>
              </a:lnSpc>
              <a:spcAft>
                <a:spcPct val="20000"/>
              </a:spcAft>
            </a:pPr>
            <a:r>
              <a:rPr sz="3200">
                <a:solidFill>
                  <a:srgbClr val="0A85E6"/>
                </a:solidFill>
                <a:latin typeface="Open Sans Light"/>
              </a:rPr>
              <a:t>Warum schätzen Sie die Zukunftschancen Ihres Berufsfeldes positiv ein?</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Gründe positiver Zukunftschancen ausgewählter Medienberufe in Deutschland 2019</a:t>
            </a:r>
          </a:p>
        </p:txBody>
      </p:sp>
    </p:spTree>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Überblick</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Weltweit; April 2020; 366 Influencer</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54</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Werbewoche; </a:t>
            </a:r>
            <a:r>
              <a:rPr sz="800">
                <a:solidFill>
                  <a:srgbClr val="555555"/>
                </a:solidFill>
                <a:latin typeface="Open Sans"/>
                <a:hlinkClick r:id="rId6">
                  <a:extLst>
                    <a:ext uri="{A12FA001-AC4F-418D-AE19-62706E023703}">
                      <ahyp:hlinkClr xmlns:ahyp="http://schemas.microsoft.com/office/drawing/2018/hyperlinkcolor" val="tx"/>
                    </a:ext>
                  </a:extLst>
                </a:hlinkClick>
              </a:rPr>
              <a:t>ID 1124559</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13</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97500" lnSpcReduction="20000"/>
          </a:bodyPr>
          <a:lstStyle/>
          <a:p>
            <a:pPr algn="l">
              <a:lnSpc>
                <a:spcPct val="100000"/>
              </a:lnSpc>
              <a:spcAft>
                <a:spcPct val="20000"/>
              </a:spcAft>
            </a:pPr>
            <a:r>
              <a:rPr sz="3200">
                <a:solidFill>
                  <a:srgbClr val="0A85E6"/>
                </a:solidFill>
                <a:latin typeface="Open Sans Light"/>
              </a:rPr>
              <a:t>Haben Sie die Kooperationen in der Corona-Krise abgesagt?</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zum Absagen von Influencer-Kooperationen in der Corona-Krise 2020</a:t>
            </a:r>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Überblick</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Weltweit; April 2020; 366 Influencer</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55</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Werbewoche; </a:t>
            </a:r>
            <a:r>
              <a:rPr sz="800">
                <a:solidFill>
                  <a:srgbClr val="555555"/>
                </a:solidFill>
                <a:latin typeface="Open Sans"/>
                <a:hlinkClick r:id="rId6">
                  <a:extLst>
                    <a:ext uri="{A12FA001-AC4F-418D-AE19-62706E023703}">
                      <ahyp:hlinkClr xmlns:ahyp="http://schemas.microsoft.com/office/drawing/2018/hyperlinkcolor" val="tx"/>
                    </a:ext>
                  </a:extLst>
                </a:hlinkClick>
              </a:rPr>
              <a:t>ID 1124545</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14</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Stimmen Sie der Aussage, dass die Corona-Krise Influencer-Kooperationen beeinflusst, zu?</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zum Einfluss der Corona-Krise auf die Influencer-Kooperationen 2020</a:t>
            </a: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5"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4" name="New shape"/>
          <p:cNvSpPr/>
          <p:nvPr/>
        </p:nvSpPr>
        <p:spPr>
          <a:xfrm>
            <a:off x="8370001" y="-3600"/>
            <a:ext cx="3823200" cy="4536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Inhaltsverzeichnis</a:t>
            </a:r>
          </a:p>
        </p:txBody>
      </p:sp>
      <p:sp>
        <p:nvSpPr>
          <p:cNvPr id="3" name="New shape"/>
          <p:cNvSpPr/>
          <p:nvPr/>
        </p:nvSpPr>
        <p:spPr>
          <a:xfrm>
            <a:off x="676800" y="4564800"/>
            <a:ext cx="3186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lnSpc>
                <a:spcPct val="100000"/>
              </a:lnSpc>
              <a:spcAft>
                <a:spcPct val="20000"/>
              </a:spcAft>
            </a:pPr>
            <a:r>
              <a:rPr sz="1400" b="1">
                <a:solidFill>
                  <a:srgbClr val="0A85E6"/>
                </a:solidFill>
                <a:latin typeface="Open Sans"/>
              </a:rPr>
              <a:t>INFLUENCER MARKETING</a:t>
            </a:r>
          </a:p>
        </p:txBody>
      </p:sp>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5"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4" name="New shape"/>
          <p:cNvSpPr/>
          <p:nvPr/>
        </p:nvSpPr>
        <p:spPr>
          <a:xfrm>
            <a:off x="8370001" y="-3600"/>
            <a:ext cx="3823200" cy="4536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Influencer Marketing aus Sicht von Marketern</a:t>
            </a:r>
          </a:p>
        </p:txBody>
      </p:sp>
      <p:sp>
        <p:nvSpPr>
          <p:cNvPr id="3" name="New shape"/>
          <p:cNvSpPr/>
          <p:nvPr/>
        </p:nvSpPr>
        <p:spPr>
          <a:xfrm>
            <a:off x="676800" y="4564800"/>
            <a:ext cx="3186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lnSpc>
                <a:spcPct val="100000"/>
              </a:lnSpc>
              <a:spcAft>
                <a:spcPct val="20000"/>
              </a:spcAft>
            </a:pPr>
            <a:r>
              <a:rPr sz="1400" b="1">
                <a:solidFill>
                  <a:srgbClr val="0A85E6"/>
                </a:solidFill>
                <a:latin typeface="Open Sans"/>
              </a:rPr>
              <a:t>INFLUENCER MARKETING</a:t>
            </a:r>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Influencer Marketing aus Sicht von Marketern</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Weltweit; Januar 2018; 5.726 Marketingverantwortliche</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56</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Social Media Examiner; </a:t>
            </a:r>
            <a:r>
              <a:rPr sz="800">
                <a:solidFill>
                  <a:srgbClr val="555555"/>
                </a:solidFill>
                <a:latin typeface="Open Sans"/>
                <a:hlinkClick r:id="rId6">
                  <a:extLst>
                    <a:ext uri="{A12FA001-AC4F-418D-AE19-62706E023703}">
                      <ahyp:hlinkClr xmlns:ahyp="http://schemas.microsoft.com/office/drawing/2018/hyperlinkcolor" val="tx"/>
                    </a:ext>
                  </a:extLst>
                </a:hlinkClick>
              </a:rPr>
              <a:t>ID 873219</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16</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3200">
                <a:solidFill>
                  <a:srgbClr val="0A85E6"/>
                </a:solidFill>
                <a:latin typeface="Open Sans Light"/>
              </a:rPr>
              <a:t>Betreiben Sie Influencer Marketing?</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zur Nutzung von Influencer Marketing weltweit 2018</a:t>
            </a:r>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Influencer Marketing aus Sicht von Marketern</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Deutschland; April 2018; 46 ZAW-Mitgliedsverbände</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57</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ZAW; </a:t>
            </a:r>
            <a:r>
              <a:rPr sz="800">
                <a:solidFill>
                  <a:srgbClr val="555555"/>
                </a:solidFill>
                <a:latin typeface="Open Sans"/>
                <a:hlinkClick r:id="rId6">
                  <a:extLst>
                    <a:ext uri="{A12FA001-AC4F-418D-AE19-62706E023703}">
                      <ahyp:hlinkClr xmlns:ahyp="http://schemas.microsoft.com/office/drawing/2018/hyperlinkcolor" val="tx"/>
                    </a:ext>
                  </a:extLst>
                </a:hlinkClick>
              </a:rPr>
              <a:t>ID 866283</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17</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2500" lnSpcReduction="20000"/>
          </a:bodyPr>
          <a:lstStyle/>
          <a:p>
            <a:pPr algn="l">
              <a:lnSpc>
                <a:spcPct val="100000"/>
              </a:lnSpc>
              <a:spcAft>
                <a:spcPct val="20000"/>
              </a:spcAft>
            </a:pPr>
            <a:r>
              <a:rPr sz="3200">
                <a:solidFill>
                  <a:srgbClr val="0A85E6"/>
                </a:solidFill>
                <a:latin typeface="Open Sans Light"/>
              </a:rPr>
              <a:t>Werden Budgets Ihrer Meinung nach wegen Influencer-Marketing umgeschichtet?</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Erwartete Budgetumschichtungen aufgrund von Influencer-Marketing in Deutschland 2018</a:t>
            </a:r>
          </a:p>
        </p:txBody>
      </p:sp>
    </p:spTree>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Influencer Marketing aus Sicht von Marketern</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Deutschland; 2018; 46 ZAW-Mitgliedsverbände</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58</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ZAW; </a:t>
            </a:r>
            <a:r>
              <a:rPr sz="800">
                <a:solidFill>
                  <a:srgbClr val="555555"/>
                </a:solidFill>
                <a:latin typeface="Open Sans"/>
                <a:hlinkClick r:id="rId6">
                  <a:extLst>
                    <a:ext uri="{A12FA001-AC4F-418D-AE19-62706E023703}">
                      <ahyp:hlinkClr xmlns:ahyp="http://schemas.microsoft.com/office/drawing/2018/hyperlinkcolor" val="tx"/>
                    </a:ext>
                  </a:extLst>
                </a:hlinkClick>
              </a:rPr>
              <a:t>ID 866271</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18</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82500" lnSpcReduction="20000"/>
          </a:bodyPr>
          <a:lstStyle/>
          <a:p>
            <a:pPr algn="l">
              <a:lnSpc>
                <a:spcPct val="100000"/>
              </a:lnSpc>
              <a:spcAft>
                <a:spcPct val="20000"/>
              </a:spcAft>
            </a:pPr>
            <a:r>
              <a:rPr sz="3200">
                <a:solidFill>
                  <a:srgbClr val="0A85E6"/>
                </a:solidFill>
                <a:latin typeface="Open Sans Light"/>
              </a:rPr>
              <a:t>Ist Influencer-Marketing nach Ihrer Ansicht in fünf Jahren noch relevant?</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zur Relevanz von Influencer-Marketing in fünf Jahren in Deutschland 2018</a:t>
            </a:r>
          </a:p>
        </p:txBody>
      </p:sp>
    </p:spTree>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Influencer Marketing aus Sicht von Marketern</a:t>
            </a:r>
          </a:p>
        </p:txBody>
      </p:sp>
      <p:graphicFrame>
        <p:nvGraphicFramePr>
          <p:cNvPr id="3" name="New Table"/>
          <p:cNvGraphicFramePr>
            <a:graphicFrameLocks noGrp="1"/>
          </p:cNvGraphicFramePr>
          <p:nvPr/>
        </p:nvGraphicFramePr>
        <p:xfrm>
          <a:off x="676800" y="1882800"/>
          <a:ext cx="10742400" cy="1463040"/>
        </p:xfrm>
        <a:graphic>
          <a:graphicData uri="http://schemas.openxmlformats.org/drawingml/2006/table">
            <a:tbl>
              <a:tblPr firstRow="1" bandRow="1">
                <a:tableStyleId>{5C22544A-7EE6-4342-B048-85BDC9FD1C3A}</a:tableStyleId>
              </a:tblPr>
              <a:tblGrid>
                <a:gridCol w="4947867"/>
                <a:gridCol w="2897267"/>
                <a:gridCol w="2897267"/>
              </a:tblGrid>
              <a:tr h="0">
                <a:tc>
                  <a:txBody>
                    <a:bodyPr/>
                    <a:lstStyle/>
                    <a:p>
                      <a:pPr algn="l"/>
                      <a:endParaRPr sz="1000" b="1">
                        <a:solidFill>
                          <a:srgbClr val="0F283E"/>
                        </a:solidFill>
                        <a:latin typeface="Open Sans Light"/>
                      </a:endParaRP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b="1">
                          <a:solidFill>
                            <a:srgbClr val="0F283E"/>
                          </a:solidFill>
                          <a:latin typeface="Open Sans Light"/>
                        </a:rPr>
                        <a:t>von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b="1">
                          <a:solidFill>
                            <a:srgbClr val="0F283E"/>
                          </a:solidFill>
                          <a:latin typeface="Open Sans Light"/>
                        </a:rPr>
                        <a:t>bis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1000">
                          <a:solidFill>
                            <a:srgbClr val="0F283E"/>
                          </a:solidFill>
                          <a:latin typeface="Open Sans Light"/>
                        </a:rPr>
                        <a:t>Nano-Influencer (1K-5K Followers)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60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1000">
                          <a:solidFill>
                            <a:srgbClr val="0F283E"/>
                          </a:solidFill>
                          <a:latin typeface="Open Sans Light"/>
                        </a:rPr>
                        <a:t>Micro-Influencer (5K-20K Followers)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30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270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1000">
                          <a:solidFill>
                            <a:srgbClr val="0F283E"/>
                          </a:solidFill>
                          <a:latin typeface="Open Sans Light"/>
                        </a:rPr>
                        <a:t>Mid-tier Influencer (20K-100K Followers)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200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2300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1000">
                          <a:solidFill>
                            <a:srgbClr val="0F283E"/>
                          </a:solidFill>
                          <a:latin typeface="Open Sans Light"/>
                        </a:rPr>
                        <a:t>Macro-Influencer (100K - 1M Followers)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1500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10500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1000">
                          <a:solidFill>
                            <a:srgbClr val="0F283E"/>
                          </a:solidFill>
                          <a:latin typeface="Open Sans Light"/>
                        </a:rPr>
                        <a:t>Mega-Influencer &amp; Celebrities (über 1M Followers)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15000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Deutschland; Januar 2020</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4" action="ppaction://hlinksldjump">
                  <a:extLst>
                    <a:ext uri="{A12FA001-AC4F-418D-AE19-62706E023703}">
                      <ahyp:hlinkClr xmlns:ahyp="http://schemas.microsoft.com/office/drawing/2018/hyperlinkcolor" val="tx"/>
                    </a:ext>
                  </a:extLst>
                </a:hlinkClick>
              </a:rPr>
              <a:t>Seite 59</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HypeAuditor; </a:t>
            </a:r>
            <a:r>
              <a:rPr sz="800">
                <a:solidFill>
                  <a:srgbClr val="555555"/>
                </a:solidFill>
                <a:latin typeface="Open Sans"/>
                <a:hlinkClick r:id="rId5">
                  <a:extLst>
                    <a:ext uri="{A12FA001-AC4F-418D-AE19-62706E023703}">
                      <ahyp:hlinkClr xmlns:ahyp="http://schemas.microsoft.com/office/drawing/2018/hyperlinkcolor" val="tx"/>
                    </a:ext>
                  </a:extLst>
                </a:hlinkClick>
              </a:rPr>
              <a:t>ID 1119636</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19</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5000" lnSpcReduction="20000"/>
          </a:bodyPr>
          <a:lstStyle/>
          <a:p>
            <a:pPr algn="l">
              <a:lnSpc>
                <a:spcPct val="100000"/>
              </a:lnSpc>
              <a:spcAft>
                <a:spcPct val="20000"/>
              </a:spcAft>
            </a:pPr>
            <a:r>
              <a:rPr sz="3200">
                <a:solidFill>
                  <a:srgbClr val="0A85E6"/>
                </a:solidFill>
                <a:latin typeface="Open Sans Light"/>
              </a:rPr>
              <a:t>Marktdurchschnittspreis für einen Beitrag von Influencern in Deutschland im Jahr 2020</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Marktdurchschnittspreis für einen Beitrag von Influencern in Deutschland 2020</a:t>
            </a:r>
          </a:p>
        </p:txBody>
      </p:sp>
    </p:spTree>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5"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4" name="New shape"/>
          <p:cNvSpPr/>
          <p:nvPr/>
        </p:nvSpPr>
        <p:spPr>
          <a:xfrm>
            <a:off x="8370001" y="-3600"/>
            <a:ext cx="3823200" cy="4536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Influencer Marketing aus Konsumentensicht</a:t>
            </a:r>
          </a:p>
        </p:txBody>
      </p:sp>
      <p:sp>
        <p:nvSpPr>
          <p:cNvPr id="3" name="New shape"/>
          <p:cNvSpPr/>
          <p:nvPr/>
        </p:nvSpPr>
        <p:spPr>
          <a:xfrm>
            <a:off x="676800" y="4564800"/>
            <a:ext cx="3186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lnSpc>
                <a:spcPct val="100000"/>
              </a:lnSpc>
              <a:spcAft>
                <a:spcPct val="20000"/>
              </a:spcAft>
            </a:pPr>
            <a:r>
              <a:rPr sz="1400" b="1">
                <a:solidFill>
                  <a:srgbClr val="0A85E6"/>
                </a:solidFill>
                <a:latin typeface="Open Sans"/>
              </a:rPr>
              <a:t>INFLUENCER MARKETING</a:t>
            </a:r>
          </a:p>
        </p:txBody>
      </p:sp>
    </p:spTree>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Influencer Marketing aus Konsumentensicht</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r:id="rId4"/>
          </a:graphicData>
        </a:graphic>
      </p:graphicFrame>
      <p:sp>
        <p:nvSpPr>
          <p:cNvPr id="4" name="New shape"/>
          <p:cNvSpPr/>
          <p:nvPr/>
        </p:nvSpPr>
        <p:spPr>
          <a:xfrm>
            <a:off x="5070100" y="1882800"/>
            <a:ext cx="19558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Anteil der Befragten</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Weltweit; 2020; ab 18 Jahre</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60</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Episerver; </a:t>
            </a:r>
            <a:r>
              <a:rPr sz="800">
                <a:solidFill>
                  <a:srgbClr val="555555"/>
                </a:solidFill>
                <a:latin typeface="Open Sans"/>
                <a:hlinkClick r:id="rId6">
                  <a:extLst>
                    <a:ext uri="{A12FA001-AC4F-418D-AE19-62706E023703}">
                      <ahyp:hlinkClr xmlns:ahyp="http://schemas.microsoft.com/office/drawing/2018/hyperlinkcolor" val="tx"/>
                    </a:ext>
                  </a:extLst>
                </a:hlinkClick>
              </a:rPr>
              <a:t>ID 1119039</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21</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Welche der folgenden Aussagen beschreibt Ihre Beziehungen zu Produktbeiträgen von Influencern am besten?</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 Beziehungen zu Produktbeiträgen von Influencern weltweit nach Ländern 2020</a:t>
            </a:r>
          </a:p>
        </p:txBody>
      </p:sp>
    </p:spTree>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Influencer Marketing aus Konsumentensicht</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r:id="rId4"/>
          </a:graphicData>
        </a:graphic>
      </p:graphicFrame>
      <p:sp>
        <p:nvSpPr>
          <p:cNvPr id="4" name="New shape"/>
          <p:cNvSpPr/>
          <p:nvPr/>
        </p:nvSpPr>
        <p:spPr>
          <a:xfrm>
            <a:off x="5070100" y="1882800"/>
            <a:ext cx="19558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Anteil der Befragten</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Deutschland; November 2018; 14-69 Jahre; 1.018 Internetnutzer; nur die Internetnutzer, denen der Begriff "Influencer" bekannt ist</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61</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mindline media; </a:t>
            </a:r>
            <a:r>
              <a:rPr sz="800">
                <a:solidFill>
                  <a:srgbClr val="555555"/>
                </a:solidFill>
                <a:latin typeface="Open Sans"/>
                <a:hlinkClick r:id="rId6">
                  <a:extLst>
                    <a:ext uri="{A12FA001-AC4F-418D-AE19-62706E023703}">
                      <ahyp:hlinkClr xmlns:ahyp="http://schemas.microsoft.com/office/drawing/2018/hyperlinkcolor" val="tx"/>
                    </a:ext>
                  </a:extLst>
                </a:hlinkClick>
              </a:rPr>
              <a:t>ID 948822</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22</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Anteil der Befragten, die folgenden Aussagen zu Influencern zustimmen, in Deutschland im Jahr 2018</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zur Einstellung gegenüber Influencern in Deutschland 2018</a:t>
            </a:r>
          </a:p>
        </p:txBody>
      </p:sp>
    </p:spTree>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Influencer Marketing aus Konsumentensicht</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Deutschland; Juli/August 2018; ab 16 Jahre; 2.000 Befragte</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62</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PwC; </a:t>
            </a:r>
            <a:r>
              <a:rPr sz="800">
                <a:solidFill>
                  <a:srgbClr val="555555"/>
                </a:solidFill>
                <a:latin typeface="Open Sans"/>
                <a:hlinkClick r:id="rId6">
                  <a:extLst>
                    <a:ext uri="{A12FA001-AC4F-418D-AE19-62706E023703}">
                      <ahyp:hlinkClr xmlns:ahyp="http://schemas.microsoft.com/office/drawing/2018/hyperlinkcolor" val="tx"/>
                    </a:ext>
                  </a:extLst>
                </a:hlinkClick>
              </a:rPr>
              <a:t>ID 951078</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23</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Unabhängig davon, ob Sie Influencern folgen oder nicht, inwieweit können Sie sich vorstellen, Produkte zu kaufen, die von Influencern beworben werden?</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zum Einfluss von Influencern auf die Kaufentscheidung in Deutschland 2018</a:t>
            </a:r>
          </a:p>
        </p:txBody>
      </p:sp>
    </p:spTree>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Influencer Marketing aus Konsumentensicht</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r:id="rId4"/>
          </a:graphicData>
        </a:graphic>
      </p:graphicFrame>
      <p:sp>
        <p:nvSpPr>
          <p:cNvPr id="4" name="New shape"/>
          <p:cNvSpPr/>
          <p:nvPr/>
        </p:nvSpPr>
        <p:spPr>
          <a:xfrm>
            <a:off x="5070100" y="1882800"/>
            <a:ext cx="19558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Anteil der Befragten</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Deutschland; 2018</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63</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G+J; </a:t>
            </a:r>
            <a:r>
              <a:rPr sz="800">
                <a:solidFill>
                  <a:srgbClr val="555555"/>
                </a:solidFill>
                <a:latin typeface="Open Sans"/>
                <a:hlinkClick r:id="rId6">
                  <a:extLst>
                    <a:ext uri="{A12FA001-AC4F-418D-AE19-62706E023703}">
                      <ahyp:hlinkClr xmlns:ahyp="http://schemas.microsoft.com/office/drawing/2018/hyperlinkcolor" val="tx"/>
                    </a:ext>
                  </a:extLst>
                </a:hlinkClick>
              </a:rPr>
              <a:t>ID 909490</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24</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85000" lnSpcReduction="20000"/>
          </a:bodyPr>
          <a:lstStyle/>
          <a:p>
            <a:pPr algn="l">
              <a:lnSpc>
                <a:spcPct val="100000"/>
              </a:lnSpc>
              <a:spcAft>
                <a:spcPct val="20000"/>
              </a:spcAft>
            </a:pPr>
            <a:r>
              <a:rPr sz="3200">
                <a:solidFill>
                  <a:srgbClr val="0A85E6"/>
                </a:solidFill>
                <a:latin typeface="Open Sans Light"/>
              </a:rPr>
              <a:t>Welche Themen behandeln die Blogger/Influencer, denen sie folgen?</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zum Folgen von Influencern nach Themenbereich in Deutschland 2018</a:t>
            </a: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3200">
                <a:solidFill>
                  <a:srgbClr val="0A85E6"/>
                </a:solidFill>
                <a:latin typeface="Open Sans Light"/>
              </a:rPr>
              <a:t>Inhaltsverzeichnis</a:t>
            </a:r>
          </a:p>
        </p:txBody>
      </p:sp>
      <p:sp>
        <p:nvSpPr>
          <p:cNvPr id="4" name="New shape"/>
          <p:cNvSpPr/>
          <p:nvPr/>
        </p:nvSpPr>
        <p:spPr>
          <a:xfrm>
            <a:off x="397400" y="1882800"/>
            <a:ext cx="558800"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lstStyle/>
          <a:p>
            <a:pPr algn="l">
              <a:spcAft>
                <a:spcPct val="20000"/>
              </a:spcAft>
            </a:pPr>
            <a:r>
              <a:rPr sz="2000">
                <a:solidFill>
                  <a:srgbClr val="0F283E"/>
                </a:solidFill>
                <a:latin typeface="Open Sans Light"/>
              </a:rPr>
              <a:t>01</a:t>
            </a:r>
          </a:p>
        </p:txBody>
      </p:sp>
      <p:sp>
        <p:nvSpPr>
          <p:cNvPr id="5" name="New shape"/>
          <p:cNvSpPr/>
          <p:nvPr/>
        </p:nvSpPr>
        <p:spPr>
          <a:xfrm>
            <a:off x="676800" y="1882800"/>
            <a:ext cx="10742400" cy="337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spAutoFit/>
          </a:bodyPr>
          <a:lstStyle/>
          <a:p>
            <a:pPr algn="l">
              <a:spcAft>
                <a:spcPct val="20000"/>
              </a:spcAft>
            </a:pPr>
            <a:r>
              <a:rPr sz="1600">
                <a:solidFill>
                  <a:srgbClr val="0F283E"/>
                </a:solidFill>
                <a:latin typeface="Open Sans Light"/>
              </a:rPr>
              <a:t>Überblick</a:t>
            </a:r>
          </a:p>
        </p:txBody>
      </p:sp>
      <p:sp>
        <p:nvSpPr>
          <p:cNvPr id="6" name="New shape"/>
          <p:cNvSpPr/>
          <p:nvPr/>
        </p:nvSpPr>
        <p:spPr>
          <a:xfrm>
            <a:off x="781200" y="228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3" action="ppaction://hlinksldjump">
                  <a:extLst>
                    <a:ext uri="{A12FA001-AC4F-418D-AE19-62706E023703}">
                      <ahyp:hlinkClr xmlns:ahyp="http://schemas.microsoft.com/office/drawing/2018/hyperlinkcolor" val="tx"/>
                    </a:ext>
                  </a:extLst>
                </a:hlinkClick>
              </a:rPr>
              <a:t>02</a:t>
            </a:r>
          </a:p>
        </p:txBody>
      </p:sp>
      <p:sp>
        <p:nvSpPr>
          <p:cNvPr id="7" name="New shape"/>
          <p:cNvSpPr/>
          <p:nvPr/>
        </p:nvSpPr>
        <p:spPr>
          <a:xfrm>
            <a:off x="781200" y="228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Prognose zum Marktvolumen für Influencer Marketing in der DACH-Region bis 2020</a:t>
            </a:r>
          </a:p>
        </p:txBody>
      </p:sp>
      <p:sp>
        <p:nvSpPr>
          <p:cNvPr id="8" name="New shape"/>
          <p:cNvSpPr/>
          <p:nvPr/>
        </p:nvSpPr>
        <p:spPr>
          <a:xfrm>
            <a:off x="781200" y="252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4" action="ppaction://hlinksldjump">
                  <a:extLst>
                    <a:ext uri="{A12FA001-AC4F-418D-AE19-62706E023703}">
                      <ahyp:hlinkClr xmlns:ahyp="http://schemas.microsoft.com/office/drawing/2018/hyperlinkcolor" val="tx"/>
                    </a:ext>
                  </a:extLst>
                </a:hlinkClick>
              </a:rPr>
              <a:t>03</a:t>
            </a:r>
          </a:p>
        </p:txBody>
      </p:sp>
      <p:sp>
        <p:nvSpPr>
          <p:cNvPr id="9" name="New shape"/>
          <p:cNvSpPr/>
          <p:nvPr/>
        </p:nvSpPr>
        <p:spPr>
          <a:xfrm>
            <a:off x="781200" y="252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Verteilung der Influencer bei Instagram nach der Anzahl der Follower weltweit 2018</a:t>
            </a:r>
          </a:p>
        </p:txBody>
      </p:sp>
      <p:sp>
        <p:nvSpPr>
          <p:cNvPr id="10" name="New shape"/>
          <p:cNvSpPr/>
          <p:nvPr/>
        </p:nvSpPr>
        <p:spPr>
          <a:xfrm>
            <a:off x="781200" y="276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04</a:t>
            </a:r>
          </a:p>
        </p:txBody>
      </p:sp>
      <p:sp>
        <p:nvSpPr>
          <p:cNvPr id="11" name="New shape"/>
          <p:cNvSpPr/>
          <p:nvPr/>
        </p:nvSpPr>
        <p:spPr>
          <a:xfrm>
            <a:off x="781200" y="276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Umfrage zur Bedeutung von Trends im Online-Handel in Deutschland 2018</a:t>
            </a:r>
          </a:p>
        </p:txBody>
      </p:sp>
      <p:sp>
        <p:nvSpPr>
          <p:cNvPr id="12" name="New shape"/>
          <p:cNvSpPr/>
          <p:nvPr/>
        </p:nvSpPr>
        <p:spPr>
          <a:xfrm>
            <a:off x="781200" y="300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6" action="ppaction://hlinksldjump">
                  <a:extLst>
                    <a:ext uri="{A12FA001-AC4F-418D-AE19-62706E023703}">
                      <ahyp:hlinkClr xmlns:ahyp="http://schemas.microsoft.com/office/drawing/2018/hyperlinkcolor" val="tx"/>
                    </a:ext>
                  </a:extLst>
                </a:hlinkClick>
              </a:rPr>
              <a:t>05</a:t>
            </a:r>
          </a:p>
        </p:txBody>
      </p:sp>
      <p:sp>
        <p:nvSpPr>
          <p:cNvPr id="13" name="New shape"/>
          <p:cNvSpPr/>
          <p:nvPr/>
        </p:nvSpPr>
        <p:spPr>
          <a:xfrm>
            <a:off x="781200" y="300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Umfrage zur Bekanntheit von Influencern in Deutschland 2018</a:t>
            </a:r>
          </a:p>
        </p:txBody>
      </p:sp>
      <p:sp>
        <p:nvSpPr>
          <p:cNvPr id="14" name="New shape"/>
          <p:cNvSpPr/>
          <p:nvPr/>
        </p:nvSpPr>
        <p:spPr>
          <a:xfrm>
            <a:off x="781200" y="324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7" action="ppaction://hlinksldjump">
                  <a:extLst>
                    <a:ext uri="{A12FA001-AC4F-418D-AE19-62706E023703}">
                      <ahyp:hlinkClr xmlns:ahyp="http://schemas.microsoft.com/office/drawing/2018/hyperlinkcolor" val="tx"/>
                    </a:ext>
                  </a:extLst>
                </a:hlinkClick>
              </a:rPr>
              <a:t>06</a:t>
            </a:r>
          </a:p>
        </p:txBody>
      </p:sp>
      <p:sp>
        <p:nvSpPr>
          <p:cNvPr id="15" name="New shape"/>
          <p:cNvSpPr/>
          <p:nvPr/>
        </p:nvSpPr>
        <p:spPr>
          <a:xfrm>
            <a:off x="781200" y="324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Umfrage zur Häufigkeit der Begegnung mit Influencern in sozialen Medien 2019</a:t>
            </a:r>
          </a:p>
        </p:txBody>
      </p:sp>
      <p:sp>
        <p:nvSpPr>
          <p:cNvPr id="16" name="New shape"/>
          <p:cNvSpPr/>
          <p:nvPr/>
        </p:nvSpPr>
        <p:spPr>
          <a:xfrm>
            <a:off x="781200" y="348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8" action="ppaction://hlinksldjump">
                  <a:extLst>
                    <a:ext uri="{A12FA001-AC4F-418D-AE19-62706E023703}">
                      <ahyp:hlinkClr xmlns:ahyp="http://schemas.microsoft.com/office/drawing/2018/hyperlinkcolor" val="tx"/>
                    </a:ext>
                  </a:extLst>
                </a:hlinkClick>
              </a:rPr>
              <a:t>07</a:t>
            </a:r>
          </a:p>
        </p:txBody>
      </p:sp>
      <p:sp>
        <p:nvSpPr>
          <p:cNvPr id="17" name="New shape"/>
          <p:cNvSpPr/>
          <p:nvPr/>
        </p:nvSpPr>
        <p:spPr>
          <a:xfrm>
            <a:off x="781200" y="348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Gründe für die Nutzung von Informationen von Influencern in Deutschland 2018</a:t>
            </a:r>
          </a:p>
        </p:txBody>
      </p:sp>
      <p:sp>
        <p:nvSpPr>
          <p:cNvPr id="18" name="New shape"/>
          <p:cNvSpPr/>
          <p:nvPr/>
        </p:nvSpPr>
        <p:spPr>
          <a:xfrm>
            <a:off x="781200" y="3723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9" action="ppaction://hlinksldjump">
                  <a:extLst>
                    <a:ext uri="{A12FA001-AC4F-418D-AE19-62706E023703}">
                      <ahyp:hlinkClr xmlns:ahyp="http://schemas.microsoft.com/office/drawing/2018/hyperlinkcolor" val="tx"/>
                    </a:ext>
                  </a:extLst>
                </a:hlinkClick>
              </a:rPr>
              <a:t>08</a:t>
            </a:r>
          </a:p>
        </p:txBody>
      </p:sp>
      <p:sp>
        <p:nvSpPr>
          <p:cNvPr id="19" name="New shape"/>
          <p:cNvSpPr/>
          <p:nvPr/>
        </p:nvSpPr>
        <p:spPr>
          <a:xfrm>
            <a:off x="781200" y="3723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Durchschnittliche tägliche Wachstumsdynamik der Influencer-Accounts nach Themen 2020</a:t>
            </a:r>
          </a:p>
        </p:txBody>
      </p:sp>
      <p:sp>
        <p:nvSpPr>
          <p:cNvPr id="20" name="New shape"/>
          <p:cNvSpPr/>
          <p:nvPr/>
        </p:nvSpPr>
        <p:spPr>
          <a:xfrm>
            <a:off x="781200" y="3963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0" action="ppaction://hlinksldjump">
                  <a:extLst>
                    <a:ext uri="{A12FA001-AC4F-418D-AE19-62706E023703}">
                      <ahyp:hlinkClr xmlns:ahyp="http://schemas.microsoft.com/office/drawing/2018/hyperlinkcolor" val="tx"/>
                    </a:ext>
                  </a:extLst>
                </a:hlinkClick>
              </a:rPr>
              <a:t>09</a:t>
            </a:r>
          </a:p>
        </p:txBody>
      </p:sp>
      <p:sp>
        <p:nvSpPr>
          <p:cNvPr id="21" name="New shape"/>
          <p:cNvSpPr/>
          <p:nvPr/>
        </p:nvSpPr>
        <p:spPr>
          <a:xfrm>
            <a:off x="781200" y="3963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Durchschnittliche tägliche Wachstumsdynamik der Influencer-Accounts nach Themen 2020</a:t>
            </a:r>
          </a:p>
        </p:txBody>
      </p:sp>
      <p:sp>
        <p:nvSpPr>
          <p:cNvPr id="22" name="New shape"/>
          <p:cNvSpPr/>
          <p:nvPr/>
        </p:nvSpPr>
        <p:spPr>
          <a:xfrm>
            <a:off x="781200" y="4203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1" action="ppaction://hlinksldjump">
                  <a:extLst>
                    <a:ext uri="{A12FA001-AC4F-418D-AE19-62706E023703}">
                      <ahyp:hlinkClr xmlns:ahyp="http://schemas.microsoft.com/office/drawing/2018/hyperlinkcolor" val="tx"/>
                    </a:ext>
                  </a:extLst>
                </a:hlinkClick>
              </a:rPr>
              <a:t>10</a:t>
            </a:r>
          </a:p>
        </p:txBody>
      </p:sp>
      <p:sp>
        <p:nvSpPr>
          <p:cNvPr id="23" name="New shape"/>
          <p:cNvSpPr/>
          <p:nvPr/>
        </p:nvSpPr>
        <p:spPr>
          <a:xfrm>
            <a:off x="781200" y="4203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Instagram Engagement Rate nach der Anzahl der Follower in Deutschland und weltweit</a:t>
            </a:r>
          </a:p>
        </p:txBody>
      </p:sp>
      <p:sp>
        <p:nvSpPr>
          <p:cNvPr id="24" name="New shape"/>
          <p:cNvSpPr/>
          <p:nvPr/>
        </p:nvSpPr>
        <p:spPr>
          <a:xfrm>
            <a:off x="781200" y="4443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2" action="ppaction://hlinksldjump">
                  <a:extLst>
                    <a:ext uri="{A12FA001-AC4F-418D-AE19-62706E023703}">
                      <ahyp:hlinkClr xmlns:ahyp="http://schemas.microsoft.com/office/drawing/2018/hyperlinkcolor" val="tx"/>
                    </a:ext>
                  </a:extLst>
                </a:hlinkClick>
              </a:rPr>
              <a:t>11</a:t>
            </a:r>
          </a:p>
        </p:txBody>
      </p:sp>
      <p:sp>
        <p:nvSpPr>
          <p:cNvPr id="25" name="New shape"/>
          <p:cNvSpPr/>
          <p:nvPr/>
        </p:nvSpPr>
        <p:spPr>
          <a:xfrm>
            <a:off x="781200" y="4443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Umfrage zu den Zukunftschancen ausgewählter Medienberufe in Deutschland 2019</a:t>
            </a:r>
          </a:p>
        </p:txBody>
      </p:sp>
      <p:sp>
        <p:nvSpPr>
          <p:cNvPr id="26" name="New shape"/>
          <p:cNvSpPr/>
          <p:nvPr/>
        </p:nvSpPr>
        <p:spPr>
          <a:xfrm>
            <a:off x="781200" y="4683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3" action="ppaction://hlinksldjump">
                  <a:extLst>
                    <a:ext uri="{A12FA001-AC4F-418D-AE19-62706E023703}">
                      <ahyp:hlinkClr xmlns:ahyp="http://schemas.microsoft.com/office/drawing/2018/hyperlinkcolor" val="tx"/>
                    </a:ext>
                  </a:extLst>
                </a:hlinkClick>
              </a:rPr>
              <a:t>12</a:t>
            </a:r>
          </a:p>
        </p:txBody>
      </p:sp>
      <p:sp>
        <p:nvSpPr>
          <p:cNvPr id="27" name="New shape"/>
          <p:cNvSpPr/>
          <p:nvPr/>
        </p:nvSpPr>
        <p:spPr>
          <a:xfrm>
            <a:off x="781200" y="4683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Gründe positiver Zukunftschancen ausgewählter Medienberufe in Deutschland 2019</a:t>
            </a:r>
          </a:p>
        </p:txBody>
      </p:sp>
      <p:sp>
        <p:nvSpPr>
          <p:cNvPr id="28" name="New shape"/>
          <p:cNvSpPr/>
          <p:nvPr/>
        </p:nvSpPr>
        <p:spPr>
          <a:xfrm>
            <a:off x="781200" y="4923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4" action="ppaction://hlinksldjump">
                  <a:extLst>
                    <a:ext uri="{A12FA001-AC4F-418D-AE19-62706E023703}">
                      <ahyp:hlinkClr xmlns:ahyp="http://schemas.microsoft.com/office/drawing/2018/hyperlinkcolor" val="tx"/>
                    </a:ext>
                  </a:extLst>
                </a:hlinkClick>
              </a:rPr>
              <a:t>13</a:t>
            </a:r>
          </a:p>
        </p:txBody>
      </p:sp>
      <p:sp>
        <p:nvSpPr>
          <p:cNvPr id="29" name="New shape"/>
          <p:cNvSpPr/>
          <p:nvPr/>
        </p:nvSpPr>
        <p:spPr>
          <a:xfrm>
            <a:off x="781200" y="4923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Umfrage zum Absagen von Influencer-Kooperationen in der Corona-Krise 2020</a:t>
            </a:r>
          </a:p>
        </p:txBody>
      </p:sp>
      <p:sp>
        <p:nvSpPr>
          <p:cNvPr id="30" name="New shape"/>
          <p:cNvSpPr/>
          <p:nvPr/>
        </p:nvSpPr>
        <p:spPr>
          <a:xfrm>
            <a:off x="781200" y="5163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5" action="ppaction://hlinksldjump">
                  <a:extLst>
                    <a:ext uri="{A12FA001-AC4F-418D-AE19-62706E023703}">
                      <ahyp:hlinkClr xmlns:ahyp="http://schemas.microsoft.com/office/drawing/2018/hyperlinkcolor" val="tx"/>
                    </a:ext>
                  </a:extLst>
                </a:hlinkClick>
              </a:rPr>
              <a:t>14</a:t>
            </a:r>
          </a:p>
        </p:txBody>
      </p:sp>
      <p:sp>
        <p:nvSpPr>
          <p:cNvPr id="31" name="New shape"/>
          <p:cNvSpPr/>
          <p:nvPr/>
        </p:nvSpPr>
        <p:spPr>
          <a:xfrm>
            <a:off x="781200" y="5163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Umfrage zum Einfluss der Corona-Krise auf die Influencer-Kooperationen 2020</a:t>
            </a:r>
          </a:p>
        </p:txBody>
      </p:sp>
    </p:spTree>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Influencer Marketing aus Konsumentensicht</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r:id="rId4"/>
          </a:graphicData>
        </a:graphic>
      </p:graphicFrame>
      <p:sp>
        <p:nvSpPr>
          <p:cNvPr id="4" name="New shape"/>
          <p:cNvSpPr/>
          <p:nvPr/>
        </p:nvSpPr>
        <p:spPr>
          <a:xfrm>
            <a:off x="5070100" y="1882800"/>
            <a:ext cx="19558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Anteil der Befragten</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Deutschland; Juli/August 2018; ab 16 Jahre; 2.000 Befragte</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64</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PwC; </a:t>
            </a:r>
            <a:r>
              <a:rPr sz="800">
                <a:solidFill>
                  <a:srgbClr val="555555"/>
                </a:solidFill>
                <a:latin typeface="Open Sans"/>
                <a:hlinkClick r:id="rId6">
                  <a:extLst>
                    <a:ext uri="{A12FA001-AC4F-418D-AE19-62706E023703}">
                      <ahyp:hlinkClr xmlns:ahyp="http://schemas.microsoft.com/office/drawing/2018/hyperlinkcolor" val="tx"/>
                    </a:ext>
                  </a:extLst>
                </a:hlinkClick>
              </a:rPr>
              <a:t>ID 951068</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25</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5000" lnSpcReduction="20000"/>
          </a:bodyPr>
          <a:lstStyle/>
          <a:p>
            <a:pPr algn="l">
              <a:lnSpc>
                <a:spcPct val="100000"/>
              </a:lnSpc>
              <a:spcAft>
                <a:spcPct val="20000"/>
              </a:spcAft>
            </a:pPr>
            <a:r>
              <a:rPr sz="3200">
                <a:solidFill>
                  <a:srgbClr val="0A85E6"/>
                </a:solidFill>
                <a:latin typeface="Open Sans Light"/>
              </a:rPr>
              <a:t>Welche Eigenschaften muss ein Influencer haben, damit Sie ihm vertrauen?</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 Eigenschaften für das Vertrauen in Influencer in Deutschland 2018</a:t>
            </a:r>
          </a:p>
        </p:txBody>
      </p:sp>
    </p:spTree>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Influencer Marketing aus Konsumentensicht</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Weltweit; 2019 und 2020; ab 18 Jahre; 4.050 (2020)</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65</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Episerver; </a:t>
            </a:r>
            <a:r>
              <a:rPr sz="800">
                <a:solidFill>
                  <a:srgbClr val="555555"/>
                </a:solidFill>
                <a:latin typeface="Open Sans"/>
                <a:hlinkClick r:id="rId6">
                  <a:extLst>
                    <a:ext uri="{A12FA001-AC4F-418D-AE19-62706E023703}">
                      <ahyp:hlinkClr xmlns:ahyp="http://schemas.microsoft.com/office/drawing/2018/hyperlinkcolor" val="tx"/>
                    </a:ext>
                  </a:extLst>
                </a:hlinkClick>
              </a:rPr>
              <a:t>ID 1118997</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26</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Direkte Einkäufe über Social Media Ads und Produktposts von Influencern weltweit bis 2020</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 den Online-Einkäufen über Social Media weltweit bis 2020</a:t>
            </a:r>
          </a:p>
        </p:txBody>
      </p:sp>
    </p:spTree>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Influencer Marketing aus Konsumentensicht</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Deutschland; 19.12.2018 bis 22.12.2018; 15-69 Jahre; n=1.158 Personen, die wissen, was ein Influencer ist</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66</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SPLENDID RESEARCH; </a:t>
            </a:r>
            <a:r>
              <a:rPr sz="800">
                <a:solidFill>
                  <a:srgbClr val="555555"/>
                </a:solidFill>
                <a:latin typeface="Open Sans"/>
                <a:hlinkClick r:id="rId6">
                  <a:extLst>
                    <a:ext uri="{A12FA001-AC4F-418D-AE19-62706E023703}">
                      <ahyp:hlinkClr xmlns:ahyp="http://schemas.microsoft.com/office/drawing/2018/hyperlinkcolor" val="tx"/>
                    </a:ext>
                  </a:extLst>
                </a:hlinkClick>
              </a:rPr>
              <a:t>ID 1036579</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27</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Haben Sie schon einmal ein Produkt auf Empfehlung eines Influencers (z.B. auf Instagram oder YouTube) gekauft?</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zum Einfluss von Influencern auf Kaufentscheidungen in Deutschland 2018</a:t>
            </a:r>
          </a:p>
        </p:txBody>
      </p:sp>
    </p:spTree>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Influencer Marketing aus Konsumentensicht</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r:id="rId4"/>
          </a:graphicData>
        </a:graphic>
      </p:graphicFrame>
      <p:sp>
        <p:nvSpPr>
          <p:cNvPr id="4" name="New shape"/>
          <p:cNvSpPr/>
          <p:nvPr/>
        </p:nvSpPr>
        <p:spPr>
          <a:xfrm>
            <a:off x="5070100" y="1882800"/>
            <a:ext cx="19558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Anteil der Befragten</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Deutschland; 19.12.2018 bis 22.12.2018; 15-69 Jahre</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67</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SPLENDID RESEARCH; </a:t>
            </a:r>
            <a:r>
              <a:rPr sz="800">
                <a:solidFill>
                  <a:srgbClr val="555555"/>
                </a:solidFill>
                <a:latin typeface="Open Sans"/>
                <a:hlinkClick r:id="rId6">
                  <a:extLst>
                    <a:ext uri="{A12FA001-AC4F-418D-AE19-62706E023703}">
                      <ahyp:hlinkClr xmlns:ahyp="http://schemas.microsoft.com/office/drawing/2018/hyperlinkcolor" val="tx"/>
                    </a:ext>
                  </a:extLst>
                </a:hlinkClick>
              </a:rPr>
              <a:t>ID 1036584</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28</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Anteil der Befragten, die schon einmal ein Produkt auf Empfehlung eines Influencers gekauft haben, nach Produktart und Geschlecht in Deutschland im Jahr 2018</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Einfluss von Influencern auf Kaufentscheidungen nach Produkt und Geschlecht 2018</a:t>
            </a:r>
          </a:p>
        </p:txBody>
      </p:sp>
    </p:spTree>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Influencer Marketing aus Konsumentensicht</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Deutschland; Juli/August 2018; ab 16 Jahre; 2.000 Befragte</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68</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PwC; </a:t>
            </a:r>
            <a:r>
              <a:rPr sz="800">
                <a:solidFill>
                  <a:srgbClr val="555555"/>
                </a:solidFill>
                <a:latin typeface="Open Sans"/>
                <a:hlinkClick r:id="rId6">
                  <a:extLst>
                    <a:ext uri="{A12FA001-AC4F-418D-AE19-62706E023703}">
                      <ahyp:hlinkClr xmlns:ahyp="http://schemas.microsoft.com/office/drawing/2018/hyperlinkcolor" val="tx"/>
                    </a:ext>
                  </a:extLst>
                </a:hlinkClick>
              </a:rPr>
              <a:t>ID 951052</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29</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Anteil der Befragten, die ein sehr bzw. eher großes Vertrauen in die Produktinformationen von Influencern haben, nach Altersgruppen in Deutschland im Jahr 2018</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zum Vertrauen in Produktinformationen von Influencern in Deutschland 2018</a:t>
            </a:r>
          </a:p>
        </p:txBody>
      </p:sp>
    </p:spTree>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Influencer Marketing aus Konsumentensicht</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Deutschland; März 2020; ab 16 Jahre; n=1.068</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69</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BVDW; </a:t>
            </a:r>
            <a:r>
              <a:rPr sz="800">
                <a:solidFill>
                  <a:srgbClr val="555555"/>
                </a:solidFill>
                <a:latin typeface="Open Sans"/>
                <a:hlinkClick r:id="rId6">
                  <a:extLst>
                    <a:ext uri="{A12FA001-AC4F-418D-AE19-62706E023703}">
                      <ahyp:hlinkClr xmlns:ahyp="http://schemas.microsoft.com/office/drawing/2018/hyperlinkcolor" val="tx"/>
                    </a:ext>
                  </a:extLst>
                </a:hlinkClick>
              </a:rPr>
              <a:t>ID 993060</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30</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Stört es Sie, dass Influencer auch für Geld bzw. eine andere erhaltende Gegenleistung Produkte empfehlen?</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Einstellung gegenüber dem Verdienst von Influencern für Produktempfehlungen 2020</a:t>
            </a:r>
          </a:p>
        </p:txBody>
      </p:sp>
    </p:spTree>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Influencer Marketing aus Konsumentensicht</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Deutschland; 28.01.2019; ab 18 Jahre; 6.776 Befragte</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70</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YouGov; </a:t>
            </a:r>
            <a:r>
              <a:rPr sz="800">
                <a:solidFill>
                  <a:srgbClr val="555555"/>
                </a:solidFill>
                <a:latin typeface="Open Sans"/>
                <a:hlinkClick r:id="rId6">
                  <a:extLst>
                    <a:ext uri="{A12FA001-AC4F-418D-AE19-62706E023703}">
                      <ahyp:hlinkClr xmlns:ahyp="http://schemas.microsoft.com/office/drawing/2018/hyperlinkcolor" val="tx"/>
                    </a:ext>
                  </a:extLst>
                </a:hlinkClick>
              </a:rPr>
              <a:t>ID 961652</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31</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Finden Sie, dass Influencer in ihren Posts in sozialen Medien deutlich machen müssen, wenn sie Werbung für Marken und Produkte machen?</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zur Kennzeichnung von Posts von Influencern als Werbung in Deutschland 2019</a:t>
            </a:r>
          </a:p>
        </p:txBody>
      </p:sp>
    </p:spTree>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5"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4" name="New shape"/>
          <p:cNvSpPr/>
          <p:nvPr/>
        </p:nvSpPr>
        <p:spPr>
          <a:xfrm>
            <a:off x="8370001" y="-3600"/>
            <a:ext cx="3823200" cy="4536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Influencer-Rankings</a:t>
            </a:r>
          </a:p>
        </p:txBody>
      </p:sp>
      <p:sp>
        <p:nvSpPr>
          <p:cNvPr id="3" name="New shape"/>
          <p:cNvSpPr/>
          <p:nvPr/>
        </p:nvSpPr>
        <p:spPr>
          <a:xfrm>
            <a:off x="676800" y="4564800"/>
            <a:ext cx="3186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lnSpc>
                <a:spcPct val="100000"/>
              </a:lnSpc>
              <a:spcAft>
                <a:spcPct val="20000"/>
              </a:spcAft>
            </a:pPr>
            <a:r>
              <a:rPr sz="1400" b="1">
                <a:solidFill>
                  <a:srgbClr val="0A85E6"/>
                </a:solidFill>
                <a:latin typeface="Open Sans"/>
              </a:rPr>
              <a:t>INFLUENCER MARKETING</a:t>
            </a:r>
          </a:p>
        </p:txBody>
      </p:sp>
    </p:spTree>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Influencer-Rankings</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r:id="rId4"/>
          </a:graphicData>
        </a:graphic>
      </p:graphicFrame>
      <p:sp>
        <p:nvSpPr>
          <p:cNvPr id="4" name="New shape"/>
          <p:cNvSpPr/>
          <p:nvPr/>
        </p:nvSpPr>
        <p:spPr>
          <a:xfrm>
            <a:off x="4187450" y="1882800"/>
            <a:ext cx="37211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Anzahl der Instagram-Follower in Millionen</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Weltweit; Stand: 03.07.2019</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71</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InfluencerDB; </a:t>
            </a:r>
            <a:r>
              <a:rPr sz="800">
                <a:solidFill>
                  <a:srgbClr val="555555"/>
                </a:solidFill>
                <a:latin typeface="Open Sans"/>
                <a:hlinkClick r:id="rId6">
                  <a:extLst>
                    <a:ext uri="{A12FA001-AC4F-418D-AE19-62706E023703}">
                      <ahyp:hlinkClr xmlns:ahyp="http://schemas.microsoft.com/office/drawing/2018/hyperlinkcolor" val="tx"/>
                    </a:ext>
                  </a:extLst>
                </a:hlinkClick>
              </a:rPr>
              <a:t>ID 788476</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33</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Anzahl der Instagram-Follower von ausgewählten Fashion-Influencern weltweit im Juli 2019 (in Millionen)</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Anzahl der Follower von ausgewählten Fashion-Influencern auf Instagram weltweit 2019</a:t>
            </a:r>
          </a:p>
        </p:txBody>
      </p:sp>
    </p:spTree>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Influencer-Rankings</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r:id="rId4"/>
          </a:graphicData>
        </a:graphic>
      </p:graphicFrame>
      <p:sp>
        <p:nvSpPr>
          <p:cNvPr id="4" name="New shape"/>
          <p:cNvSpPr/>
          <p:nvPr/>
        </p:nvSpPr>
        <p:spPr>
          <a:xfrm>
            <a:off x="4612900" y="1882800"/>
            <a:ext cx="28702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Anzahl der Follower in Millionen</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Deutschland; Stand: 03.01.2020</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72</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OnlineMarketing.de; </a:t>
            </a:r>
            <a:r>
              <a:rPr sz="800">
                <a:solidFill>
                  <a:srgbClr val="555555"/>
                </a:solidFill>
                <a:latin typeface="Open Sans"/>
                <a:hlinkClick r:id="rId6">
                  <a:extLst>
                    <a:ext uri="{A12FA001-AC4F-418D-AE19-62706E023703}">
                      <ahyp:hlinkClr xmlns:ahyp="http://schemas.microsoft.com/office/drawing/2018/hyperlinkcolor" val="tx"/>
                    </a:ext>
                  </a:extLst>
                </a:hlinkClick>
              </a:rPr>
              <a:t>ID 696861</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34</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Ranking der zehn größten deutschen Influencer auf Instagram nach der Anzahl der Follower im Januar 2020 (in Millionen)</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Ranking der größten deutschen Influencer auf Instagram nach Followern 2020</a:t>
            </a: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3200">
                <a:solidFill>
                  <a:srgbClr val="0A85E6"/>
                </a:solidFill>
                <a:latin typeface="Open Sans Light"/>
              </a:rPr>
              <a:t>Inhaltsverzeichnis</a:t>
            </a:r>
          </a:p>
        </p:txBody>
      </p:sp>
      <p:sp>
        <p:nvSpPr>
          <p:cNvPr id="4" name="New shape"/>
          <p:cNvSpPr/>
          <p:nvPr/>
        </p:nvSpPr>
        <p:spPr>
          <a:xfrm>
            <a:off x="397400" y="1882800"/>
            <a:ext cx="558800"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lstStyle/>
          <a:p>
            <a:pPr algn="l">
              <a:spcAft>
                <a:spcPct val="20000"/>
              </a:spcAft>
            </a:pPr>
            <a:r>
              <a:rPr sz="2000">
                <a:solidFill>
                  <a:srgbClr val="0F283E"/>
                </a:solidFill>
                <a:latin typeface="Open Sans Light"/>
              </a:rPr>
              <a:t>02</a:t>
            </a:r>
          </a:p>
        </p:txBody>
      </p:sp>
      <p:sp>
        <p:nvSpPr>
          <p:cNvPr id="5" name="New shape"/>
          <p:cNvSpPr/>
          <p:nvPr/>
        </p:nvSpPr>
        <p:spPr>
          <a:xfrm>
            <a:off x="676800" y="1882800"/>
            <a:ext cx="10742400" cy="337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spAutoFit/>
          </a:bodyPr>
          <a:lstStyle/>
          <a:p>
            <a:pPr algn="l">
              <a:spcAft>
                <a:spcPct val="20000"/>
              </a:spcAft>
            </a:pPr>
            <a:r>
              <a:rPr sz="1600">
                <a:solidFill>
                  <a:srgbClr val="0F283E"/>
                </a:solidFill>
                <a:latin typeface="Open Sans Light"/>
              </a:rPr>
              <a:t>Influencer Marketing aus Sicht von Marketern</a:t>
            </a:r>
          </a:p>
        </p:txBody>
      </p:sp>
      <p:sp>
        <p:nvSpPr>
          <p:cNvPr id="6" name="New shape"/>
          <p:cNvSpPr/>
          <p:nvPr/>
        </p:nvSpPr>
        <p:spPr>
          <a:xfrm>
            <a:off x="781200" y="228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3" action="ppaction://hlinksldjump">
                  <a:extLst>
                    <a:ext uri="{A12FA001-AC4F-418D-AE19-62706E023703}">
                      <ahyp:hlinkClr xmlns:ahyp="http://schemas.microsoft.com/office/drawing/2018/hyperlinkcolor" val="tx"/>
                    </a:ext>
                  </a:extLst>
                </a:hlinkClick>
              </a:rPr>
              <a:t>16</a:t>
            </a:r>
          </a:p>
        </p:txBody>
      </p:sp>
      <p:sp>
        <p:nvSpPr>
          <p:cNvPr id="7" name="New shape"/>
          <p:cNvSpPr/>
          <p:nvPr/>
        </p:nvSpPr>
        <p:spPr>
          <a:xfrm>
            <a:off x="781200" y="228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Umfrage zur Nutzung von Influencer Marketing weltweit 2018</a:t>
            </a:r>
          </a:p>
        </p:txBody>
      </p:sp>
      <p:sp>
        <p:nvSpPr>
          <p:cNvPr id="8" name="New shape"/>
          <p:cNvSpPr/>
          <p:nvPr/>
        </p:nvSpPr>
        <p:spPr>
          <a:xfrm>
            <a:off x="781200" y="252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4" action="ppaction://hlinksldjump">
                  <a:extLst>
                    <a:ext uri="{A12FA001-AC4F-418D-AE19-62706E023703}">
                      <ahyp:hlinkClr xmlns:ahyp="http://schemas.microsoft.com/office/drawing/2018/hyperlinkcolor" val="tx"/>
                    </a:ext>
                  </a:extLst>
                </a:hlinkClick>
              </a:rPr>
              <a:t>17</a:t>
            </a:r>
          </a:p>
        </p:txBody>
      </p:sp>
      <p:sp>
        <p:nvSpPr>
          <p:cNvPr id="9" name="New shape"/>
          <p:cNvSpPr/>
          <p:nvPr/>
        </p:nvSpPr>
        <p:spPr>
          <a:xfrm>
            <a:off x="781200" y="252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Erwartete Budgetumschichtungen aufgrund von Influencer-Marketing in Deutschland 2018</a:t>
            </a:r>
          </a:p>
        </p:txBody>
      </p:sp>
      <p:sp>
        <p:nvSpPr>
          <p:cNvPr id="10" name="New shape"/>
          <p:cNvSpPr/>
          <p:nvPr/>
        </p:nvSpPr>
        <p:spPr>
          <a:xfrm>
            <a:off x="781200" y="276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18</a:t>
            </a:r>
          </a:p>
        </p:txBody>
      </p:sp>
      <p:sp>
        <p:nvSpPr>
          <p:cNvPr id="11" name="New shape"/>
          <p:cNvSpPr/>
          <p:nvPr/>
        </p:nvSpPr>
        <p:spPr>
          <a:xfrm>
            <a:off x="781200" y="276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Umfrage zur Relevanz von Influencer-Marketing in fünf Jahren in Deutschland 2018</a:t>
            </a:r>
          </a:p>
        </p:txBody>
      </p:sp>
      <p:sp>
        <p:nvSpPr>
          <p:cNvPr id="12" name="New shape"/>
          <p:cNvSpPr/>
          <p:nvPr/>
        </p:nvSpPr>
        <p:spPr>
          <a:xfrm>
            <a:off x="781200" y="300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6" action="ppaction://hlinksldjump">
                  <a:extLst>
                    <a:ext uri="{A12FA001-AC4F-418D-AE19-62706E023703}">
                      <ahyp:hlinkClr xmlns:ahyp="http://schemas.microsoft.com/office/drawing/2018/hyperlinkcolor" val="tx"/>
                    </a:ext>
                  </a:extLst>
                </a:hlinkClick>
              </a:rPr>
              <a:t>19</a:t>
            </a:r>
          </a:p>
        </p:txBody>
      </p:sp>
      <p:sp>
        <p:nvSpPr>
          <p:cNvPr id="13" name="New shape"/>
          <p:cNvSpPr/>
          <p:nvPr/>
        </p:nvSpPr>
        <p:spPr>
          <a:xfrm>
            <a:off x="781200" y="300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Marktdurchschnittspreis für einen Beitrag von Influencern in Deutschland 2020</a:t>
            </a:r>
          </a:p>
        </p:txBody>
      </p:sp>
      <p:sp>
        <p:nvSpPr>
          <p:cNvPr id="14" name="New shape"/>
          <p:cNvSpPr/>
          <p:nvPr/>
        </p:nvSpPr>
        <p:spPr>
          <a:xfrm>
            <a:off x="397400" y="3370740"/>
            <a:ext cx="558800"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lstStyle/>
          <a:p>
            <a:pPr algn="l">
              <a:spcAft>
                <a:spcPct val="20000"/>
              </a:spcAft>
            </a:pPr>
            <a:r>
              <a:rPr sz="2000">
                <a:solidFill>
                  <a:srgbClr val="0F283E"/>
                </a:solidFill>
                <a:latin typeface="Open Sans Light"/>
              </a:rPr>
              <a:t>03</a:t>
            </a:r>
          </a:p>
        </p:txBody>
      </p:sp>
      <p:sp>
        <p:nvSpPr>
          <p:cNvPr id="15" name="New shape"/>
          <p:cNvSpPr/>
          <p:nvPr/>
        </p:nvSpPr>
        <p:spPr>
          <a:xfrm>
            <a:off x="676800" y="3370740"/>
            <a:ext cx="10742400" cy="337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spAutoFit/>
          </a:bodyPr>
          <a:lstStyle/>
          <a:p>
            <a:pPr algn="l">
              <a:spcAft>
                <a:spcPct val="20000"/>
              </a:spcAft>
            </a:pPr>
            <a:r>
              <a:rPr sz="1600">
                <a:solidFill>
                  <a:srgbClr val="0F283E"/>
                </a:solidFill>
                <a:latin typeface="Open Sans Light"/>
              </a:rPr>
              <a:t>Influencer Marketing aus Konsumentensicht</a:t>
            </a:r>
          </a:p>
        </p:txBody>
      </p:sp>
      <p:sp>
        <p:nvSpPr>
          <p:cNvPr id="16" name="New shape"/>
          <p:cNvSpPr/>
          <p:nvPr/>
        </p:nvSpPr>
        <p:spPr>
          <a:xfrm>
            <a:off x="781200" y="377168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7" action="ppaction://hlinksldjump">
                  <a:extLst>
                    <a:ext uri="{A12FA001-AC4F-418D-AE19-62706E023703}">
                      <ahyp:hlinkClr xmlns:ahyp="http://schemas.microsoft.com/office/drawing/2018/hyperlinkcolor" val="tx"/>
                    </a:ext>
                  </a:extLst>
                </a:hlinkClick>
              </a:rPr>
              <a:t>21</a:t>
            </a:r>
          </a:p>
        </p:txBody>
      </p:sp>
      <p:sp>
        <p:nvSpPr>
          <p:cNvPr id="17" name="New shape"/>
          <p:cNvSpPr/>
          <p:nvPr/>
        </p:nvSpPr>
        <p:spPr>
          <a:xfrm>
            <a:off x="781200" y="377168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Umfrage zu Beziehungen zu Produktbeiträgen von Influencern weltweit nach Ländern 2020</a:t>
            </a:r>
          </a:p>
        </p:txBody>
      </p:sp>
      <p:sp>
        <p:nvSpPr>
          <p:cNvPr id="18" name="New shape"/>
          <p:cNvSpPr/>
          <p:nvPr/>
        </p:nvSpPr>
        <p:spPr>
          <a:xfrm>
            <a:off x="781200" y="401168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8" action="ppaction://hlinksldjump">
                  <a:extLst>
                    <a:ext uri="{A12FA001-AC4F-418D-AE19-62706E023703}">
                      <ahyp:hlinkClr xmlns:ahyp="http://schemas.microsoft.com/office/drawing/2018/hyperlinkcolor" val="tx"/>
                    </a:ext>
                  </a:extLst>
                </a:hlinkClick>
              </a:rPr>
              <a:t>22</a:t>
            </a:r>
          </a:p>
        </p:txBody>
      </p:sp>
      <p:sp>
        <p:nvSpPr>
          <p:cNvPr id="19" name="New shape"/>
          <p:cNvSpPr/>
          <p:nvPr/>
        </p:nvSpPr>
        <p:spPr>
          <a:xfrm>
            <a:off x="781200" y="401168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Umfrage zur Einstellung gegenüber Influencern in Deutschland 2018</a:t>
            </a:r>
          </a:p>
        </p:txBody>
      </p:sp>
      <p:sp>
        <p:nvSpPr>
          <p:cNvPr id="20" name="New shape"/>
          <p:cNvSpPr/>
          <p:nvPr/>
        </p:nvSpPr>
        <p:spPr>
          <a:xfrm>
            <a:off x="781200" y="425168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9" action="ppaction://hlinksldjump">
                  <a:extLst>
                    <a:ext uri="{A12FA001-AC4F-418D-AE19-62706E023703}">
                      <ahyp:hlinkClr xmlns:ahyp="http://schemas.microsoft.com/office/drawing/2018/hyperlinkcolor" val="tx"/>
                    </a:ext>
                  </a:extLst>
                </a:hlinkClick>
              </a:rPr>
              <a:t>23</a:t>
            </a:r>
          </a:p>
        </p:txBody>
      </p:sp>
      <p:sp>
        <p:nvSpPr>
          <p:cNvPr id="21" name="New shape"/>
          <p:cNvSpPr/>
          <p:nvPr/>
        </p:nvSpPr>
        <p:spPr>
          <a:xfrm>
            <a:off x="781200" y="425168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Umfrage zum Einfluss von Influencern auf die Kaufentscheidung in Deutschland 2018</a:t>
            </a:r>
          </a:p>
        </p:txBody>
      </p:sp>
      <p:sp>
        <p:nvSpPr>
          <p:cNvPr id="22" name="New shape"/>
          <p:cNvSpPr/>
          <p:nvPr/>
        </p:nvSpPr>
        <p:spPr>
          <a:xfrm>
            <a:off x="781200" y="449168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0" action="ppaction://hlinksldjump">
                  <a:extLst>
                    <a:ext uri="{A12FA001-AC4F-418D-AE19-62706E023703}">
                      <ahyp:hlinkClr xmlns:ahyp="http://schemas.microsoft.com/office/drawing/2018/hyperlinkcolor" val="tx"/>
                    </a:ext>
                  </a:extLst>
                </a:hlinkClick>
              </a:rPr>
              <a:t>24</a:t>
            </a:r>
          </a:p>
        </p:txBody>
      </p:sp>
      <p:sp>
        <p:nvSpPr>
          <p:cNvPr id="23" name="New shape"/>
          <p:cNvSpPr/>
          <p:nvPr/>
        </p:nvSpPr>
        <p:spPr>
          <a:xfrm>
            <a:off x="781200" y="449168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Umfrage zum Folgen von Influencern nach Themenbereich in Deutschland 2018</a:t>
            </a:r>
          </a:p>
        </p:txBody>
      </p:sp>
      <p:sp>
        <p:nvSpPr>
          <p:cNvPr id="24" name="New shape"/>
          <p:cNvSpPr/>
          <p:nvPr/>
        </p:nvSpPr>
        <p:spPr>
          <a:xfrm>
            <a:off x="781200" y="473168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1" action="ppaction://hlinksldjump">
                  <a:extLst>
                    <a:ext uri="{A12FA001-AC4F-418D-AE19-62706E023703}">
                      <ahyp:hlinkClr xmlns:ahyp="http://schemas.microsoft.com/office/drawing/2018/hyperlinkcolor" val="tx"/>
                    </a:ext>
                  </a:extLst>
                </a:hlinkClick>
              </a:rPr>
              <a:t>25</a:t>
            </a:r>
          </a:p>
        </p:txBody>
      </p:sp>
      <p:sp>
        <p:nvSpPr>
          <p:cNvPr id="25" name="New shape"/>
          <p:cNvSpPr/>
          <p:nvPr/>
        </p:nvSpPr>
        <p:spPr>
          <a:xfrm>
            <a:off x="781200" y="473168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Umfrage zu Eigenschaften für das Vertrauen in Influencer in Deutschland 2018</a:t>
            </a:r>
          </a:p>
        </p:txBody>
      </p:sp>
      <p:sp>
        <p:nvSpPr>
          <p:cNvPr id="26" name="New shape"/>
          <p:cNvSpPr/>
          <p:nvPr/>
        </p:nvSpPr>
        <p:spPr>
          <a:xfrm>
            <a:off x="781200" y="497168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2" action="ppaction://hlinksldjump">
                  <a:extLst>
                    <a:ext uri="{A12FA001-AC4F-418D-AE19-62706E023703}">
                      <ahyp:hlinkClr xmlns:ahyp="http://schemas.microsoft.com/office/drawing/2018/hyperlinkcolor" val="tx"/>
                    </a:ext>
                  </a:extLst>
                </a:hlinkClick>
              </a:rPr>
              <a:t>26</a:t>
            </a:r>
          </a:p>
        </p:txBody>
      </p:sp>
      <p:sp>
        <p:nvSpPr>
          <p:cNvPr id="27" name="New shape"/>
          <p:cNvSpPr/>
          <p:nvPr/>
        </p:nvSpPr>
        <p:spPr>
          <a:xfrm>
            <a:off x="781200" y="497168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Umfrage zu den Online-Einkäufen über Social Media weltweit bis 2020</a:t>
            </a:r>
          </a:p>
        </p:txBody>
      </p:sp>
      <p:sp>
        <p:nvSpPr>
          <p:cNvPr id="28" name="New shape"/>
          <p:cNvSpPr/>
          <p:nvPr/>
        </p:nvSpPr>
        <p:spPr>
          <a:xfrm>
            <a:off x="781200" y="521168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3" action="ppaction://hlinksldjump">
                  <a:extLst>
                    <a:ext uri="{A12FA001-AC4F-418D-AE19-62706E023703}">
                      <ahyp:hlinkClr xmlns:ahyp="http://schemas.microsoft.com/office/drawing/2018/hyperlinkcolor" val="tx"/>
                    </a:ext>
                  </a:extLst>
                </a:hlinkClick>
              </a:rPr>
              <a:t>27</a:t>
            </a:r>
          </a:p>
        </p:txBody>
      </p:sp>
      <p:sp>
        <p:nvSpPr>
          <p:cNvPr id="29" name="New shape"/>
          <p:cNvSpPr/>
          <p:nvPr/>
        </p:nvSpPr>
        <p:spPr>
          <a:xfrm>
            <a:off x="781200" y="521168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Umfrage zum Einfluss von Influencern auf Kaufentscheidungen in Deutschland 2018</a:t>
            </a:r>
          </a:p>
        </p:txBody>
      </p:sp>
      <p:sp>
        <p:nvSpPr>
          <p:cNvPr id="30" name="New shape"/>
          <p:cNvSpPr/>
          <p:nvPr/>
        </p:nvSpPr>
        <p:spPr>
          <a:xfrm>
            <a:off x="781200" y="545168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4" action="ppaction://hlinksldjump">
                  <a:extLst>
                    <a:ext uri="{A12FA001-AC4F-418D-AE19-62706E023703}">
                      <ahyp:hlinkClr xmlns:ahyp="http://schemas.microsoft.com/office/drawing/2018/hyperlinkcolor" val="tx"/>
                    </a:ext>
                  </a:extLst>
                </a:hlinkClick>
              </a:rPr>
              <a:t>28</a:t>
            </a:r>
          </a:p>
        </p:txBody>
      </p:sp>
      <p:sp>
        <p:nvSpPr>
          <p:cNvPr id="31" name="New shape"/>
          <p:cNvSpPr/>
          <p:nvPr/>
        </p:nvSpPr>
        <p:spPr>
          <a:xfrm>
            <a:off x="781200" y="545168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Einfluss von Influencern auf Kaufentscheidungen nach Produkt und Geschlecht 2018</a:t>
            </a:r>
          </a:p>
        </p:txBody>
      </p:sp>
    </p:spTree>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Influencer-Rankings</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r:id="rId4"/>
          </a:graphicData>
        </a:graphic>
      </p:graphicFrame>
      <p:sp>
        <p:nvSpPr>
          <p:cNvPr id="4" name="New shape"/>
          <p:cNvSpPr/>
          <p:nvPr/>
        </p:nvSpPr>
        <p:spPr>
          <a:xfrm>
            <a:off x="5070100" y="1882800"/>
            <a:ext cx="19558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Follower in Millionen</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Stand: 12.12.2019; ausgewählte Influencer, Listing hat keinen Anspruch auf Vollständigkeit</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73</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InfluencerDB; </a:t>
            </a:r>
            <a:r>
              <a:rPr sz="800">
                <a:solidFill>
                  <a:srgbClr val="555555"/>
                </a:solidFill>
                <a:latin typeface="Open Sans"/>
                <a:hlinkClick r:id="rId6">
                  <a:extLst>
                    <a:ext uri="{A12FA001-AC4F-418D-AE19-62706E023703}">
                      <ahyp:hlinkClr xmlns:ahyp="http://schemas.microsoft.com/office/drawing/2018/hyperlinkcolor" val="tx"/>
                    </a:ext>
                  </a:extLst>
                </a:hlinkClick>
              </a:rPr>
              <a:t>ID 647365</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35</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Beliebte deutsche Fashion-Influencer bei Instagram nach der Anzahl ihrer Follower im Dezember 2019 (in Millionen)</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Beliebte deutsche Fashion-Influencer bei Instagram nach der Anzahl der Follower 2019</a:t>
            </a:r>
          </a:p>
        </p:txBody>
      </p:sp>
    </p:spTree>
  </p:cSld>
  <p:clrMapOvr>
    <a:masterClrMapping/>
  </p:clrMapOv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Influencer-Rankings</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r:id="rId4"/>
          </a:graphicData>
        </a:graphic>
      </p:graphicFrame>
      <p:sp>
        <p:nvSpPr>
          <p:cNvPr id="4" name="New shape"/>
          <p:cNvSpPr/>
          <p:nvPr/>
        </p:nvSpPr>
        <p:spPr>
          <a:xfrm>
            <a:off x="4454150" y="1882800"/>
            <a:ext cx="31877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Anzahl der Abonnenten in Millionen</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Stand: 23.06.2021</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74</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HitchOn; </a:t>
            </a:r>
            <a:r>
              <a:rPr sz="800">
                <a:solidFill>
                  <a:srgbClr val="555555"/>
                </a:solidFill>
                <a:latin typeface="Open Sans"/>
                <a:hlinkClick r:id="rId6">
                  <a:extLst>
                    <a:ext uri="{A12FA001-AC4F-418D-AE19-62706E023703}">
                      <ahyp:hlinkClr xmlns:ahyp="http://schemas.microsoft.com/office/drawing/2018/hyperlinkcolor" val="tx"/>
                    </a:ext>
                  </a:extLst>
                </a:hlinkClick>
              </a:rPr>
              <a:t>ID 1007315</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36</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Top 10 der beliebtesten Gaming-Influencer bei YouTube nach der Anzahl der Abonnenten in Deutschland im Juni 2021 (in Millionen)</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Top 10 der beliebtesten Gaming-Influencer bei YouTube nach Abonnenten 2021</a:t>
            </a:r>
          </a:p>
        </p:txBody>
      </p:sp>
    </p:spTree>
  </p:cSld>
  <p:clrMapOvr>
    <a:masterClrMapping/>
  </p:clrMapOv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Influencer-Rankings</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r:id="rId4"/>
          </a:graphicData>
        </a:graphic>
      </p:graphicFrame>
      <p:sp>
        <p:nvSpPr>
          <p:cNvPr id="4" name="New shape"/>
          <p:cNvSpPr/>
          <p:nvPr/>
        </p:nvSpPr>
        <p:spPr>
          <a:xfrm>
            <a:off x="5070100" y="1882800"/>
            <a:ext cx="19558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Anteil der Befragten</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Deutschland; März 2019; unter 14 Jahre; 583 Jungen und Mädchen</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75</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KB&amp;B; </a:t>
            </a:r>
            <a:r>
              <a:rPr sz="800">
                <a:solidFill>
                  <a:srgbClr val="555555"/>
                </a:solidFill>
                <a:latin typeface="Open Sans"/>
                <a:hlinkClick r:id="rId6">
                  <a:extLst>
                    <a:ext uri="{A12FA001-AC4F-418D-AE19-62706E023703}">
                      <ahyp:hlinkClr xmlns:ahyp="http://schemas.microsoft.com/office/drawing/2018/hyperlinkcolor" val="tx"/>
                    </a:ext>
                  </a:extLst>
                </a:hlinkClick>
              </a:rPr>
              <a:t>ID 1011073</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37</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5000" lnSpcReduction="20000"/>
          </a:bodyPr>
          <a:lstStyle/>
          <a:p>
            <a:pPr algn="l">
              <a:lnSpc>
                <a:spcPct val="100000"/>
              </a:lnSpc>
              <a:spcAft>
                <a:spcPct val="20000"/>
              </a:spcAft>
            </a:pPr>
            <a:r>
              <a:rPr sz="3200">
                <a:solidFill>
                  <a:srgbClr val="0A85E6"/>
                </a:solidFill>
                <a:latin typeface="Open Sans Light"/>
              </a:rPr>
              <a:t>Anteil der Unter-14-Jährigen, die folgende Influencer kennen, in Deutschland im Jahr 2019</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zur Bekanntheit von Influencern unter Kindern in Deutschland 2019</a:t>
            </a:r>
          </a:p>
        </p:txBody>
      </p:sp>
    </p:spTree>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Influencer-Rankings</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r:id="rId4"/>
          </a:graphicData>
        </a:graphic>
      </p:graphicFrame>
      <p:sp>
        <p:nvSpPr>
          <p:cNvPr id="4" name="New shape"/>
          <p:cNvSpPr/>
          <p:nvPr/>
        </p:nvSpPr>
        <p:spPr>
          <a:xfrm>
            <a:off x="4447800" y="1882800"/>
            <a:ext cx="32004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Anzahl der Abonnenten in Tausend</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Deutschland; Stand: 29.06.2021</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76</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HitchOn; </a:t>
            </a:r>
            <a:r>
              <a:rPr sz="800">
                <a:solidFill>
                  <a:srgbClr val="555555"/>
                </a:solidFill>
                <a:latin typeface="Open Sans"/>
                <a:hlinkClick r:id="rId6">
                  <a:extLst>
                    <a:ext uri="{A12FA001-AC4F-418D-AE19-62706E023703}">
                      <ahyp:hlinkClr xmlns:ahyp="http://schemas.microsoft.com/office/drawing/2018/hyperlinkcolor" val="tx"/>
                    </a:ext>
                  </a:extLst>
                </a:hlinkClick>
              </a:rPr>
              <a:t>ID 1121697</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38</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Top 10 der beliebtesten deutschen Tech-Influencer auf YouTube nach der Anzahl der Abonnenten in Deutschland im Juni 2021 (in 1.000)</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Top 10 der beliebtesten deutschen Tech-YouTuber nach der Anzahl der Abonnenten 2021</a:t>
            </a:r>
          </a:p>
        </p:txBody>
      </p:sp>
    </p:spTree>
  </p:cSld>
  <p:clrMapOvr>
    <a:masterClrMapping/>
  </p:clrMapOv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Influencer-Rankings</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r:id="rId4"/>
          </a:graphicData>
        </a:graphic>
      </p:graphicFrame>
      <p:sp>
        <p:nvSpPr>
          <p:cNvPr id="4" name="New shape"/>
          <p:cNvSpPr/>
          <p:nvPr/>
        </p:nvSpPr>
        <p:spPr>
          <a:xfrm>
            <a:off x="3615950" y="1882800"/>
            <a:ext cx="48641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Durchschnittliche Anzahl an Views pro Video in Tausend</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Deutschland; Stand: 29.06.2021; * auf Basis der letzten 12 Videos</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77</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HitchOn; </a:t>
            </a:r>
            <a:r>
              <a:rPr sz="800">
                <a:solidFill>
                  <a:srgbClr val="555555"/>
                </a:solidFill>
                <a:latin typeface="Open Sans"/>
                <a:hlinkClick r:id="rId6">
                  <a:extLst>
                    <a:ext uri="{A12FA001-AC4F-418D-AE19-62706E023703}">
                      <ahyp:hlinkClr xmlns:ahyp="http://schemas.microsoft.com/office/drawing/2018/hyperlinkcolor" val="tx"/>
                    </a:ext>
                  </a:extLst>
                </a:hlinkClick>
              </a:rPr>
              <a:t>ID 1121736</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39</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Top 10 der beliebtesten deutschen Tech-Influencer auf YouTube nach der durchschnittlichen Anzahl an Views pro Video* in Deutschland im Juni 2021 (in 1.000)</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Top 10 der beliebtesten deutschen Tech-YouTuber nach der Anzahl der Views 2021</a:t>
            </a:r>
          </a:p>
        </p:txBody>
      </p:sp>
    </p:spTree>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Influencer-Rankings</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r:id="rId4"/>
          </a:graphicData>
        </a:graphic>
      </p:graphicFrame>
      <p:sp>
        <p:nvSpPr>
          <p:cNvPr id="4" name="New shape"/>
          <p:cNvSpPr/>
          <p:nvPr/>
        </p:nvSpPr>
        <p:spPr>
          <a:xfrm>
            <a:off x="5070100" y="1882800"/>
            <a:ext cx="19558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Anteil der Influencer</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Deutschland; Januar 2020</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78</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HypeAuditor; </a:t>
            </a:r>
            <a:r>
              <a:rPr sz="800">
                <a:solidFill>
                  <a:srgbClr val="555555"/>
                </a:solidFill>
                <a:latin typeface="Open Sans"/>
                <a:hlinkClick r:id="rId6">
                  <a:extLst>
                    <a:ext uri="{A12FA001-AC4F-418D-AE19-62706E023703}">
                      <ahyp:hlinkClr xmlns:ahyp="http://schemas.microsoft.com/office/drawing/2018/hyperlinkcolor" val="tx"/>
                    </a:ext>
                  </a:extLst>
                </a:hlinkClick>
              </a:rPr>
              <a:t>ID 1119620</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40</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0000" lnSpcReduction="20000"/>
          </a:bodyPr>
          <a:lstStyle/>
          <a:p>
            <a:pPr algn="l">
              <a:lnSpc>
                <a:spcPct val="100000"/>
              </a:lnSpc>
              <a:spcAft>
                <a:spcPct val="20000"/>
              </a:spcAft>
            </a:pPr>
            <a:r>
              <a:rPr sz="3200">
                <a:solidFill>
                  <a:srgbClr val="0A85E6"/>
                </a:solidFill>
                <a:latin typeface="Open Sans Light"/>
              </a:rPr>
              <a:t>Verteilung der Influencer nach Anzahl der Instagram-Follower in Deutschland 2020</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Influencer nach Anzahl der Instagram-Follower in Deutschland 2020</a:t>
            </a:r>
          </a:p>
        </p:txBody>
      </p:sp>
    </p:spTree>
  </p:cSld>
  <p:clrMapOvr>
    <a:masterClrMapping/>
  </p:clrMapOvr>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Influencer-Rankings</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r:id="rId4"/>
          </a:graphicData>
        </a:graphic>
      </p:graphicFrame>
      <p:sp>
        <p:nvSpPr>
          <p:cNvPr id="4" name="New shape"/>
          <p:cNvSpPr/>
          <p:nvPr/>
        </p:nvSpPr>
        <p:spPr>
          <a:xfrm>
            <a:off x="5070100" y="1882800"/>
            <a:ext cx="19558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Anteil der Influencer</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Deutschland; Januar 2020; 146.226 Influencer; 5 beliebteste Kategorien</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79</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HypeAuditor; </a:t>
            </a:r>
            <a:r>
              <a:rPr sz="800">
                <a:solidFill>
                  <a:srgbClr val="555555"/>
                </a:solidFill>
                <a:latin typeface="Open Sans"/>
                <a:hlinkClick r:id="rId6">
                  <a:extLst>
                    <a:ext uri="{A12FA001-AC4F-418D-AE19-62706E023703}">
                      <ahyp:hlinkClr xmlns:ahyp="http://schemas.microsoft.com/office/drawing/2018/hyperlinkcolor" val="tx"/>
                    </a:ext>
                  </a:extLst>
                </a:hlinkClick>
              </a:rPr>
              <a:t>ID 1119627</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41</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2500" lnSpcReduction="20000"/>
          </a:bodyPr>
          <a:lstStyle/>
          <a:p>
            <a:pPr algn="l">
              <a:lnSpc>
                <a:spcPct val="100000"/>
              </a:lnSpc>
              <a:spcAft>
                <a:spcPct val="20000"/>
              </a:spcAft>
            </a:pPr>
            <a:r>
              <a:rPr sz="3200">
                <a:solidFill>
                  <a:srgbClr val="0A85E6"/>
                </a:solidFill>
                <a:latin typeface="Open Sans Light"/>
              </a:rPr>
              <a:t>Verteilung der Influencer bei Instagram nach Themen in Deutschland im Jahr 2020</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Anteil der Instagram-Influencer nach Kategorien in Deutschland 2020</a:t>
            </a:r>
          </a:p>
        </p:txBody>
      </p:sp>
    </p:spTree>
  </p:cSld>
  <p:clrMapOvr>
    <a:masterClrMapping/>
  </p:clrMapOvr>
  <p:transition/>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5"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4" name="New shape"/>
          <p:cNvSpPr/>
          <p:nvPr/>
        </p:nvSpPr>
        <p:spPr>
          <a:xfrm>
            <a:off x="8370001" y="-3600"/>
            <a:ext cx="3823200" cy="4536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Quellenverzeichnis</a:t>
            </a:r>
          </a:p>
        </p:txBody>
      </p:sp>
      <p:sp>
        <p:nvSpPr>
          <p:cNvPr id="3" name="New shape"/>
          <p:cNvSpPr/>
          <p:nvPr/>
        </p:nvSpPr>
        <p:spPr>
          <a:xfrm>
            <a:off x="676800" y="4564800"/>
            <a:ext cx="3186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lnSpc>
                <a:spcPct val="100000"/>
              </a:lnSpc>
              <a:spcAft>
                <a:spcPct val="20000"/>
              </a:spcAft>
            </a:pPr>
            <a:r>
              <a:rPr sz="1400" b="1">
                <a:solidFill>
                  <a:srgbClr val="0A85E6"/>
                </a:solidFill>
                <a:latin typeface="Open Sans"/>
              </a:rPr>
              <a:t>INFLUENCER MARKETING</a:t>
            </a:r>
          </a:p>
        </p:txBody>
      </p:sp>
    </p:spTree>
  </p:cSld>
  <p:clrMapOvr>
    <a:masterClrMapping/>
  </p:clrMapOvr>
  <p:transition/>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43</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304800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Goldmedia GmbH Strategy Consulting</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Goldmedia GmbH Strategy Consulting</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Stand: März 2018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Österreich, Deutschland, Schweiz</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das Marktvolumen umfasst alle monetären und nicht-monetären (z.B. kostenfreie Produkte) Nettoerlöse deutschsprachiger Influencer mit mindestens 10.000 Followern in Deutschland, Österreich u. Schweiz</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Goldmedia GmbH Strategy Consulting</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März 2018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goldmedia.com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Diese Statistik bildet eine Prognose zum Marktvolumen für Influencer Marketing in der DACH-Region für die Jahre 2017 und 2020 ab. Der Prognose zufolge wird sich das Marktvolumen für Influencer Marketing in der DACH-Region im Jahr 2020 auf rund 990 Millionen Euro belaufen.</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Prognose zum Marktvolumen für Influencer Marketing in der DACH-Region für die Jahre 2017 und 2020 (in Millionen Euro)</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Prognose zum Marktvolumen für Influencer Marketing in der DACH-Region bis 2020</a:t>
            </a:r>
          </a:p>
        </p:txBody>
      </p:sp>
    </p:spTree>
  </p:cSld>
  <p:clrMapOvr>
    <a:masterClrMapping/>
  </p:clrMapOvr>
  <p:transition/>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44</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Upfluence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Upfluence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2018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Weltweit</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Upfluence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Februar 2018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upfluence.com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Diese Statistik bildet die Verteilung der Influencer bei Instagram weltweit nach der Anzahl ihrer Follower im Jahr 2018 ab. Laut der Quelle hatten rund 65 Prozent der Influencer zwischen 10.000 und 50.000 Follower bei Instagram.</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Verteilung der Influencer bei Instagram weltweit nach der Anzahl ihrer Follower im Jahr 2018</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Verteilung der Influencer bei Instagram nach der Anzahl der Follower weltweit 2018</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3200">
                <a:solidFill>
                  <a:srgbClr val="0A85E6"/>
                </a:solidFill>
                <a:latin typeface="Open Sans Light"/>
              </a:rPr>
              <a:t>Inhaltsverzeichnis</a:t>
            </a:r>
          </a:p>
        </p:txBody>
      </p:sp>
      <p:sp>
        <p:nvSpPr>
          <p:cNvPr id="4" name="New shape"/>
          <p:cNvSpPr/>
          <p:nvPr/>
        </p:nvSpPr>
        <p:spPr>
          <a:xfrm>
            <a:off x="781200" y="188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3" action="ppaction://hlinksldjump">
                  <a:extLst>
                    <a:ext uri="{A12FA001-AC4F-418D-AE19-62706E023703}">
                      <ahyp:hlinkClr xmlns:ahyp="http://schemas.microsoft.com/office/drawing/2018/hyperlinkcolor" val="tx"/>
                    </a:ext>
                  </a:extLst>
                </a:hlinkClick>
              </a:rPr>
              <a:t>29</a:t>
            </a:r>
          </a:p>
        </p:txBody>
      </p:sp>
      <p:sp>
        <p:nvSpPr>
          <p:cNvPr id="5" name="New shape"/>
          <p:cNvSpPr/>
          <p:nvPr/>
        </p:nvSpPr>
        <p:spPr>
          <a:xfrm>
            <a:off x="781200" y="188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Umfrage zum Vertrauen in Produktinformationen von Influencern in Deutschland 2018</a:t>
            </a:r>
          </a:p>
        </p:txBody>
      </p:sp>
      <p:sp>
        <p:nvSpPr>
          <p:cNvPr id="6" name="New shape"/>
          <p:cNvSpPr/>
          <p:nvPr/>
        </p:nvSpPr>
        <p:spPr>
          <a:xfrm>
            <a:off x="781200" y="212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4" action="ppaction://hlinksldjump">
                  <a:extLst>
                    <a:ext uri="{A12FA001-AC4F-418D-AE19-62706E023703}">
                      <ahyp:hlinkClr xmlns:ahyp="http://schemas.microsoft.com/office/drawing/2018/hyperlinkcolor" val="tx"/>
                    </a:ext>
                  </a:extLst>
                </a:hlinkClick>
              </a:rPr>
              <a:t>30</a:t>
            </a:r>
          </a:p>
        </p:txBody>
      </p:sp>
      <p:sp>
        <p:nvSpPr>
          <p:cNvPr id="7" name="New shape"/>
          <p:cNvSpPr/>
          <p:nvPr/>
        </p:nvSpPr>
        <p:spPr>
          <a:xfrm>
            <a:off x="781200" y="212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Einstellung gegenüber dem Verdienst von Influencern für Produktempfehlungen 2020</a:t>
            </a:r>
          </a:p>
        </p:txBody>
      </p:sp>
      <p:sp>
        <p:nvSpPr>
          <p:cNvPr id="8" name="New shape"/>
          <p:cNvSpPr/>
          <p:nvPr/>
        </p:nvSpPr>
        <p:spPr>
          <a:xfrm>
            <a:off x="781200" y="236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31</a:t>
            </a:r>
          </a:p>
        </p:txBody>
      </p:sp>
      <p:sp>
        <p:nvSpPr>
          <p:cNvPr id="9" name="New shape"/>
          <p:cNvSpPr/>
          <p:nvPr/>
        </p:nvSpPr>
        <p:spPr>
          <a:xfrm>
            <a:off x="781200" y="236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Umfrage zur Kennzeichnung von Posts von Influencern als Werbung in Deutschland 2019</a:t>
            </a:r>
          </a:p>
        </p:txBody>
      </p:sp>
      <p:sp>
        <p:nvSpPr>
          <p:cNvPr id="10" name="New shape"/>
          <p:cNvSpPr/>
          <p:nvPr/>
        </p:nvSpPr>
        <p:spPr>
          <a:xfrm>
            <a:off x="397400" y="2729800"/>
            <a:ext cx="558800"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lstStyle/>
          <a:p>
            <a:pPr algn="l">
              <a:spcAft>
                <a:spcPct val="20000"/>
              </a:spcAft>
            </a:pPr>
            <a:r>
              <a:rPr sz="2000">
                <a:solidFill>
                  <a:srgbClr val="0F283E"/>
                </a:solidFill>
                <a:latin typeface="Open Sans Light"/>
              </a:rPr>
              <a:t>04</a:t>
            </a:r>
          </a:p>
        </p:txBody>
      </p:sp>
      <p:sp>
        <p:nvSpPr>
          <p:cNvPr id="11" name="New shape"/>
          <p:cNvSpPr/>
          <p:nvPr/>
        </p:nvSpPr>
        <p:spPr>
          <a:xfrm>
            <a:off x="676800" y="2729800"/>
            <a:ext cx="10742400" cy="337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spAutoFit/>
          </a:bodyPr>
          <a:lstStyle/>
          <a:p>
            <a:pPr algn="l">
              <a:spcAft>
                <a:spcPct val="20000"/>
              </a:spcAft>
            </a:pPr>
            <a:r>
              <a:rPr sz="1600">
                <a:solidFill>
                  <a:srgbClr val="0F283E"/>
                </a:solidFill>
                <a:latin typeface="Open Sans Light"/>
              </a:rPr>
              <a:t>Influencer-Rankings</a:t>
            </a:r>
          </a:p>
        </p:txBody>
      </p:sp>
      <p:sp>
        <p:nvSpPr>
          <p:cNvPr id="12" name="New shape"/>
          <p:cNvSpPr/>
          <p:nvPr/>
        </p:nvSpPr>
        <p:spPr>
          <a:xfrm>
            <a:off x="781200" y="3130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6" action="ppaction://hlinksldjump">
                  <a:extLst>
                    <a:ext uri="{A12FA001-AC4F-418D-AE19-62706E023703}">
                      <ahyp:hlinkClr xmlns:ahyp="http://schemas.microsoft.com/office/drawing/2018/hyperlinkcolor" val="tx"/>
                    </a:ext>
                  </a:extLst>
                </a:hlinkClick>
              </a:rPr>
              <a:t>33</a:t>
            </a:r>
          </a:p>
        </p:txBody>
      </p:sp>
      <p:sp>
        <p:nvSpPr>
          <p:cNvPr id="13" name="New shape"/>
          <p:cNvSpPr/>
          <p:nvPr/>
        </p:nvSpPr>
        <p:spPr>
          <a:xfrm>
            <a:off x="781200" y="3130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Anzahl der Follower von ausgewählten Fashion-Influencern auf Instagram weltweit 2019</a:t>
            </a:r>
          </a:p>
        </p:txBody>
      </p:sp>
      <p:sp>
        <p:nvSpPr>
          <p:cNvPr id="14" name="New shape"/>
          <p:cNvSpPr/>
          <p:nvPr/>
        </p:nvSpPr>
        <p:spPr>
          <a:xfrm>
            <a:off x="781200" y="3370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7" action="ppaction://hlinksldjump">
                  <a:extLst>
                    <a:ext uri="{A12FA001-AC4F-418D-AE19-62706E023703}">
                      <ahyp:hlinkClr xmlns:ahyp="http://schemas.microsoft.com/office/drawing/2018/hyperlinkcolor" val="tx"/>
                    </a:ext>
                  </a:extLst>
                </a:hlinkClick>
              </a:rPr>
              <a:t>34</a:t>
            </a:r>
          </a:p>
        </p:txBody>
      </p:sp>
      <p:sp>
        <p:nvSpPr>
          <p:cNvPr id="15" name="New shape"/>
          <p:cNvSpPr/>
          <p:nvPr/>
        </p:nvSpPr>
        <p:spPr>
          <a:xfrm>
            <a:off x="781200" y="3370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Ranking der größten deutschen Influencer auf Instagram nach Followern 2020</a:t>
            </a:r>
          </a:p>
        </p:txBody>
      </p:sp>
      <p:sp>
        <p:nvSpPr>
          <p:cNvPr id="16" name="New shape"/>
          <p:cNvSpPr/>
          <p:nvPr/>
        </p:nvSpPr>
        <p:spPr>
          <a:xfrm>
            <a:off x="781200" y="3610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8" action="ppaction://hlinksldjump">
                  <a:extLst>
                    <a:ext uri="{A12FA001-AC4F-418D-AE19-62706E023703}">
                      <ahyp:hlinkClr xmlns:ahyp="http://schemas.microsoft.com/office/drawing/2018/hyperlinkcolor" val="tx"/>
                    </a:ext>
                  </a:extLst>
                </a:hlinkClick>
              </a:rPr>
              <a:t>35</a:t>
            </a:r>
          </a:p>
        </p:txBody>
      </p:sp>
      <p:sp>
        <p:nvSpPr>
          <p:cNvPr id="17" name="New shape"/>
          <p:cNvSpPr/>
          <p:nvPr/>
        </p:nvSpPr>
        <p:spPr>
          <a:xfrm>
            <a:off x="781200" y="3610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Beliebte deutsche Fashion-Influencer bei Instagram nach der Anzahl der Follower 2019</a:t>
            </a:r>
          </a:p>
        </p:txBody>
      </p:sp>
      <p:sp>
        <p:nvSpPr>
          <p:cNvPr id="18" name="New shape"/>
          <p:cNvSpPr/>
          <p:nvPr/>
        </p:nvSpPr>
        <p:spPr>
          <a:xfrm>
            <a:off x="781200" y="385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9" action="ppaction://hlinksldjump">
                  <a:extLst>
                    <a:ext uri="{A12FA001-AC4F-418D-AE19-62706E023703}">
                      <ahyp:hlinkClr xmlns:ahyp="http://schemas.microsoft.com/office/drawing/2018/hyperlinkcolor" val="tx"/>
                    </a:ext>
                  </a:extLst>
                </a:hlinkClick>
              </a:rPr>
              <a:t>36</a:t>
            </a:r>
          </a:p>
        </p:txBody>
      </p:sp>
      <p:sp>
        <p:nvSpPr>
          <p:cNvPr id="19" name="New shape"/>
          <p:cNvSpPr/>
          <p:nvPr/>
        </p:nvSpPr>
        <p:spPr>
          <a:xfrm>
            <a:off x="781200" y="385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Top 10 der beliebtesten Gaming-Influencer bei YouTube nach Abonnenten 2021</a:t>
            </a:r>
          </a:p>
        </p:txBody>
      </p:sp>
      <p:sp>
        <p:nvSpPr>
          <p:cNvPr id="20" name="New shape"/>
          <p:cNvSpPr/>
          <p:nvPr/>
        </p:nvSpPr>
        <p:spPr>
          <a:xfrm>
            <a:off x="781200" y="409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0" action="ppaction://hlinksldjump">
                  <a:extLst>
                    <a:ext uri="{A12FA001-AC4F-418D-AE19-62706E023703}">
                      <ahyp:hlinkClr xmlns:ahyp="http://schemas.microsoft.com/office/drawing/2018/hyperlinkcolor" val="tx"/>
                    </a:ext>
                  </a:extLst>
                </a:hlinkClick>
              </a:rPr>
              <a:t>37</a:t>
            </a:r>
          </a:p>
        </p:txBody>
      </p:sp>
      <p:sp>
        <p:nvSpPr>
          <p:cNvPr id="21" name="New shape"/>
          <p:cNvSpPr/>
          <p:nvPr/>
        </p:nvSpPr>
        <p:spPr>
          <a:xfrm>
            <a:off x="781200" y="409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Umfrage zur Bekanntheit von Influencern unter Kindern in Deutschland 2019</a:t>
            </a:r>
          </a:p>
        </p:txBody>
      </p:sp>
      <p:sp>
        <p:nvSpPr>
          <p:cNvPr id="22" name="New shape"/>
          <p:cNvSpPr/>
          <p:nvPr/>
        </p:nvSpPr>
        <p:spPr>
          <a:xfrm>
            <a:off x="781200" y="433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1" action="ppaction://hlinksldjump">
                  <a:extLst>
                    <a:ext uri="{A12FA001-AC4F-418D-AE19-62706E023703}">
                      <ahyp:hlinkClr xmlns:ahyp="http://schemas.microsoft.com/office/drawing/2018/hyperlinkcolor" val="tx"/>
                    </a:ext>
                  </a:extLst>
                </a:hlinkClick>
              </a:rPr>
              <a:t>38</a:t>
            </a:r>
          </a:p>
        </p:txBody>
      </p:sp>
      <p:sp>
        <p:nvSpPr>
          <p:cNvPr id="23" name="New shape"/>
          <p:cNvSpPr/>
          <p:nvPr/>
        </p:nvSpPr>
        <p:spPr>
          <a:xfrm>
            <a:off x="781200" y="433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Top 10 der beliebtesten deutschen Tech-YouTuber nach der Anzahl der Abonnenten 2021</a:t>
            </a:r>
          </a:p>
        </p:txBody>
      </p:sp>
      <p:sp>
        <p:nvSpPr>
          <p:cNvPr id="24" name="New shape"/>
          <p:cNvSpPr/>
          <p:nvPr/>
        </p:nvSpPr>
        <p:spPr>
          <a:xfrm>
            <a:off x="781200" y="457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2" action="ppaction://hlinksldjump">
                  <a:extLst>
                    <a:ext uri="{A12FA001-AC4F-418D-AE19-62706E023703}">
                      <ahyp:hlinkClr xmlns:ahyp="http://schemas.microsoft.com/office/drawing/2018/hyperlinkcolor" val="tx"/>
                    </a:ext>
                  </a:extLst>
                </a:hlinkClick>
              </a:rPr>
              <a:t>39</a:t>
            </a:r>
          </a:p>
        </p:txBody>
      </p:sp>
      <p:sp>
        <p:nvSpPr>
          <p:cNvPr id="25" name="New shape"/>
          <p:cNvSpPr/>
          <p:nvPr/>
        </p:nvSpPr>
        <p:spPr>
          <a:xfrm>
            <a:off x="781200" y="457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Top 10 der beliebtesten deutschen Tech-YouTuber nach der Anzahl der Views 2021</a:t>
            </a:r>
          </a:p>
        </p:txBody>
      </p:sp>
      <p:sp>
        <p:nvSpPr>
          <p:cNvPr id="26" name="New shape"/>
          <p:cNvSpPr/>
          <p:nvPr/>
        </p:nvSpPr>
        <p:spPr>
          <a:xfrm>
            <a:off x="781200" y="481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3" action="ppaction://hlinksldjump">
                  <a:extLst>
                    <a:ext uri="{A12FA001-AC4F-418D-AE19-62706E023703}">
                      <ahyp:hlinkClr xmlns:ahyp="http://schemas.microsoft.com/office/drawing/2018/hyperlinkcolor" val="tx"/>
                    </a:ext>
                  </a:extLst>
                </a:hlinkClick>
              </a:rPr>
              <a:t>40</a:t>
            </a:r>
          </a:p>
        </p:txBody>
      </p:sp>
      <p:sp>
        <p:nvSpPr>
          <p:cNvPr id="27" name="New shape"/>
          <p:cNvSpPr/>
          <p:nvPr/>
        </p:nvSpPr>
        <p:spPr>
          <a:xfrm>
            <a:off x="781200" y="481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Influencer nach Anzahl der Instagram-Follower in Deutschland 2020</a:t>
            </a:r>
          </a:p>
        </p:txBody>
      </p:sp>
      <p:sp>
        <p:nvSpPr>
          <p:cNvPr id="28" name="New shape"/>
          <p:cNvSpPr/>
          <p:nvPr/>
        </p:nvSpPr>
        <p:spPr>
          <a:xfrm>
            <a:off x="781200" y="505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4" action="ppaction://hlinksldjump">
                  <a:extLst>
                    <a:ext uri="{A12FA001-AC4F-418D-AE19-62706E023703}">
                      <ahyp:hlinkClr xmlns:ahyp="http://schemas.microsoft.com/office/drawing/2018/hyperlinkcolor" val="tx"/>
                    </a:ext>
                  </a:extLst>
                </a:hlinkClick>
              </a:rPr>
              <a:t>41</a:t>
            </a:r>
          </a:p>
        </p:txBody>
      </p:sp>
      <p:sp>
        <p:nvSpPr>
          <p:cNvPr id="29" name="New shape"/>
          <p:cNvSpPr/>
          <p:nvPr/>
        </p:nvSpPr>
        <p:spPr>
          <a:xfrm>
            <a:off x="781200" y="505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Anteil der Instagram-Influencer nach Kategorien in Deutschland 2020</a:t>
            </a:r>
          </a:p>
        </p:txBody>
      </p:sp>
    </p:spTree>
  </p:cSld>
  <p:clrMapOvr>
    <a:masterClrMapping/>
  </p:clrMapOvr>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45</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304800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ECC Köln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ECC Köln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20.03.2018 bis 04.04.2018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Deutschland</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227 ≤ n ≤ 237</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IfH Köln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April 2018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ifhkoeln.de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Diese Frage wurde bei der Befragung in folgendem Wortlaut gestellt: "Als wie wichtig bewerten Sie die folgenden Trends für den Onlinehandel 2018?"Darstellung der Top-2-Box (sehr wichtig &amp; eher wichtig).</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Diese Statistik zeigt das Ergebnis einer Umfrage unter Online-Händlern zur Bedeutung von Trends in Online-Handel in Deutschland im Jahr 2018. Zum Zeitpunkt der Erhebung bewerteten rund 37 Prozent der Befragten Influencer Marketing als sehr bzw. eher wichtig für den Online-Handel 2018.</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Anteil der Befragten, die folgende Trends als sehr bzw. eher wichtig für den Online-Handel bewerten, in Deutschland im Jahr 2018</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zur Bedeutung von Trends im Online-Handel in Deutschland 2018</a:t>
            </a:r>
          </a:p>
        </p:txBody>
      </p:sp>
    </p:spTree>
  </p:cSld>
  <p:clrMapOvr>
    <a:masterClrMapping/>
  </p:clrMapOvr>
  <p:transition/>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46</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341376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SPLENDID RESEARCH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SPLENDID RESEARCH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19.12.2018 bis 22.12.2018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Deutschland</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n=1.221</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15-69 Jahre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SPLENDID RESEARCH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Juli 2019</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splendid-research.com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 Hilfstext: Unter "Influencer" versteht man Personen, die ihre Meinung und Empfehlung über Produkte, Unternehmen und Marken kundtun und damit automatisch einen negativen oder positiven Einfluss auf das Kaufverhalten anderer Kunden haben. Meist haben diese Personen eine hohe Follower-Zahl auf Social [...] Weitere Informationen finden Sie auf unserer Website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Im Rahmen der Umfrage von SPLENDID Research gaben 73 Prozent der Befragten an, zu wissen, was ein Influencer ist. Fünf Prozent der Befragten wussten selbst nach Vorlage eines Hilfstextes nicht, was unter einem Influencer zu verstehen ist.
</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3200">
                <a:solidFill>
                  <a:srgbClr val="0A85E6"/>
                </a:solidFill>
                <a:latin typeface="Open Sans Light"/>
              </a:rPr>
              <a:t>Wissen Sie, was ein Influencer ist?</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zur Bekanntheit von Influencern in Deutschland 2018</a:t>
            </a:r>
          </a:p>
        </p:txBody>
      </p:sp>
    </p:spTree>
  </p:cSld>
  <p:clrMapOvr>
    <a:masterClrMapping/>
  </p:clrMapOvr>
  <p:transition/>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47</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BVDW</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Kantar TNS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07.03. - 10.03.2019</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Deutschland</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n=1.051</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ab 16 Jahre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BVDW</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April 2019</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Digitale Trends - Umfrage zum Umgang mit Influencern, Seite 3</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Diese Statistik zeigt das Ergebnis einer Umfrage zur Häufigkeit der Begegnung mit Influencern in sozialen Medien in Deutschland im Jahr 2019. Zum Zeitpunkt der Erhebung gaben 13 Prozent der Befragten an, mehrmals täglich Influencern in sozialen Medien zu begegnen.</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Wie oft begegnen Ihnen Influencer bei YouTube, Instagram &amp; Co, egal ob bewusst eingeschaltet oder per Zufall?</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zur Häufigkeit der Begegnung mit Influencern in sozialen Medien 2019</a:t>
            </a:r>
          </a:p>
        </p:txBody>
      </p:sp>
    </p:spTree>
  </p:cSld>
  <p:clrMapOvr>
    <a:masterClrMapping/>
  </p:clrMapOvr>
  <p:transition/>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48</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292608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PwC</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PwC</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Juli/August 2018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Deutschland</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2.000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ab 16 Jahre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PwC</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Dezember 2018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Zwischen Entertainer und Werber - Wie Influencer unser kaufverhalten beeinflussen, Seite 11</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Mehrfachnennungen waren möglich.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Diese Statistik bildet das Ergebnis einer Umfrage zu Gründen der Nutzung von Informationen von Influencern in Deutschland im Jahr 2018 ab. Zum Zeitpunkt der Erhebung gaben acht Prozent der Befragten an, Informationen zu Marken und Produkten von Influencern zu nutzen, da diese vertrauenswürdig seien.</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Was sind aus Ihrer Sicht Gründe dafür, Informationen zu Marken und Produkten von Social-Media-Influencern zu nutzen?</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Gründe für die Nutzung von Informationen von Influencern in Deutschland 2018</a:t>
            </a:r>
          </a:p>
        </p:txBody>
      </p:sp>
    </p:spTree>
  </p:cSld>
  <p:clrMapOvr>
    <a:masterClrMapping/>
  </p:clrMapOvr>
  <p:transition/>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49</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HypeAuditor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HypeAuditor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März 2020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Weltweit</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HypeAuditor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April 2020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hypeauditor.com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Im März 2020 belief sich das durchschnittliche tägliche Follower-Wachstum der Influencer-Konten, die sich mit dem Thema Yoga beschäftigen, in den letzten 30 Tagen im Vergleich zu den vorherigen 180 Tagen auf 68 Prozent weltweit. Die Influencer, die zum Thema "Hotels" auf Instagram posten, verloren 74 Prozent der Follower in den letzten 30 Tagen im Vergleich zu den vorherigen 180 Tagen.</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Durchschnittliche tägliche Wachstumsdynamik der Influencer-Accounts nach Themen weltweit im Jahr 2020</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Durchschnittliche tägliche Wachstumsdynamik der Influencer-Accounts nach Themen 2020</a:t>
            </a:r>
          </a:p>
        </p:txBody>
      </p:sp>
    </p:spTree>
  </p:cSld>
  <p:clrMapOvr>
    <a:masterClrMapping/>
  </p:clrMapOvr>
  <p:transition/>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50</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HypeAuditor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HypeAuditor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März 2020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Deutschland</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HypeAuditor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April 2020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hypeauditor.com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Im März 2020 belief sich das durchschnittliche tägliche Follower-Wachstum der Influencer-Konten, die sich mit dem Thema Anime beschäftigen, in Deutschland in den letzten 30 Tagen im Vergleich zu den vorherigen 180 Tagen auf 65 Prozent. Die Influencer, die zum Thema "Schuhe" auf Instagram posten, verloren 115 Prozent der Follower in den letzten 30 Tagen im Vergleich zu den vorherigen 180 Tagen.</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Durchschnittliche tägliche Wachstumsdynamik der Influencer-Accounts nach Themen in Deutschland im Jahr 2020</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Durchschnittliche tägliche Wachstumsdynamik der Influencer-Accounts nach Themen 2020</a:t>
            </a:r>
          </a:p>
        </p:txBody>
      </p:sp>
    </p:spTree>
  </p:cSld>
  <p:clrMapOvr>
    <a:masterClrMapping/>
  </p:clrMapOvr>
  <p:transition/>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51</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316992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HypeAuditor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HypeAuditor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Februar 2020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Deutschland</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21.330.000 Instagram-Nutzer, was 25,8% der Gesamtbevölkerung entspricht</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HypeAuditor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März 2020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hypeauditor.com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Die Quelle gibt folgenden Hinweis: "Engagement rate is the percent of the audience who likes or comments on the posts (engages with the content)". Engagement Rate = (Likes+Comments)/Followers*100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Die Engagement Rate unter den Macro-Influencern, die zwischen 100.000 und 1 Millionen Followers haben, betrug 2,34 Prozent in Deutschland im Februar 2020. Weltweit lag die Engagement Rate bei 1,11 Prozent. Bei Nano-Influencern, die zwischen 1.000 und 5.000 Followers haben, ist die Engagement Rate höher als bei den anderen Influencern und belief sich auf 6,72 Prozent in Deutschland und 4,46 Prozent weltweit. 
</a:t>
            </a:r>
          </a:p>
          <a:p>
            <a:pPr algn="l"/>
            <a:r>
              <a:rPr sz="800">
                <a:solidFill>
                  <a:srgbClr val="0F283E"/>
                </a:solidFill>
                <a:latin typeface="Open Sans Light"/>
              </a:rPr>
              <a:t>Die Engagement-Rate ist der Prozentsatz des Publikums, der die Beiträge mag oder kommentiert. Hoch engagierte Inhalte mit vielen Likes und Kommentaren haben oft eine bessere Chance, organisch in einem Instagram-Feed zu erscheinen.
</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Instagram Engagement Rate nach der Anzahl der Follower in Deutschland und weltweit im Jahr 2020</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Instagram Engagement Rate nach der Anzahl der Follower in Deutschland und weltweit</a:t>
            </a:r>
          </a:p>
        </p:txBody>
      </p:sp>
    </p:spTree>
  </p:cSld>
  <p:clrMapOvr>
    <a:masterClrMapping/>
  </p:clrMapOvr>
  <p:transition/>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52</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news aktuell</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Faktenkontor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März 2019</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Deutschland</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1.534</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news aktuell</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Juli 2019</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newsaktuell.de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Laut der Erhebung "news aktuell Trendreport 2019" gaben 90 Prozent der befragten Influencer an, die Zukunftschancen ihres Berufsfeldes als sehr gut oder eher gut einzuschätzen. Während 86 Prozent der teilnehmenden PR-Experten aussagten, die Zukunftsaussichten ihres Berufs positiv zu sehen, lag der Anteil der befragten Journalisten bei 47 Prozent. </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95000" lnSpcReduction="20000"/>
          </a:bodyPr>
          <a:lstStyle/>
          <a:p>
            <a:pPr algn="l">
              <a:lnSpc>
                <a:spcPct val="100000"/>
              </a:lnSpc>
              <a:spcAft>
                <a:spcPct val="20000"/>
              </a:spcAft>
            </a:pPr>
            <a:r>
              <a:rPr sz="3200">
                <a:solidFill>
                  <a:srgbClr val="0A85E6"/>
                </a:solidFill>
                <a:latin typeface="Open Sans Light"/>
              </a:rPr>
              <a:t>Wie schätzen Sie die Zukunftschancen Ihres Berufsfeldes ein?</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 den Zukunftschancen ausgewählter Medienberufe in Deutschland 2019</a:t>
            </a:r>
          </a:p>
        </p:txBody>
      </p:sp>
    </p:spTree>
  </p:cSld>
  <p:clrMapOvr>
    <a:masterClrMapping/>
  </p:clrMapOvr>
  <p:transition/>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53</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news aktuell</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Faktenkontor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März 2019</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Deutschland</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957</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Befragte, die die Zukunftschancen ihres Berufsfeldes positv einschätzen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news aktuell</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Juli 2019</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newsaktuell.de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Mehrfachnennungen waren möglich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Laut der Erhebung "news aktuell Trendreport 2019" gaben 53 Prozent der befragten Influencer mit einer positiven Einschätzung der Zukunft des Berufsfelds an, dass durch die Digitalisierung neue Tätigkeiten in ihrem Berufsfeld entstehen. Während 61 Prozent der teilnehmenden PR-Experten dieser Meinung waren, lag der Anteil der befragten Journalisten bei 58 Prozent.</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7500" lnSpcReduction="20000"/>
          </a:bodyPr>
          <a:lstStyle/>
          <a:p>
            <a:pPr algn="l">
              <a:lnSpc>
                <a:spcPct val="100000"/>
              </a:lnSpc>
              <a:spcAft>
                <a:spcPct val="20000"/>
              </a:spcAft>
            </a:pPr>
            <a:r>
              <a:rPr sz="3200">
                <a:solidFill>
                  <a:srgbClr val="0A85E6"/>
                </a:solidFill>
                <a:latin typeface="Open Sans Light"/>
              </a:rPr>
              <a:t>Warum schätzen Sie die Zukunftschancen Ihres Berufsfeldes positiv ein?</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Gründe positiver Zukunftschancen ausgewählter Medienberufe in Deutschland 2019</a:t>
            </a:r>
          </a:p>
        </p:txBody>
      </p:sp>
    </p:spTree>
  </p:cSld>
  <p:clrMapOvr>
    <a:masterClrMapping/>
  </p:clrMapOvr>
  <p:transition/>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54</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292608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Werbewoche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HashtagLove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April 2020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Weltweit</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366 Influencer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Werbewoche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Juni 2020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werbewoche.ch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Diese Frage wurde bei der Befragung in folgendem Wortlaut gestellt: "Welchen Impact hat die aktuelle Corona-Krise auf die Influencer-Szene?"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Zum Zeitpunkt der Erhebung gaben rund 81 Prozent der Influencer an, dass sie keine Kooperationen in der Corona-Krise abgesagt haben. Etwa 19 Prozent der Influencer haben die Kooperationen in dieser Zeit abgesagt.</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97500" lnSpcReduction="20000"/>
          </a:bodyPr>
          <a:lstStyle/>
          <a:p>
            <a:pPr algn="l">
              <a:lnSpc>
                <a:spcPct val="100000"/>
              </a:lnSpc>
              <a:spcAft>
                <a:spcPct val="20000"/>
              </a:spcAft>
            </a:pPr>
            <a:r>
              <a:rPr sz="3200">
                <a:solidFill>
                  <a:srgbClr val="0A85E6"/>
                </a:solidFill>
                <a:latin typeface="Open Sans Light"/>
              </a:rPr>
              <a:t>Haben Sie die Kooperationen in der Corona-Krise abgesagt?</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zum Absagen von Influencer-Kooperationen in der Corona-Krise 2020</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5"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4" name="New shape"/>
          <p:cNvSpPr/>
          <p:nvPr/>
        </p:nvSpPr>
        <p:spPr>
          <a:xfrm>
            <a:off x="8370001" y="-3600"/>
            <a:ext cx="3823200" cy="4536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Überblick</a:t>
            </a:r>
          </a:p>
        </p:txBody>
      </p:sp>
      <p:sp>
        <p:nvSpPr>
          <p:cNvPr id="3" name="New shape"/>
          <p:cNvSpPr/>
          <p:nvPr/>
        </p:nvSpPr>
        <p:spPr>
          <a:xfrm>
            <a:off x="676800" y="4564800"/>
            <a:ext cx="3186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lnSpc>
                <a:spcPct val="100000"/>
              </a:lnSpc>
              <a:spcAft>
                <a:spcPct val="20000"/>
              </a:spcAft>
            </a:pPr>
            <a:r>
              <a:rPr sz="1400" b="1">
                <a:solidFill>
                  <a:srgbClr val="0A85E6"/>
                </a:solidFill>
                <a:latin typeface="Open Sans"/>
              </a:rPr>
              <a:t>INFLUENCER MARKETING</a:t>
            </a:r>
          </a:p>
        </p:txBody>
      </p:sp>
    </p:spTree>
  </p:cSld>
  <p:clrMapOvr>
    <a:masterClrMapping/>
  </p:clrMapOvr>
  <p:transition/>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55</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292608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Werbewoche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HashtagLove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April 2020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Weltweit</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366 Influencer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Werbewoche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Juni 2020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werbewoche.ch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Diese Frage wurde bei der Befragung in folgendem Wortlaut gestellt: "Welchen Impact hat die aktuelle Corona-Krise auf die Influencer-Szene?"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Zum Zeitpunkt der Erhebung gaben insgesamt 54,1 Prozent der befragten Influencer an, dass die Corona-Krise Influencer-Kooperationen beeinflusst hat. Im Gegenteil dazu haben 45,9 Prozent der Befragten dieser Aussage nicht zugestimmt.</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Stimmen Sie der Aussage, dass die Corona-Krise Influencer-Kooperationen beeinflusst, zu?</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zum Einfluss der Corona-Krise auf die Influencer-Kooperationen 2020</a:t>
            </a:r>
          </a:p>
        </p:txBody>
      </p:sp>
    </p:spTree>
  </p:cSld>
  <p:clrMapOvr>
    <a:masterClrMapping/>
  </p:clrMapOvr>
  <p:transition/>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56</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341376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Social Media Examiner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Social Media Examiner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Januar 2018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Weltweit</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5.726 Marketingverantwortliche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Social Media Examiner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Mai 2018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2018 Social Media Marketing Industry Report, Seite 36</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Die Quelle macht keine genauen Angaben zur Fragestellung. Die hier gewählte Formulierung kann daher gegenüber der Befragung leicht abweichen. Die Stichprobe setzt sich wie folgt zusammen: USA (50%), Vereinigtes Königreich (7%), Kanada (6%), Australien (4%), Indien (4%), Südafrika (2%), weitere nicht [...] Weitere Informationen finden Sie auf unserer Website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Diese Statistik zeigt das Ergebnis einer Umfrage unter Marketingverantwortlichen zum Einsatz von Influencer Marketing weltweit im Jahr 2018. Zum Zeitpunkt der Erhebung gaben 39 Prozent der Befragten an, Influencer Marketing zu betreiben.</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3200">
                <a:solidFill>
                  <a:srgbClr val="0A85E6"/>
                </a:solidFill>
                <a:latin typeface="Open Sans Light"/>
              </a:rPr>
              <a:t>Betreiben Sie Influencer Marketing?</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zur Nutzung von Influencer Marketing weltweit 2018</a:t>
            </a:r>
          </a:p>
        </p:txBody>
      </p:sp>
    </p:spTree>
  </p:cSld>
  <p:clrMapOvr>
    <a:masterClrMapping/>
  </p:clrMapOvr>
  <p:transition/>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57</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ZAW</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ZAW</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April 2018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Deutschland</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46 ZAW-Mitgliedsverbände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ZAW</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Mai 2018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zaw.de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Diese Statistik zeigt das Ergebnis einer Umfrage zu Budgetumschichtungen aufgrund von Influencer-Marketing in Deutschland im Jahr 2018. Zum Zeitpunkt der Erhebung gaben knapp 47 Prozent der befragten Verbände an, dass ihrer Meinung nach Budgets aufgrund von Influencer-Marketing umgeschichtet werden.</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2500" lnSpcReduction="20000"/>
          </a:bodyPr>
          <a:lstStyle/>
          <a:p>
            <a:pPr algn="l">
              <a:lnSpc>
                <a:spcPct val="100000"/>
              </a:lnSpc>
              <a:spcAft>
                <a:spcPct val="20000"/>
              </a:spcAft>
            </a:pPr>
            <a:r>
              <a:rPr sz="3200">
                <a:solidFill>
                  <a:srgbClr val="0A85E6"/>
                </a:solidFill>
                <a:latin typeface="Open Sans Light"/>
              </a:rPr>
              <a:t>Werden Budgets Ihrer Meinung nach wegen Influencer-Marketing umgeschichtet?</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Erwartete Budgetumschichtungen aufgrund von Influencer-Marketing in Deutschland 2018</a:t>
            </a:r>
          </a:p>
        </p:txBody>
      </p:sp>
    </p:spTree>
  </p:cSld>
  <p:clrMapOvr>
    <a:masterClrMapping/>
  </p:clrMapOvr>
  <p:transition/>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58</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ZAW</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ZAW</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2018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Deutschland</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46 ZAW-Mitgliedsverbände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ZAW</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Mai 2018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zaw.de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Diese Statistik zeigt das Ergebnis einer Umfrage unter ZAW-Mitgliedern zur Relevanz von Influencer-Marketing in fünf Jahren in Deutschland im Jahr 2018. Zum Zeitpunkt der Erhebung gaben 45,5 Prozent der befragten Verbände an, dass Influencer-Marketing ihrer Ansicht nach auch in fünf Jahren noch relevant sein wird.</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82500" lnSpcReduction="20000"/>
          </a:bodyPr>
          <a:lstStyle/>
          <a:p>
            <a:pPr algn="l">
              <a:lnSpc>
                <a:spcPct val="100000"/>
              </a:lnSpc>
              <a:spcAft>
                <a:spcPct val="20000"/>
              </a:spcAft>
            </a:pPr>
            <a:r>
              <a:rPr sz="3200">
                <a:solidFill>
                  <a:srgbClr val="0A85E6"/>
                </a:solidFill>
                <a:latin typeface="Open Sans Light"/>
              </a:rPr>
              <a:t>Ist Influencer-Marketing nach Ihrer Ansicht in fünf Jahren noch relevant?</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zur Relevanz von Influencer-Marketing in fünf Jahren in Deutschland 2018</a:t>
            </a:r>
          </a:p>
        </p:txBody>
      </p:sp>
    </p:spTree>
  </p:cSld>
  <p:clrMapOvr>
    <a:masterClrMapping/>
  </p:clrMapOvr>
  <p:transition/>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59</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HypeAuditor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HypeAuditor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Januar 2020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Deutschland</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HypeAuditor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März 2020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hypeauditor.com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Die Influencer, die zwischen 1.000 und 5.000 Followers auf Instagram haben, verdienen im Durschnitt 10 bis 60 US-Dollar pro Post. Bei Mega-Influencern (über 1 Million Follower) betrug der Marktdurchschnittspreis für einen Beitrag ab 15.000 US-Dollar. Das Honorar von Influencern für einen Beitrag oder eine Story hängt von vielen Faktoren ab, wie z.B. von der Nische, der Engagement Rate, den Produktionskosten für Inhalte usw.
</a:t>
            </a:r>
          </a:p>
          <a:p>
            <a:pPr algn="l"/>
            <a:r>
              <a:rPr sz="800">
                <a:solidFill>
                  <a:srgbClr val="0F283E"/>
                </a:solidFill>
                <a:latin typeface="Open Sans Light"/>
              </a:rPr>
              <a:t>
</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5000" lnSpcReduction="20000"/>
          </a:bodyPr>
          <a:lstStyle/>
          <a:p>
            <a:pPr algn="l">
              <a:lnSpc>
                <a:spcPct val="100000"/>
              </a:lnSpc>
              <a:spcAft>
                <a:spcPct val="20000"/>
              </a:spcAft>
            </a:pPr>
            <a:r>
              <a:rPr sz="3200">
                <a:solidFill>
                  <a:srgbClr val="0A85E6"/>
                </a:solidFill>
                <a:latin typeface="Open Sans Light"/>
              </a:rPr>
              <a:t>Marktdurchschnittspreis für einen Beitrag von Influencern in Deutschland im Jahr 2020</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Marktdurchschnittspreis für einen Beitrag von Influencern in Deutschland 2020</a:t>
            </a:r>
          </a:p>
        </p:txBody>
      </p:sp>
    </p:spTree>
  </p:cSld>
  <p:clrMapOvr>
    <a:masterClrMapping/>
  </p:clrMapOvr>
  <p:transition/>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60</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341376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Episerver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Episerver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2020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Weltweit</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4.050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ab 18 Jahre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Episerver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März 2020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Reimagining Commerce 2020: Toolkit for Creating Customer-Centric Digital Experiences, Seite 23</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Länderverteilung: USA -26%, Deutschland - 26%, Vereinigtes Königreich - 26%, Australien - 19%, Schweden - 10 % Die Fragestellung wurde frei aus dem Englischen übersetzt. Die Originalfrage lautet: "Which of the following statements best describes your relationship with product posts from influencers" [...] Weitere Informationen finden Sie auf unserer Website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Zum Zeitpunkt der Erhebung gaben rund 20 Prozent der deutschen Befragten an, dass sie auf den Produktbeitrag eines Influencers geklickt und direkt einen Kauf getätigt haben. Derweil traf dies auf ein Viertel der Befragten aus dem Vereinigten Königreich zu. Rund 23 Prozent der Befragten aus den USA folgen keinen Influencern in den sozialen Medien.</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Welche der folgenden Aussagen beschreibt Ihre Beziehungen zu Produktbeiträgen von Influencern am besten?</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 Beziehungen zu Produktbeiträgen von Influencern weltweit nach Ländern 2020</a:t>
            </a:r>
          </a:p>
        </p:txBody>
      </p:sp>
    </p:spTree>
  </p:cSld>
  <p:clrMapOvr>
    <a:masterClrMapping/>
  </p:clrMapOvr>
  <p:transition/>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61</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mindline media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Norstat</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November 2018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Deutschland</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1.018 Internetnutzer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14-69 Jahre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nur die Internetnutzer, denen der Begriff "Influencer" bekannt ist</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Horizont</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Dezember 2018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horizont.net</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Abbildung der Top2-Boxen ("Stimme voll und ganz zu"/ "Stimme voll zu")</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Diese Statistik bildet das Ergebnis einer Umfrage zur Einstellung gegenüber Influencern in Deutschland im Jahr 2018 ab. Zum Zeitpunkt der Erhebung gaben neun Prozent der befragten Internetnutzer, denen der Begriff "Influencer" bekannt ist, an, dass sie sich gut mit Influencern identifizieren können.</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Anteil der Befragten, die folgenden Aussagen zu Influencern zustimmen, in Deutschland im Jahr 2018</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zur Einstellung gegenüber Influencern in Deutschland 2018</a:t>
            </a:r>
          </a:p>
        </p:txBody>
      </p:sp>
    </p:spTree>
  </p:cSld>
  <p:clrMapOvr>
    <a:masterClrMapping/>
  </p:clrMapOvr>
  <p:transition/>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62</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292608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PwC</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PwC</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Juli/August 2018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Deutschland</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2.000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ab 16 Jahre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PwC</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Dezember 2018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Zwischen Entertainer und Werber - Wie Influencer unser kaufverhalten beeinflussen, Seite 14</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Diese Statistik bildet das Ergebnis einer Umfrage zum Einfluss von Influencern auf die Kaufentscheidung in Deutschland im Jahr 2018 ab. Zum Zeitpunkt der Erhebung gaben 13 Prozent der Befragten an, dass sie sich sehr gut vorstellen können, Produkte zu kaufen, die von Influencern beworben werden.</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Unabhängig davon, ob Sie Influencern folgen oder nicht, inwieweit können Sie sich vorstellen, Produkte zu kaufen, die von Influencern beworben werden?</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zum Einfluss von Influencern auf die Kaufentscheidung in Deutschland 2018</a:t>
            </a:r>
          </a:p>
        </p:txBody>
      </p:sp>
    </p:spTree>
  </p:cSld>
  <p:clrMapOvr>
    <a:masterClrMapping/>
  </p:clrMapOvr>
  <p:transition/>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63</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292608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G+J</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GIK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2018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Deutschland</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G+J</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August 2018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gujmedia.de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Die Quelle macht keine Angabe zur Anzahl der befragten Personen. Die Quelle macht keine genauen Angabe zum Zeitraum der Erhebung.</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Diese Statistik zeigt das Ergebnis einer Umfrage zum Folgen von Influencern nach Themenbereichen in Deutschland im Jahr 2018. Zum Zeitpunkt der Erhebung gaben 43 Prozent der Befragten an, Influencern zu folgen, die sich mit dem Themenbereich "Essen und Trinken" befassen.</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85000" lnSpcReduction="20000"/>
          </a:bodyPr>
          <a:lstStyle/>
          <a:p>
            <a:pPr algn="l">
              <a:lnSpc>
                <a:spcPct val="100000"/>
              </a:lnSpc>
              <a:spcAft>
                <a:spcPct val="20000"/>
              </a:spcAft>
            </a:pPr>
            <a:r>
              <a:rPr sz="3200">
                <a:solidFill>
                  <a:srgbClr val="0A85E6"/>
                </a:solidFill>
                <a:latin typeface="Open Sans Light"/>
              </a:rPr>
              <a:t>Welche Themen behandeln die Blogger/Influencer, denen sie folgen?</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zum Folgen von Influencern nach Themenbereich in Deutschland 2018</a:t>
            </a:r>
          </a:p>
        </p:txBody>
      </p:sp>
    </p:spTree>
  </p:cSld>
  <p:clrMapOvr>
    <a:masterClrMapping/>
  </p:clrMapOvr>
  <p:transition/>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64</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292608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PwC</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PwC</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Juli/August 2018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Deutschland</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2.000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ab 16 Jahre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PwC</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Dezember 2018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Zwischen Entertainer und Werber - Wie Influencer unser kaufverhalten beeinflussen, Seite 13</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Mehrfachnennungen waren möglich.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Diese Statistik bildet das Ergebnis einer Umfrage zu Eigenschaften für das Vertrauen in Influencer in Deutschland im Jahr 2018 ab. Zum Zeitpunkt der Erhebung gaben 37 Prozent der Befragten an, dass Influencer authentisch auftreten müssen, damit sie ihnen vertrauen.</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5000" lnSpcReduction="20000"/>
          </a:bodyPr>
          <a:lstStyle/>
          <a:p>
            <a:pPr algn="l">
              <a:lnSpc>
                <a:spcPct val="100000"/>
              </a:lnSpc>
              <a:spcAft>
                <a:spcPct val="20000"/>
              </a:spcAft>
            </a:pPr>
            <a:r>
              <a:rPr sz="3200">
                <a:solidFill>
                  <a:srgbClr val="0A85E6"/>
                </a:solidFill>
                <a:latin typeface="Open Sans Light"/>
              </a:rPr>
              <a:t>Welche Eigenschaften muss ein Influencer haben, damit Sie ihm vertrauen?</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 Eigenschaften für das Vertrauen in Influencer in Deutschland 2018</a:t>
            </a: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Überblick</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Österreich, Deutschland, Schweiz; Stand: März 2018; das Marktvolumen umfasst alle monetären und nicht-monetären (z.B. kostenfreie Produkte) Nettoerlöse deutschsprachiger Influencer mit mindestens 10.000 Followern in Deutschland, Österreich u. Schweiz</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43</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Goldmedia GmbH Strategy Consulting; </a:t>
            </a:r>
            <a:r>
              <a:rPr sz="800">
                <a:solidFill>
                  <a:srgbClr val="555555"/>
                </a:solidFill>
                <a:latin typeface="Open Sans"/>
                <a:hlinkClick r:id="rId6">
                  <a:extLst>
                    <a:ext uri="{A12FA001-AC4F-418D-AE19-62706E023703}">
                      <ahyp:hlinkClr xmlns:ahyp="http://schemas.microsoft.com/office/drawing/2018/hyperlinkcolor" val="tx"/>
                    </a:ext>
                  </a:extLst>
                </a:hlinkClick>
              </a:rPr>
              <a:t>ID 818786</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Prognose zum Marktvolumen für Influencer Marketing in der DACH-Region für die Jahre 2017 und 2020 (in Millionen Euro)</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Prognose zum Marktvolumen für Influencer Marketing in der DACH-Region bis 2020</a:t>
            </a:r>
          </a:p>
        </p:txBody>
      </p:sp>
    </p:spTree>
  </p:cSld>
  <p:clrMapOvr>
    <a:masterClrMapping/>
  </p:clrMapOvr>
  <p:transition/>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65</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341376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Episerver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Episerver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2019 und 2020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Weltweit</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4.050 (2020)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ab 18 Jahre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Episerver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März 2020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Reimagining Commerce 2020: Toolkit for Creating Customer-Centric Digital Experiences, Seite 6</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Für die Studie wurden Verbraucher aus folgenden Ländern befragt: Deutschland, Vereinigtes Königreich, USA, Schweden und Australien. Die Quelle macht keine genauen Angaben zur Fragestellung. Die hier gewählte Formulierung kann daher gegenüber der Befragung leicht abweichen.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Zum Zeitpunkt der Befragung gaben rund 31 Prozent der Befragten im Jahr 2020 an, direkt über Social Media Ads eingekauft zu haben. Im Jahr 2019 lag dieser Anteil noch bei 21 Prozent. Der Anteil der direkten Einkäufe über Produktposts von Influencern belief sich auf 19 Prozent weltweit im Jahr 2020.</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Direkte Einkäufe über Social Media Ads und Produktposts von Influencern weltweit bis 2020</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 den Online-Einkäufen über Social Media weltweit bis 2020</a:t>
            </a:r>
          </a:p>
        </p:txBody>
      </p:sp>
    </p:spTree>
  </p:cSld>
  <p:clrMapOvr>
    <a:masterClrMapping/>
  </p:clrMapOvr>
  <p:transition/>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66</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SPLENDID RESEARCH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SPLENDID RESEARCH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19.12.2018 bis 22.12.2018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Deutschland</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n=1.158 Personen, die wissen, was ein Influencer ist</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15-69 Jahre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SPLENDID RESEARCH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Juli 2019</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splendid-research.com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Im Rahmen der Umfrage von SPLENDID Research gaben 19 Prozent der Befragten an, schon einmal ein Produkt gekauft zu haben, weil ein Influencer dieses empfohlen hat. Der Großteil der Befragten (81 Prozent), haben noch nie ein Produkt aufgrund einer Empfehlung eines Influencers gekauft.
</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Haben Sie schon einmal ein Produkt auf Empfehlung eines Influencers (z.B. auf Instagram oder YouTube) gekauft?</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zum Einfluss von Influencern auf Kaufentscheidungen in Deutschland 2018</a:t>
            </a:r>
          </a:p>
        </p:txBody>
      </p:sp>
    </p:spTree>
  </p:cSld>
  <p:clrMapOvr>
    <a:masterClrMapping/>
  </p:clrMapOvr>
  <p:transition/>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67</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SPLENDID RESEARCH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SPLENDID RESEARCH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19.12.2018 bis 22.12.2018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Deutschland</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15-69 Jahre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SPLENDID RESEARCH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Juli 2019</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splendid-research.com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Mehrfachnennungen waren möglich.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Im Rahmen der Umfrage von SPLENDID Research gaben 66 Prozent der befragten Frauen, die schon einmal ein Produkt aufgrund einer Empfehlung eines Influencers gekauft haben, an, dass das Produkt aus der Kategorie "Beauty &amp; Körperpflege" stammte. Unter den befragten Männer standen Produkte aus der Kategorie "Technik" hoch im Kurs: 45 Prozent der befragten Männer gaben an, schon einmal technische Produkte aufgrund einer Influencer-Empfehlung erworben zu haben.
</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Anteil der Befragten, die schon einmal ein Produkt auf Empfehlung eines Influencers gekauft haben, nach Produktart und Geschlecht in Deutschland im Jahr 2018</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Einfluss von Influencern auf Kaufentscheidungen nach Produkt und Geschlecht 2018</a:t>
            </a:r>
          </a:p>
        </p:txBody>
      </p:sp>
    </p:spTree>
  </p:cSld>
  <p:clrMapOvr>
    <a:masterClrMapping/>
  </p:clrMapOvr>
  <p:transition/>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68</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353568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PwC</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PwC</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Juli/August 2018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Deutschland</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2.000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ab 16 Jahre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PwC</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Dezember 2018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Zwischen Entertainer und Werber - Wie Influencer unser kaufverhalten beeinflussen, Seite 12</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Diese Frage wurde bei der Befragung in folgendem Wortlaut gestellt: "Unabhängig davon, ob Sie Produktinformationen von Social-Media-Influencern nutzen, wie groß ist alles in allem Ihr Vertrauen in die Produktinformationen, die Sie von Influencern erhalten?" Darstellung der Antwortoption "sehr groß + [...] Weitere Informationen finden Sie auf unserer Website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Diese Statistik bildet das Ergebnis einer Umfrage zum Vertrauen in Produktinformationen von Influencern nach Altersgruppen in Deutschland im Jahr 2018 ab. Zum Zeitpunkt der Erhebung gaben 53 Prozent der 20- bis 29-jährigen Befragten an, dass ihr Vertrauen in Informationen von Influencern zu Produkten sehr bzw. eher groß ist.</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Anteil der Befragten, die ein sehr bzw. eher großes Vertrauen in die Produktinformationen von Influencern haben, nach Altersgruppen in Deutschland im Jahr 2018</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zum Vertrauen in Produktinformationen von Influencern in Deutschland 2018</a:t>
            </a:r>
          </a:p>
        </p:txBody>
      </p:sp>
    </p:spTree>
  </p:cSld>
  <p:clrMapOvr>
    <a:masterClrMapping/>
  </p:clrMapOvr>
  <p:transition/>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69</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BVDW</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Kantar TNS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März 2020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Deutschland</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n=1.068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ab 16 Jahre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BVDW</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April 2020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bvdw.org</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Diese Statistik zeigt das Ergebnis einer Umfrage zur Einstellung gegenüber dem Verdienst von Influencern für Produktempfehlungen in Deutschland im Jahr 2020. Zum Zeitpunkt der Erhebung gaben rund 27 Prozent der Befragten an, dass es sie nicht stört, wenn Influencer Geld oder andere Gegenleistungen für Produktempfehlungen erhalten.</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Stört es Sie, dass Influencer auch für Geld bzw. eine andere erhaltende Gegenleistung Produkte empfehlen?</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Einstellung gegenüber dem Verdienst von Influencern für Produktempfehlungen 2020</a:t>
            </a:r>
          </a:p>
        </p:txBody>
      </p:sp>
    </p:spTree>
  </p:cSld>
  <p:clrMapOvr>
    <a:masterClrMapping/>
  </p:clrMapOvr>
  <p:transition/>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70</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341376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YouGov</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YouGov</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28.01.2019</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Deutschland</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6.776</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ab 18 Jahre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YouGov</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Januar 2019</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yougov.de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Diese Frage wurde bei der Befragung in folgendem Wortlaut gestellt: "Aktuell steht Influencerin Pamela Reif wegen dem Vorwurf der Schleichwerbung vor Gericht. Ihr wird vorgeworfen, in ihren Posts auf Instagram nicht immer deutlich gemacht zu haben, wenn es sich beim Gezeigten um Werbung für Marken u [...] Weitere Informationen finden Sie auf unserer Website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Diese Statistik bildet das Ergebnis einer Umfrage zur Kennzeichnung von Posts von Influencern als Werbung in Deutschland im Jahr 2019 ab. Zum Zeitpunkt der Erhebung waren 34 Prozent der Befragten der Meinung, dass Influencer auf jeden Fall in ihren Posts in sozialen Medien deutlich machen müssen, wenn sie Werbung für Produkte oder Marken machen.</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Finden Sie, dass Influencer in ihren Posts in sozialen Medien deutlich machen müssen, wenn sie Werbung für Marken und Produkte machen?</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zur Kennzeichnung von Posts von Influencern als Werbung in Deutschland 2019</a:t>
            </a:r>
          </a:p>
        </p:txBody>
      </p:sp>
    </p:spTree>
  </p:cSld>
  <p:clrMapOvr>
    <a:masterClrMapping/>
  </p:clrMapOvr>
  <p:transition/>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71</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InfluencerDB</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InfluencerDB</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Stand: 03.07.2019</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Weltweit</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InfluencerDB</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Juli 2019</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influencerdb.com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Werte wurden zum besseren Verständnis der Statistik gerundet.</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Diese Statistik bildet die Anzahl der Follower von ausgewählten Fashion-Influencern auf Instagram weltweit im Juli 2019 ab. Laut InfluencerDB hatte Kim Kardashian zum Zeitpunkt der Erhebung rund 143 Millionen Follower auf Instagram.</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Anzahl der Instagram-Follower von ausgewählten Fashion-Influencern weltweit im Juli 2019 (in Millionen)</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Anzahl der Follower von ausgewählten Fashion-Influencern auf Instagram weltweit 2019</a:t>
            </a:r>
          </a:p>
        </p:txBody>
      </p:sp>
    </p:spTree>
  </p:cSld>
  <p:clrMapOvr>
    <a:masterClrMapping/>
  </p:clrMapOvr>
  <p:transition/>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72</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OnlineMarketing.de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InfluencerDB</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Stand: 03.01.2020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Deutschland</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OnlineMarketing.de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Dezember 2019</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onlinemarketing.de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Das Ranking der deutschen Influencer mit den meisten Followern auf Instagram wird von Toni Kroos angeführt. Der Instagram-Account "m10_official" von Mesut Özil hatte zum Zeitpunkt der Erhebung rund 21,6 Millionen Follower und lag damit auf dem zweiten Platz des Rankings.
</a:t>
            </a:r>
          </a:p>
          <a:p>
            <a:pPr algn="l"/>
            <a:r>
              <a:rPr sz="800">
                <a:solidFill>
                  <a:srgbClr val="0F283E"/>
                </a:solidFill>
                <a:latin typeface="Open Sans Light"/>
              </a:rPr>
              <a:t> Influencer-Accounts nach Themen 
</a:t>
            </a:r>
          </a:p>
          <a:p>
            <a:pPr algn="l"/>
            <a:r>
              <a:rPr sz="800">
                <a:solidFill>
                  <a:srgbClr val="0F283E"/>
                </a:solidFill>
                <a:latin typeface="Open Sans Light"/>
              </a:rPr>
              <a:t>Zum Januar 2020 erstellte die Mehrheit (24,1 Prozent) der Influencer aus Deutschland Inhalte zu dem Thema "How-to &amp; Style" auf Instagram. Etwa 5,4 Prozent der Influencer führten ihr Instagram-Konto zum Thema "Kunst &amp; Design". Im März 2020 belief sich das durchschnittliche tägliche Follower-Wachstum der Influencer-Konten , die sich mit dem Thema Nachrichten und Politik beschäftigen, in Deutschland in den letzten 30 Tagen im Vergleich zu den vorherigen 180 Tagen auf 68 Prozent. Die Influencer, die zum Thema "Hotels" auf Instagram posten, verloren weltweit 74 Prozent der Follower in den letzten 30 Tagen im Vergleich zu den vorherigen 180 Tagen.
</a:t>
            </a:r>
          </a:p>
          <a:p>
            <a:pPr algn="l"/>
            <a:r>
              <a:rPr sz="800">
                <a:solidFill>
                  <a:srgbClr val="0F283E"/>
                </a:solidFill>
                <a:latin typeface="Open Sans Light"/>
              </a:rPr>
              <a:t> Instagram Engagement Rate 
</a:t>
            </a:r>
          </a:p>
          <a:p>
            <a:pPr algn="l"/>
            <a:r>
              <a:rPr sz="800">
                <a:solidFill>
                  <a:srgbClr val="0F283E"/>
                </a:solidFill>
                <a:latin typeface="Open Sans Light"/>
              </a:rPr>
              <a:t> Die Engagement Rate unter den Macro-Influencern, die zwischen 100.000 und 1 Millionen Followers haben, betrug 2,34 Prozent in Deutschland im Februar 2020. Weltweit lag die Engagement Rate bei 1,11 Prozent. Bei Nano-Influencern, die zwischen 1.000 und 5.000 Followers haben, ist die Engagement Rate höher als bei den anderen Influencern und belief sich auf 6,72 Prozent in Deutschland und 4,46 Prozent weltweit. Die Engagement-Rate ist der Prozentsatz des Publikums, der die Beiträge mag oder kommentiert. Hoch engagierte Inhalte mit vielen Likes und Kommentaren haben oft eine bessere Chance, organisch in einem Instagram-Feed zu erscheinen.
</a:t>
            </a:r>
          </a:p>
          <a:p>
            <a:pPr algn="l"/>
            <a:r>
              <a:rPr sz="800">
                <a:solidFill>
                  <a:srgbClr val="0F283E"/>
                </a:solidFill>
                <a:latin typeface="Open Sans Light"/>
              </a:rPr>
              <a:t>
</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Ranking der zehn größten deutschen Influencer auf Instagram nach der Anzahl der Follower im Januar 2020 (in Millionen)</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Ranking der größten deutschen Influencer auf Instagram nach Followern 2020</a:t>
            </a:r>
          </a:p>
        </p:txBody>
      </p:sp>
    </p:spTree>
  </p:cSld>
  <p:clrMapOvr>
    <a:masterClrMapping/>
  </p:clrMapOvr>
  <p:transition/>
  <p:timing/>
</p:sld>
</file>

<file path=ppt/slides/slide7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73</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InfluencerDB</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InfluencerDB</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Stand: 12.12.2019</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Weltweit, Deutschland</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ausgewählte Influencer, Listing hat keinen Anspruch auf Vollständigkeit</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InfluencerDB</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Dezember 2019</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influencerdb.com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Werte wurden zum besseren Verständnis der Statistik gerundet.</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Laut InfluencerDB belief sich die Anzahl der Follower von Stefanie Giesinger bei Instagram zum Zeitpunkt der Erhebung auf rund 3,77 Millionen. "Carodaur" belegte zum Zeitpunkt der Erhebung den zweiten Platz mit rund 2,15 Millionen Follower.
</a:t>
            </a:r>
          </a:p>
          <a:p>
            <a:pPr algn="l"/>
            <a:r>
              <a:rPr sz="800">
                <a:solidFill>
                  <a:srgbClr val="0F283E"/>
                </a:solidFill>
                <a:latin typeface="Open Sans Light"/>
              </a:rPr>
              <a:t> Deutsche Influencer auf Instagram 
</a:t>
            </a:r>
          </a:p>
          <a:p>
            <a:pPr algn="l"/>
            <a:r>
              <a:rPr sz="800">
                <a:solidFill>
                  <a:srgbClr val="0F283E"/>
                </a:solidFill>
                <a:latin typeface="Open Sans Light"/>
              </a:rPr>
              <a:t>Das Ranking der deutschen Influencer mit den meisten Followern auf Instagram wird von Toni Kroos angeführt. Der Instagram-Account "m10_official" von Mesut Özil hatte zum Zeitpunkt der Erhebung rund 21,6 Millionen Follower und lag damit auf dem zweiten Platz des Rankings.
</a:t>
            </a:r>
          </a:p>
          <a:p>
            <a:pPr algn="l"/>
            <a:r>
              <a:rPr sz="800">
                <a:solidFill>
                  <a:srgbClr val="0F283E"/>
                </a:solidFill>
                <a:latin typeface="Open Sans Light"/>
              </a:rPr>
              <a:t> Influencer-Accounts nach Themen 
</a:t>
            </a:r>
          </a:p>
          <a:p>
            <a:pPr algn="l"/>
            <a:r>
              <a:rPr sz="800">
                <a:solidFill>
                  <a:srgbClr val="0F283E"/>
                </a:solidFill>
                <a:latin typeface="Open Sans Light"/>
              </a:rPr>
              <a:t>Zum Januar 2020 erstellte die Mehrheit (24,1 Prozent) der Influencer aus Deutschland Inhalte zu dem Thema "How-to &amp; Style" auf Instagram. Etwa 5,4 Prozent der Influencer führten ihr Instagram-Konto zum Thema "Kunst &amp; Design". Im März 2020 belief sich das durchschnittliche tägliche Follower-Wachstum der Influencer-Konten , die sich mit dem Thema Nachrichten und Politik beschäftigen, in Deutschland in den letzten 30 Tagen im Vergleich zu den vorherigen 180 Tagen auf 68 Prozent. Die Influencer, die zum Thema "Hotels" auf Instagram posten, verloren weltweit 74 Prozent der Follower in den letzten 30 Tagen im Vergleich zu den vorherigen 180 Tagen.
</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Beliebte deutsche Fashion-Influencer bei Instagram nach der Anzahl ihrer Follower im Dezember 2019 (in Millionen)</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Beliebte deutsche Fashion-Influencer bei Instagram nach der Anzahl der Follower 2019</a:t>
            </a:r>
          </a:p>
        </p:txBody>
      </p:sp>
    </p:spTree>
  </p:cSld>
  <p:clrMapOvr>
    <a:masterClrMapping/>
  </p:clrMapOvr>
  <p:transition/>
  <p:timing/>
</p:sld>
</file>

<file path=ppt/slides/slide7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74</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HitchOn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HitchOn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Stand: 23.06.2021</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Deutschland</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HitchOn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Juni 2021</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hitchon.de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Werte wurden zum besseren Verständnis der Statistik gerundet.</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Diese Statistik zeigt ein Ranking der beliebtesten Gaming-Influencer bei YouTube nach Anzahl der Abonnenten in Deutschland im Juni 2021. Laut HitchOn lag der Kanal "Gronkh" mit 4,9 Millionen Abonnenten zum Zeitpunkt der Erhebung auf dem ersten Platz des Rankings.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Top 10 der beliebtesten Gaming-Influencer bei YouTube nach der Anzahl der Abonnenten in Deutschland im Juni 2021 (in Millionen)</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Top 10 der beliebtesten Gaming-Influencer bei YouTube nach Abonnenten 2021</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Überblick</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Weltweit</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44</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Upfluence; </a:t>
            </a:r>
            <a:r>
              <a:rPr sz="800">
                <a:solidFill>
                  <a:srgbClr val="555555"/>
                </a:solidFill>
                <a:latin typeface="Open Sans"/>
                <a:hlinkClick r:id="rId6">
                  <a:extLst>
                    <a:ext uri="{A12FA001-AC4F-418D-AE19-62706E023703}">
                      <ahyp:hlinkClr xmlns:ahyp="http://schemas.microsoft.com/office/drawing/2018/hyperlinkcolor" val="tx"/>
                    </a:ext>
                  </a:extLst>
                </a:hlinkClick>
              </a:rPr>
              <a:t>ID 978182</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Verteilung der Influencer bei Instagram weltweit nach der Anzahl ihrer Follower im Jahr 2018</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Verteilung der Influencer bei Instagram nach der Anzahl der Follower weltweit 2018</a:t>
            </a:r>
          </a:p>
        </p:txBody>
      </p:sp>
    </p:spTree>
  </p:cSld>
  <p:clrMapOvr>
    <a:masterClrMapping/>
  </p:clrMapOvr>
  <p:transition/>
  <p:timing/>
</p:sld>
</file>

<file path=ppt/slides/slide8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75</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KB&amp;B</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KB&amp;B</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März 2019</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Deutschland</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583 Jungen und Mädchen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unter 14 Jahre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Statista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Mai 2019</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statista.com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Diese Statistik bildet das Ergebnis einer Umfrage zur Bekanntheit von Influencern unter Kindern in Deutschland im Jahr 2019 ab. Zum Zeitpunkt der Erhebung gaben rund 23 Prozent der befragten Kinder an, Bibi zu kennen.</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5000" lnSpcReduction="20000"/>
          </a:bodyPr>
          <a:lstStyle/>
          <a:p>
            <a:pPr algn="l">
              <a:lnSpc>
                <a:spcPct val="100000"/>
              </a:lnSpc>
              <a:spcAft>
                <a:spcPct val="20000"/>
              </a:spcAft>
            </a:pPr>
            <a:r>
              <a:rPr sz="3200">
                <a:solidFill>
                  <a:srgbClr val="0A85E6"/>
                </a:solidFill>
                <a:latin typeface="Open Sans Light"/>
              </a:rPr>
              <a:t>Anteil der Unter-14-Jährigen, die folgende Influencer kennen, in Deutschland im Jahr 2019</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zur Bekanntheit von Influencern unter Kindern in Deutschland 2019</a:t>
            </a:r>
          </a:p>
        </p:txBody>
      </p:sp>
    </p:spTree>
  </p:cSld>
  <p:clrMapOvr>
    <a:masterClrMapping/>
  </p:clrMapOvr>
  <p:transition/>
  <p:timing/>
</p:sld>
</file>

<file path=ppt/slides/slide8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76</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HitchOn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HitchOn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Stand: 29.06.2021</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Deutschland</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HitchOn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Juni 2021</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hitchon.de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Diese Statistik zeigt ein Ranking der beliebtesten deutschen Tech-Influencer auf YouTube nach Anzahl der Abonnenten in Deutschland im Juni 2021. Laut HitchOn lag der Kanal AlexiBexi mit rund 1,49 Millionen Abonnenten zum Zeitpunkt der Erhebung auf Platz eins des Rankings.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Top 10 der beliebtesten deutschen Tech-Influencer auf YouTube nach der Anzahl der Abonnenten in Deutschland im Juni 2021 (in 1.000)</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Top 10 der beliebtesten deutschen Tech-YouTuber nach der Anzahl der Abonnenten 2021</a:t>
            </a:r>
          </a:p>
        </p:txBody>
      </p:sp>
    </p:spTree>
  </p:cSld>
  <p:clrMapOvr>
    <a:masterClrMapping/>
  </p:clrMapOvr>
  <p:transition/>
  <p:timing/>
</p:sld>
</file>

<file path=ppt/slides/slide8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77</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HitchOn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HitchOn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Stand: 29.06.2021</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Deutschland</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 auf Basis der letzten 12 Videos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HitchOn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Juni 2021</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hitchon.de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Werte wurden zum besseren Verständnis der Statistik gerundet.</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Diese Statistik zeigt ein Ranking der beliebtesten deutschen Tech-Influencer auf YouTube nach der durchschnittlichen Anzahl an Views pro Video im Juni 2021. Laut HitchOn lag der Kanal "AlexiBexi" mit durchschnittlich rund 219.000 Views pro Video zum Zeitpunkt der Erhebung auf Platz eins des Rankings.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Top 10 der beliebtesten deutschen Tech-Influencer auf YouTube nach der durchschnittlichen Anzahl an Views pro Video* in Deutschland im Juni 2021 (in 1.000)</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Top 10 der beliebtesten deutschen Tech-YouTuber nach der Anzahl der Views 2021</a:t>
            </a:r>
          </a:p>
        </p:txBody>
      </p:sp>
    </p:spTree>
  </p:cSld>
  <p:clrMapOvr>
    <a:masterClrMapping/>
  </p:clrMapOvr>
  <p:transition/>
  <p:timing/>
</p:sld>
</file>

<file path=ppt/slides/slide8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78</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HypeAuditor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HypeAuditor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Januar 2020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Deutschland</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146.226 Influencer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HypeAuditor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März 2020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hypeauditor.com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Zum Zeitpunkt der Erhebung betrug der Anteil der Influencer in Deutschland, die zwischen 1.000 und 5.000 Followers haben, 35,4 Prozent. Die Mehrheit der Influencer in Deutschland sind Mikro-Influencer mit 5.000 - 20.000 Followers. Dieser Anteil lag bei 43 Prozent im Januar 2020.
</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0000" lnSpcReduction="20000"/>
          </a:bodyPr>
          <a:lstStyle/>
          <a:p>
            <a:pPr algn="l">
              <a:lnSpc>
                <a:spcPct val="100000"/>
              </a:lnSpc>
              <a:spcAft>
                <a:spcPct val="20000"/>
              </a:spcAft>
            </a:pPr>
            <a:r>
              <a:rPr sz="3200">
                <a:solidFill>
                  <a:srgbClr val="0A85E6"/>
                </a:solidFill>
                <a:latin typeface="Open Sans Light"/>
              </a:rPr>
              <a:t>Verteilung der Influencer nach Anzahl der Instagram-Follower in Deutschland 2020</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Influencer nach Anzahl der Instagram-Follower in Deutschland 2020</a:t>
            </a:r>
          </a:p>
        </p:txBody>
      </p:sp>
    </p:spTree>
  </p:cSld>
  <p:clrMapOvr>
    <a:masterClrMapping/>
  </p:clrMapOvr>
  <p:transition/>
  <p:timing/>
</p:sld>
</file>

<file path=ppt/slides/slide8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Quellenverzeichnis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79</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gridCol w="3556000"/>
              </a:tblGrid>
              <a:tr h="0">
                <a:tc gridSpan="2">
                  <a:txBody>
                    <a:bodyPr/>
                    <a:lstStyle/>
                    <a:p>
                      <a:pPr algn="l"/>
                      <a:r>
                        <a:rPr sz="1000" b="1">
                          <a:solidFill>
                            <a:srgbClr val="0F283E"/>
                          </a:solidFill>
                          <a:latin typeface="Open Sans Light"/>
                        </a:rPr>
                        <a:t>Informationen zur Statistik</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hMerge="1">
                  <a:txBody>
                    <a:bodyPr/>
                    <a:lstStyle/>
                    <a:p/>
                  </a:txBody>
                  <a:tcPr>
                    <a:lnL>
                      <a:solidFill>
                        <a:srgbClr val="FFFFFF">
                          <a:alpha val="0"/>
                        </a:srgbClr>
                      </a:solidFill>
                    </a:lnL>
                    <a:lnB>
                      <a:solidFill>
                        <a:srgbClr val="FFFFFF">
                          <a:alpha val="0"/>
                        </a:srgbClr>
                      </a:solidFill>
                    </a:lnB>
                  </a:tcPr>
                </a:tc>
              </a:tr>
              <a:tr h="0">
                <a:tc>
                  <a:txBody>
                    <a:bodyPr/>
                    <a:lstStyle/>
                    <a:p>
                      <a:r>
                        <a:rPr sz="800">
                          <a:solidFill>
                            <a:srgbClr val="0F283E"/>
                          </a:solidFill>
                          <a:latin typeface="Open Sans Light"/>
                        </a:rPr>
                        <a:t>Quelle(n)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HypeAuditor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HypeAuditor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Erhebungszeitraum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Januar 2020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Region(en)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Deutschland</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Anzahl der Befragten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146.226 Influencer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Altersgruppe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Besondere Eigenschaften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5 beliebteste Kategorien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 durch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HypeAuditor</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Veröffentlichungsdatum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März 2020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Herkunftsverweis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rPr>
                        <a:t>hypeauditor.com</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URL auf der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a:solidFill>
                            <a:srgbClr val="0F283E"/>
                          </a:solidFill>
                          <a:latin typeface="Open Sans Light"/>
                          <a:hlinkClick r:id="rId4"/>
                        </a:rPr>
                        <a:t>zur Webseite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r h="0">
                <a:tc>
                  <a:txBody>
                    <a:bodyPr/>
                    <a:lstStyle/>
                    <a:p>
                      <a:r>
                        <a:rPr sz="800">
                          <a:solidFill>
                            <a:srgbClr val="0F283E"/>
                          </a:solidFill>
                          <a:latin typeface="Open Sans Light"/>
                        </a:rPr>
                        <a:t>Hinweis(e):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r>
                        <a:rPr sz="800" i="1">
                          <a:solidFill>
                            <a:srgbClr val="0F283E"/>
                          </a:solidFill>
                          <a:latin typeface="Open Sans Light"/>
                        </a:rPr>
                        <a:t>n.a.</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extLst>
                    <a:ext uri="{A12FA001-AC4F-418D-AE19-62706E023703}">
                      <ahyp:hlinkClr xmlns:ahyp="http://schemas.microsoft.com/office/drawing/2018/hyperlinkcolor" val="tx"/>
                    </a:ext>
                  </a:extLst>
                </a:hlinkClick>
              </a:rPr>
              <a:t>Zurück zur Statistik</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Beschreibung</a:t>
            </a:r>
          </a:p>
          <a:p>
            <a:pPr algn="l"/>
            <a:endParaRPr sz="800">
              <a:solidFill>
                <a:srgbClr val="0F283E"/>
              </a:solidFill>
              <a:latin typeface="Open Sans Light"/>
            </a:endParaRPr>
          </a:p>
          <a:p>
            <a:pPr algn="l"/>
            <a:r>
              <a:rPr sz="800">
                <a:solidFill>
                  <a:srgbClr val="0F283E"/>
                </a:solidFill>
                <a:latin typeface="Open Sans Light"/>
              </a:rPr>
              <a:t>Zum Zeitpunkt der Erhebung erstellten rund 24,1 Prozent der Influencer aus Deutschland Inhalte zu dem Thema "How-to &amp; Style" auf Instagram. Etwa 5,4 Prozent der Influencer führten ihr Instagram-Konto zum Thema "Kunst &amp; Design".
</a:t>
            </a:r>
          </a:p>
          <a:p>
            <a:pPr algn="l"/>
            <a:r>
              <a:rPr sz="800">
                <a:solidFill>
                  <a:srgbClr val="0F283E"/>
                </a:solidFill>
                <a:latin typeface="Open Sans Light"/>
              </a:rPr>
              <a:t>
</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2500" lnSpcReduction="20000"/>
          </a:bodyPr>
          <a:lstStyle/>
          <a:p>
            <a:pPr algn="l">
              <a:lnSpc>
                <a:spcPct val="100000"/>
              </a:lnSpc>
              <a:spcAft>
                <a:spcPct val="20000"/>
              </a:spcAft>
            </a:pPr>
            <a:r>
              <a:rPr sz="3200">
                <a:solidFill>
                  <a:srgbClr val="0A85E6"/>
                </a:solidFill>
                <a:latin typeface="Open Sans Light"/>
              </a:rPr>
              <a:t>Verteilung der Influencer bei Instagram nach Themen in Deutschland im Jahr 2020</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Anteil der Instagram-Influencer nach Kategorien in Deutschland 2020</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Überblick</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r:id="rId4"/>
          </a:graphicData>
        </a:graphic>
      </p:graphicFrame>
      <p:sp>
        <p:nvSpPr>
          <p:cNvPr id="4" name="New shape"/>
          <p:cNvSpPr/>
          <p:nvPr/>
        </p:nvSpPr>
        <p:spPr>
          <a:xfrm>
            <a:off x="5070100" y="1882800"/>
            <a:ext cx="19558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Anteil der Befragten</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Hinweis(e):</a:t>
            </a:r>
            <a:r>
              <a:rPr sz="800">
                <a:solidFill>
                  <a:srgbClr val="555555"/>
                </a:solidFill>
                <a:latin typeface="Open Sans"/>
              </a:rPr>
              <a:t> Deutschland; 20.03.2018 bis 04.04.2018; 227 ≤ n ≤ 237</a:t>
            </a:r>
          </a:p>
          <a:p>
            <a:pPr algn="l"/>
            <a:r>
              <a:rPr sz="800">
                <a:solidFill>
                  <a:srgbClr val="555555"/>
                </a:solidFill>
                <a:latin typeface="Open Sans"/>
              </a:rPr>
              <a:t>Weitere Angaben zu dieser Statistik, sowie Erläuterungen zu Fußnoten, sind auf </a:t>
            </a:r>
            <a:r>
              <a:rPr sz="800">
                <a:solidFill>
                  <a:srgbClr val="555555"/>
                </a:solidFill>
                <a:latin typeface="Open Sans"/>
                <a:hlinkClick r:id="rId5" action="ppaction://hlinksldjump">
                  <a:extLst>
                    <a:ext uri="{A12FA001-AC4F-418D-AE19-62706E023703}">
                      <ahyp:hlinkClr xmlns:ahyp="http://schemas.microsoft.com/office/drawing/2018/hyperlinkcolor" val="tx"/>
                    </a:ext>
                  </a:extLst>
                </a:hlinkClick>
              </a:rPr>
              <a:t>Seite 45</a:t>
            </a:r>
            <a:r>
              <a:rPr sz="800">
                <a:solidFill>
                  <a:srgbClr val="555555"/>
                </a:solidFill>
                <a:latin typeface="Open Sans"/>
              </a:rPr>
              <a:t> zu finden.</a:t>
            </a:r>
          </a:p>
          <a:p>
            <a:pPr algn="l"/>
            <a:r>
              <a:rPr sz="800" b="1">
                <a:solidFill>
                  <a:srgbClr val="555555"/>
                </a:solidFill>
                <a:latin typeface="Open Sans"/>
              </a:rPr>
              <a:t>Quelle(n): </a:t>
            </a:r>
            <a:r>
              <a:rPr sz="800">
                <a:solidFill>
                  <a:srgbClr val="555555"/>
                </a:solidFill>
                <a:latin typeface="Open Sans"/>
              </a:rPr>
              <a:t>ECC Köln; </a:t>
            </a:r>
            <a:r>
              <a:rPr sz="800">
                <a:solidFill>
                  <a:srgbClr val="555555"/>
                </a:solidFill>
                <a:latin typeface="Open Sans"/>
                <a:hlinkClick r:id="rId6">
                  <a:extLst>
                    <a:ext uri="{A12FA001-AC4F-418D-AE19-62706E023703}">
                      <ahyp:hlinkClr xmlns:ahyp="http://schemas.microsoft.com/office/drawing/2018/hyperlinkcolor" val="tx"/>
                    </a:ext>
                  </a:extLst>
                </a:hlinkClick>
              </a:rPr>
              <a:t>ID 831501</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Anteil der Befragten, die folgende Trends als sehr bzw. eher wichtig für den Online-Handel bewerten, in Deutschland im Jahr 2018</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Umfrage zur Bedeutung von Trends im Online-Handel in Deutschland 2018</a:t>
            </a: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6.14"/>
  <p:tag name="AS_TITLE" val="Aspose.Slides for .NET 4.0 Client Profile"/>
  <p:tag name="AS_VERSION" val="20.6"/>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647</Paragraphs>
  <Slides>84</Slides>
  <Notes>0</Notes>
  <TotalTime>1</TotalTime>
  <HiddenSlides>0</HiddenSlides>
  <MMClips>0</MMClips>
  <ScaleCrop>0</ScaleCrop>
  <HeadingPairs>
    <vt:vector baseType="variant" size="6">
      <vt:variant>
        <vt:lpstr>Fonts used</vt:lpstr>
      </vt:variant>
      <vt:variant>
        <vt:i4>4</vt:i4>
      </vt:variant>
      <vt:variant>
        <vt:lpstr>Theme</vt:lpstr>
      </vt:variant>
      <vt:variant>
        <vt:i4>1</vt:i4>
      </vt:variant>
      <vt:variant>
        <vt:lpstr>Slide Titles</vt:lpstr>
      </vt:variant>
      <vt:variant>
        <vt:i4>84</vt:i4>
      </vt:variant>
    </vt:vector>
  </HeadingPairs>
  <TitlesOfParts>
    <vt:vector baseType="lpstr" size="89">
      <vt:lpstr>Arial</vt:lpstr>
      <vt:lpstr>Calibri</vt:lpstr>
      <vt:lpstr>Open Sans</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20.0600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2021-08-04T17:41:04.470</cp:lastPrinted>
  <dcterms:created xsi:type="dcterms:W3CDTF">2021-08-04T15:41:04Z</dcterms:created>
  <dcterms:modified xsi:type="dcterms:W3CDTF">2021-08-04T15:41:05Z</dcterms:modified>
</cp:coreProperties>
</file>