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18"/>
  </p:notesMasterIdLst>
  <p:sldIdLst>
    <p:sldId id="256" r:id="rId2"/>
    <p:sldId id="300" r:id="rId3"/>
    <p:sldId id="304" r:id="rId4"/>
    <p:sldId id="309" r:id="rId5"/>
    <p:sldId id="260" r:id="rId6"/>
    <p:sldId id="310" r:id="rId7"/>
    <p:sldId id="311" r:id="rId8"/>
    <p:sldId id="312" r:id="rId9"/>
    <p:sldId id="313" r:id="rId10"/>
    <p:sldId id="315" r:id="rId11"/>
    <p:sldId id="317" r:id="rId12"/>
    <p:sldId id="318" r:id="rId13"/>
    <p:sldId id="319" r:id="rId14"/>
    <p:sldId id="320" r:id="rId15"/>
    <p:sldId id="321" r:id="rId16"/>
    <p:sldId id="322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fa" initials="A" lastIdx="1" clrIdx="0">
    <p:extLst>
      <p:ext uri="{19B8F6BF-5375-455C-9EA6-DF929625EA0E}">
        <p15:presenceInfo xmlns:p15="http://schemas.microsoft.com/office/powerpoint/2012/main" userId="Alf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9T18:49:47.07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8455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7246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4593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1198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71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8440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727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771e9d3e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771e9d3e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45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5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exter:n</a:t>
            </a:r>
            <a:r>
              <a:rPr lang="de-DE" dirty="0"/>
              <a:t>: Themen und Themenfelder im Zusammenhang der Marke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305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63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2855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966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4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61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shtracking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social-searcher.com/" TargetMode="External"/><Relationship Id="rId4" Type="http://schemas.openxmlformats.org/officeDocument/2006/relationships/hyperlink" Target="https://socialmention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achtung_kommunikation/so-mekompass-v1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umpu.com/de/document/read/4943032/social-media-guidelines-deutsche-post-dh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17/06/relationships/model3d" Target="../media/model3d1.glb"/><Relationship Id="rId7" Type="http://schemas.microsoft.com/office/2017/06/relationships/model3d" Target="../media/model3d3.glb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microsoft.com/office/2017/06/relationships/model3d" Target="../media/model3d2.glb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17/06/relationships/model3d" Target="../media/model3d4.glb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9D9D9"/>
            </a:gs>
            <a:gs pos="100000">
              <a:srgbClr val="FFFFFF">
                <a:alpha val="0"/>
              </a:srgbClr>
            </a:gs>
          </a:gsLst>
          <a:lin ang="2700006" scaled="0"/>
        </a:gra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1"/>
          <p:cNvPicPr preferRelativeResize="0"/>
          <p:nvPr/>
        </p:nvPicPr>
        <p:blipFill rotWithShape="1">
          <a:blip r:embed="rId3">
            <a:alphaModFix/>
          </a:blip>
          <a:srcRect t="37992"/>
          <a:stretch/>
        </p:blipFill>
        <p:spPr>
          <a:xfrm>
            <a:off x="0" y="1954249"/>
            <a:ext cx="9144000" cy="318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1"/>
          <p:cNvSpPr/>
          <p:nvPr/>
        </p:nvSpPr>
        <p:spPr>
          <a:xfrm>
            <a:off x="-6375" y="4597675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9214C500-8512-4E4D-8E91-AB0B33D6FB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637414" y="616491"/>
            <a:ext cx="5869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Externes Audit: kostenlose Tools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91830F-096E-4BC8-8E47-13918EAF33A4}"/>
              </a:ext>
            </a:extLst>
          </p:cNvPr>
          <p:cNvSpPr txBox="1"/>
          <p:nvPr/>
        </p:nvSpPr>
        <p:spPr>
          <a:xfrm>
            <a:off x="2271150" y="1625561"/>
            <a:ext cx="4601700" cy="226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Google (</a:t>
            </a:r>
            <a:r>
              <a:rPr lang="de-DE" sz="1600" dirty="0" err="1">
                <a:latin typeface="Oswald"/>
              </a:rPr>
              <a:t>No</a:t>
            </a:r>
            <a:r>
              <a:rPr lang="de-DE" sz="1600" dirty="0">
                <a:latin typeface="Oswald"/>
              </a:rPr>
              <a:t> Shit, Sherlock)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Hashtracking: </a:t>
            </a:r>
            <a:r>
              <a:rPr lang="de-DE" sz="1600" dirty="0">
                <a:latin typeface="Oswald"/>
                <a:hlinkClick r:id="rId3"/>
              </a:rPr>
              <a:t>https://www.hashtracking.com/</a:t>
            </a:r>
            <a:r>
              <a:rPr lang="de-DE" sz="1600" dirty="0">
                <a:latin typeface="Oswald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Suche in den Sozialen Netzwerken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hlinkClick r:id="rId4"/>
              </a:rPr>
              <a:t>https://socialmention.com</a:t>
            </a:r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hlinkClick r:id="rId5"/>
              </a:rPr>
              <a:t>https://social-searcher.com</a:t>
            </a:r>
            <a:r>
              <a:rPr lang="de-DE" sz="1600" dirty="0">
                <a:latin typeface="Oswa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438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637414" y="616491"/>
            <a:ext cx="5869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Internes</a:t>
            </a:r>
            <a:r>
              <a:rPr lang="de-DE" sz="3000" dirty="0">
                <a:latin typeface="Oswald"/>
              </a:rPr>
              <a:t> Audit: Aktivitäten der Mitarbeiter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91830F-096E-4BC8-8E47-13918EAF33A4}"/>
              </a:ext>
            </a:extLst>
          </p:cNvPr>
          <p:cNvSpPr txBox="1"/>
          <p:nvPr/>
        </p:nvSpPr>
        <p:spPr>
          <a:xfrm>
            <a:off x="2271150" y="1625561"/>
            <a:ext cx="4601700" cy="236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Welche Mitarbeiter haben über </a:t>
            </a: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bereits Kontakt mit Kunden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Wer betreut die </a:t>
            </a: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Kanäle?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Gibt es </a:t>
            </a: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Guidelines?</a:t>
            </a:r>
            <a:br>
              <a:rPr lang="de-DE" sz="1600" dirty="0">
                <a:latin typeface="Oswald"/>
              </a:rPr>
            </a:br>
            <a:r>
              <a:rPr lang="de-DE" sz="1200" dirty="0">
                <a:latin typeface="Oswald"/>
                <a:hlinkClick r:id="rId3"/>
              </a:rPr>
              <a:t>https://www.slideshare.net/achtung_kommunikation/so-mekompass-v12</a:t>
            </a:r>
            <a:br>
              <a:rPr lang="de-DE" sz="1200" dirty="0">
                <a:latin typeface="Oswald"/>
              </a:rPr>
            </a:br>
            <a:r>
              <a:rPr lang="de-DE" sz="1200" dirty="0">
                <a:latin typeface="Oswald"/>
                <a:hlinkClick r:id="rId4"/>
              </a:rPr>
              <a:t>https://www.yumpu.com/de/document/read/4943032/social-media-guidelines-deutsche-post-dhl</a:t>
            </a:r>
            <a:r>
              <a:rPr lang="de-DE" sz="1200" dirty="0">
                <a:latin typeface="Oswald"/>
              </a:rPr>
              <a:t> </a:t>
            </a: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19758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637414" y="616491"/>
            <a:ext cx="5869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Internes Audit: Vorstellungen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91830F-096E-4BC8-8E47-13918EAF33A4}"/>
              </a:ext>
            </a:extLst>
          </p:cNvPr>
          <p:cNvSpPr txBox="1"/>
          <p:nvPr/>
        </p:nvSpPr>
        <p:spPr>
          <a:xfrm>
            <a:off x="2271150" y="1625561"/>
            <a:ext cx="4601700" cy="189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Welche Vorstellungen haben die Mitarbeiter von </a:t>
            </a: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Welche die Unternehmensleitung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Wo sind ggf. die Hemmnisse, </a:t>
            </a: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zu nutzen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Welche Ziele sollen mit </a:t>
            </a: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verfolgt werden</a:t>
            </a:r>
          </a:p>
        </p:txBody>
      </p:sp>
    </p:spTree>
    <p:extLst>
      <p:ext uri="{BB962C8B-B14F-4D97-AF65-F5344CB8AC3E}">
        <p14:creationId xmlns:p14="http://schemas.microsoft.com/office/powerpoint/2010/main" val="9455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426960" y="616491"/>
            <a:ext cx="6230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Internes Audit: Schnittstellen und Prozesse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91830F-096E-4BC8-8E47-13918EAF33A4}"/>
              </a:ext>
            </a:extLst>
          </p:cNvPr>
          <p:cNvSpPr txBox="1"/>
          <p:nvPr/>
        </p:nvSpPr>
        <p:spPr>
          <a:xfrm>
            <a:off x="2271150" y="1625561"/>
            <a:ext cx="4601700" cy="189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Welche Abteilungen arbeiten bereits in Hinblick auf Kundensupport und </a:t>
            </a: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zusammen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Wie sehen die Freigabeprozesse aus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Müssen sie modernisiert werden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57065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637414" y="616491"/>
            <a:ext cx="5869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Internes Audit: Interne Voraussetzungen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91830F-096E-4BC8-8E47-13918EAF33A4}"/>
              </a:ext>
            </a:extLst>
          </p:cNvPr>
          <p:cNvSpPr txBox="1"/>
          <p:nvPr/>
        </p:nvSpPr>
        <p:spPr>
          <a:xfrm>
            <a:off x="2271150" y="1625561"/>
            <a:ext cx="4601700" cy="189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Ist </a:t>
            </a: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am Arbeitsplatz erlaubt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Wer ist der Ansprechpartner für administrative Fragen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Zeitliche Ressourcen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Personelle Ressourcen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Finanzielle Ressourcen</a:t>
            </a:r>
          </a:p>
        </p:txBody>
      </p:sp>
    </p:spTree>
    <p:extLst>
      <p:ext uri="{BB962C8B-B14F-4D97-AF65-F5344CB8AC3E}">
        <p14:creationId xmlns:p14="http://schemas.microsoft.com/office/powerpoint/2010/main" val="266287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637414" y="616491"/>
            <a:ext cx="5869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latin typeface="Oswald"/>
              </a:rPr>
              <a:t>SWOT-Analyse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odell 3" descr="s">
                <a:extLst>
                  <a:ext uri="{FF2B5EF4-FFF2-40B4-BE49-F238E27FC236}">
                    <a16:creationId xmlns:a16="http://schemas.microsoft.com/office/drawing/2014/main" id="{08EC104E-430D-4075-8C4A-179F2E3B57D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423565"/>
                  </p:ext>
                </p:extLst>
              </p:nvPr>
            </p:nvGraphicFramePr>
            <p:xfrm>
              <a:off x="684099" y="1037965"/>
              <a:ext cx="1106426" cy="171014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06426" cy="1710144"/>
                    </a:xfrm>
                    <a:prstGeom prst="rect">
                      <a:avLst/>
                    </a:prstGeom>
                  </am3d:spPr>
                  <am3d:camera>
                    <am3d:pos x="0" y="0" z="576568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455506" d="1000000"/>
                    <am3d:preTrans dx="-1" dy="-1813403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22500" ay="1069935" az="9902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9951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odell 3" descr="s">
                <a:extLst>
                  <a:ext uri="{FF2B5EF4-FFF2-40B4-BE49-F238E27FC236}">
                    <a16:creationId xmlns:a16="http://schemas.microsoft.com/office/drawing/2014/main" id="{08EC104E-430D-4075-8C4A-179F2E3B57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099" y="1037965"/>
                <a:ext cx="1106426" cy="17101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-Modell 5" descr="O">
                <a:extLst>
                  <a:ext uri="{FF2B5EF4-FFF2-40B4-BE49-F238E27FC236}">
                    <a16:creationId xmlns:a16="http://schemas.microsoft.com/office/drawing/2014/main" id="{AA4ACF57-577D-461C-927E-E97944C17A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6610184"/>
                  </p:ext>
                </p:extLst>
              </p:nvPr>
            </p:nvGraphicFramePr>
            <p:xfrm>
              <a:off x="4797600" y="1087294"/>
              <a:ext cx="1422668" cy="169397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422668" cy="1693974"/>
                    </a:xfrm>
                    <a:prstGeom prst="rect">
                      <a:avLst/>
                    </a:prstGeom>
                  </am3d:spPr>
                  <am3d:camera>
                    <am3d:pos x="0" y="0" z="640742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886575" d="1000000"/>
                    <am3d:preTrans dx="0" dy="-190504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9532" ay="1316448" az="5590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207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-Modell 5" descr="O">
                <a:extLst>
                  <a:ext uri="{FF2B5EF4-FFF2-40B4-BE49-F238E27FC236}">
                    <a16:creationId xmlns:a16="http://schemas.microsoft.com/office/drawing/2014/main" id="{AA4ACF57-577D-461C-927E-E97944C17A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7600" y="1087294"/>
                <a:ext cx="1422668" cy="1693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 descr="T">
                <a:extLst>
                  <a:ext uri="{FF2B5EF4-FFF2-40B4-BE49-F238E27FC236}">
                    <a16:creationId xmlns:a16="http://schemas.microsoft.com/office/drawing/2014/main" id="{F9D0B061-A816-4183-9AFD-A060925265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9011232"/>
                  </p:ext>
                </p:extLst>
              </p:nvPr>
            </p:nvGraphicFramePr>
            <p:xfrm>
              <a:off x="6728085" y="1044048"/>
              <a:ext cx="1250783" cy="169797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250783" cy="1697978"/>
                    </a:xfrm>
                    <a:prstGeom prst="rect">
                      <a:avLst/>
                    </a:prstGeom>
                  </am3d:spPr>
                  <am3d:camera>
                    <am3d:pos x="0" y="0" z="604837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421351" d="1000000"/>
                    <am3d:preTrans dx="0" dy="-181778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1055" ay="666397" az="29119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065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T">
                <a:extLst>
                  <a:ext uri="{FF2B5EF4-FFF2-40B4-BE49-F238E27FC236}">
                    <a16:creationId xmlns:a16="http://schemas.microsoft.com/office/drawing/2014/main" id="{F9D0B061-A816-4183-9AFD-A060925265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8085" y="1044048"/>
                <a:ext cx="1250783" cy="16979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7" descr="w">
                <a:extLst>
                  <a:ext uri="{FF2B5EF4-FFF2-40B4-BE49-F238E27FC236}">
                    <a16:creationId xmlns:a16="http://schemas.microsoft.com/office/drawing/2014/main" id="{0038CA41-EE50-408C-8F74-DDAE8B8221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3323597"/>
                  </p:ext>
                </p:extLst>
              </p:nvPr>
            </p:nvGraphicFramePr>
            <p:xfrm>
              <a:off x="2241723" y="1120447"/>
              <a:ext cx="2104679" cy="1627669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104679" cy="1627669"/>
                    </a:xfrm>
                    <a:prstGeom prst="rect">
                      <a:avLst/>
                    </a:prstGeom>
                  </am3d:spPr>
                  <am3d:camera>
                    <am3d:pos x="0" y="0" z="587038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28633" d="1000000"/>
                    <am3d:preTrans dx="-2" dy="-13101980" dz="698"/>
                    <am3d:scale>
                      <am3d:sx n="1000000" d="1000000"/>
                      <am3d:sy n="1000000" d="1000000"/>
                      <am3d:sz n="1000000" d="1000000"/>
                    </am3d:scale>
                    <am3d:rot ax="240446" ay="897980" az="6218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6366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7" descr="w">
                <a:extLst>
                  <a:ext uri="{FF2B5EF4-FFF2-40B4-BE49-F238E27FC236}">
                    <a16:creationId xmlns:a16="http://schemas.microsoft.com/office/drawing/2014/main" id="{0038CA41-EE50-408C-8F74-DDAE8B8221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41723" y="1120447"/>
                <a:ext cx="2104679" cy="1627669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6610DF0A-4CFB-458C-991B-A526D5670D1C}"/>
              </a:ext>
            </a:extLst>
          </p:cNvPr>
          <p:cNvSpPr txBox="1"/>
          <p:nvPr/>
        </p:nvSpPr>
        <p:spPr>
          <a:xfrm>
            <a:off x="420011" y="3076700"/>
            <a:ext cx="1821712" cy="14465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Stärke</a:t>
            </a:r>
            <a:br>
              <a:rPr lang="de-DE" dirty="0">
                <a:latin typeface="Oswald"/>
              </a:rPr>
            </a:br>
            <a:r>
              <a:rPr lang="de-DE" sz="1200" dirty="0">
                <a:latin typeface="Oswald"/>
              </a:rPr>
              <a:t>(</a:t>
            </a:r>
            <a:r>
              <a:rPr lang="de-DE" sz="1200" dirty="0" err="1">
                <a:latin typeface="Oswald"/>
              </a:rPr>
              <a:t>Strength</a:t>
            </a:r>
            <a:r>
              <a:rPr lang="de-DE" sz="1200" dirty="0">
                <a:latin typeface="Oswald"/>
              </a:rPr>
              <a:t>)</a:t>
            </a:r>
          </a:p>
          <a:p>
            <a:endParaRPr lang="de-DE" sz="1200" dirty="0">
              <a:latin typeface="Oswald"/>
            </a:endParaRPr>
          </a:p>
          <a:p>
            <a:r>
              <a:rPr lang="de-DE" sz="1200" dirty="0">
                <a:latin typeface="Oswald"/>
              </a:rPr>
              <a:t>Was funktioniert besonders gut?</a:t>
            </a:r>
          </a:p>
          <a:p>
            <a:r>
              <a:rPr lang="de-DE" sz="1200" dirty="0">
                <a:latin typeface="Oswald"/>
              </a:rPr>
              <a:t>Was schätzen Kunden und Community?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66E62B9-48DA-4E1C-8B95-7C593D18929F}"/>
              </a:ext>
            </a:extLst>
          </p:cNvPr>
          <p:cNvSpPr txBox="1"/>
          <p:nvPr/>
        </p:nvSpPr>
        <p:spPr>
          <a:xfrm>
            <a:off x="2481019" y="3072256"/>
            <a:ext cx="1821712" cy="14465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Schwäche</a:t>
            </a:r>
            <a:endParaRPr lang="de-DE" dirty="0">
              <a:latin typeface="Oswald"/>
            </a:endParaRPr>
          </a:p>
          <a:p>
            <a:r>
              <a:rPr lang="de-DE" sz="1200" dirty="0">
                <a:latin typeface="Oswald"/>
              </a:rPr>
              <a:t>(</a:t>
            </a:r>
            <a:r>
              <a:rPr lang="de-DE" sz="1200" dirty="0" err="1">
                <a:latin typeface="Oswald"/>
              </a:rPr>
              <a:t>Weaknesses</a:t>
            </a:r>
            <a:r>
              <a:rPr lang="de-DE" sz="1200" dirty="0">
                <a:latin typeface="Oswald"/>
              </a:rPr>
              <a:t>)</a:t>
            </a:r>
          </a:p>
          <a:p>
            <a:endParaRPr lang="de-DE" sz="1200" dirty="0">
              <a:latin typeface="Oswald"/>
            </a:endParaRPr>
          </a:p>
          <a:p>
            <a:r>
              <a:rPr lang="de-DE" sz="1200" dirty="0">
                <a:latin typeface="Oswald"/>
              </a:rPr>
              <a:t>Was muss besser werden, besonders in Hinblick auf die Konkurrenz?</a:t>
            </a:r>
          </a:p>
          <a:p>
            <a:endParaRPr lang="de-DE" sz="1200" dirty="0">
              <a:latin typeface="Oswald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D94E043-658A-4FDD-BE70-0F0EDB2EDF2D}"/>
              </a:ext>
            </a:extLst>
          </p:cNvPr>
          <p:cNvSpPr txBox="1"/>
          <p:nvPr/>
        </p:nvSpPr>
        <p:spPr>
          <a:xfrm>
            <a:off x="4542300" y="3072256"/>
            <a:ext cx="1821712" cy="14465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Chancen</a:t>
            </a:r>
          </a:p>
          <a:p>
            <a:r>
              <a:rPr lang="de-DE" sz="1200" dirty="0">
                <a:latin typeface="Oswald"/>
              </a:rPr>
              <a:t>(</a:t>
            </a:r>
            <a:r>
              <a:rPr lang="de-DE" sz="1200" dirty="0" err="1">
                <a:latin typeface="Oswald"/>
              </a:rPr>
              <a:t>Opportunities</a:t>
            </a:r>
            <a:r>
              <a:rPr lang="de-DE" sz="1200" dirty="0">
                <a:latin typeface="Oswald"/>
              </a:rPr>
              <a:t>)</a:t>
            </a:r>
          </a:p>
          <a:p>
            <a:endParaRPr lang="de-DE" sz="1200" dirty="0">
              <a:latin typeface="Oswald"/>
            </a:endParaRPr>
          </a:p>
          <a:p>
            <a:r>
              <a:rPr lang="de-DE" sz="1200" dirty="0">
                <a:latin typeface="Oswald"/>
              </a:rPr>
              <a:t>Wo ist Potenzial?</a:t>
            </a:r>
          </a:p>
          <a:p>
            <a:endParaRPr lang="de-DE" sz="1200" dirty="0">
              <a:latin typeface="Oswald"/>
            </a:endParaRPr>
          </a:p>
          <a:p>
            <a:endParaRPr lang="de-DE" sz="1200" dirty="0">
              <a:latin typeface="Oswald"/>
            </a:endParaRPr>
          </a:p>
          <a:p>
            <a:endParaRPr lang="de-DE" sz="1200" dirty="0">
              <a:latin typeface="Oswald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4F9B10B-D805-4DD8-9B3B-EB999D110F73}"/>
              </a:ext>
            </a:extLst>
          </p:cNvPr>
          <p:cNvSpPr txBox="1"/>
          <p:nvPr/>
        </p:nvSpPr>
        <p:spPr>
          <a:xfrm>
            <a:off x="6603581" y="3072256"/>
            <a:ext cx="1821712" cy="14465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Risiken</a:t>
            </a:r>
            <a:endParaRPr lang="de-DE" dirty="0">
              <a:latin typeface="Oswald"/>
            </a:endParaRPr>
          </a:p>
          <a:p>
            <a:r>
              <a:rPr lang="de-DE" sz="1200" dirty="0">
                <a:latin typeface="Oswald"/>
              </a:rPr>
              <a:t>(</a:t>
            </a:r>
            <a:r>
              <a:rPr lang="de-DE" sz="1200" dirty="0" err="1">
                <a:latin typeface="Oswald"/>
              </a:rPr>
              <a:t>Threats</a:t>
            </a:r>
            <a:r>
              <a:rPr lang="de-DE" sz="1200" dirty="0">
                <a:latin typeface="Oswald"/>
              </a:rPr>
              <a:t>)</a:t>
            </a:r>
          </a:p>
          <a:p>
            <a:endParaRPr lang="de-DE" sz="1200" dirty="0">
              <a:latin typeface="Oswald"/>
            </a:endParaRPr>
          </a:p>
          <a:p>
            <a:r>
              <a:rPr lang="de-DE" sz="1200" dirty="0">
                <a:latin typeface="Oswald"/>
              </a:rPr>
              <a:t>Was muss dringend verbessert werden?</a:t>
            </a:r>
          </a:p>
          <a:p>
            <a:r>
              <a:rPr lang="de-DE" sz="1200" dirty="0">
                <a:latin typeface="Oswald"/>
              </a:rPr>
              <a:t>Schlummern irgendwo Gefahren?</a:t>
            </a:r>
          </a:p>
        </p:txBody>
      </p:sp>
    </p:spTree>
    <p:extLst>
      <p:ext uri="{BB962C8B-B14F-4D97-AF65-F5344CB8AC3E}">
        <p14:creationId xmlns:p14="http://schemas.microsoft.com/office/powerpoint/2010/main" val="8136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637414" y="616491"/>
            <a:ext cx="5869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latin typeface="Oswald"/>
              </a:rPr>
              <a:t>SWOT-Analyse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8D5CD8-D7E4-4AF4-B0EB-8900B106E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47" y="1469060"/>
            <a:ext cx="7831306" cy="32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2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6375" y="4597675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707475" y="4547875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dirty="0" err="1">
                <a:solidFill>
                  <a:schemeClr val="bg1"/>
                </a:solidFill>
              </a:rPr>
              <a:t>Social</a:t>
            </a:r>
            <a:r>
              <a:rPr lang="de-DE" sz="3000" dirty="0">
                <a:solidFill>
                  <a:schemeClr val="bg1"/>
                </a:solidFill>
              </a:rPr>
              <a:t> Media Strategie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Die 7 Schritte zur </a:t>
            </a:r>
            <a:r>
              <a:rPr lang="de-DE" dirty="0" err="1"/>
              <a:t>Social</a:t>
            </a:r>
            <a:r>
              <a:rPr lang="de-DE" dirty="0"/>
              <a:t> Media Strategie</a:t>
            </a:r>
            <a:endParaRPr dirty="0"/>
          </a:p>
        </p:txBody>
      </p:sp>
      <p:cxnSp>
        <p:nvCxnSpPr>
          <p:cNvPr id="255" name="Google Shape;255;p42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B4338F5-9827-4465-A195-732AD3FF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862" y="1200150"/>
            <a:ext cx="3752850" cy="39433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085F4B8-405A-4A63-8B0F-F77906569F89}"/>
              </a:ext>
            </a:extLst>
          </p:cNvPr>
          <p:cNvSpPr txBox="1"/>
          <p:nvPr/>
        </p:nvSpPr>
        <p:spPr>
          <a:xfrm>
            <a:off x="819150" y="1613140"/>
            <a:ext cx="3752850" cy="263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Vision Formulieren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Zielgruppen definieren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Ist-Zustand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Kanäle und Ziele festlegen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Inhalte und Media-Budget planen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Erfolg messen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Strategie anpassen</a:t>
            </a:r>
          </a:p>
        </p:txBody>
      </p:sp>
    </p:spTree>
    <p:extLst>
      <p:ext uri="{BB962C8B-B14F-4D97-AF65-F5344CB8AC3E}">
        <p14:creationId xmlns:p14="http://schemas.microsoft.com/office/powerpoint/2010/main" val="21187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Vision formulieren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64" name="Google Shape;264;p43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Ist-Zustand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5" name="Google Shape;265;p43"/>
          <p:cNvSpPr txBox="1">
            <a:spLocks noGrp="1"/>
          </p:cNvSpPr>
          <p:nvPr>
            <p:ph type="ctrTitle" idx="6"/>
          </p:nvPr>
        </p:nvSpPr>
        <p:spPr>
          <a:xfrm>
            <a:off x="2645551" y="3777550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Inhalte und Media Budget</a:t>
            </a:r>
            <a:endParaRPr dirty="0"/>
          </a:p>
        </p:txBody>
      </p:sp>
      <p:sp>
        <p:nvSpPr>
          <p:cNvPr id="267" name="Google Shape;267;p43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Zielgruppen</a:t>
            </a:r>
            <a:endParaRPr dirty="0"/>
          </a:p>
        </p:txBody>
      </p:sp>
      <p:sp>
        <p:nvSpPr>
          <p:cNvPr id="269" name="Google Shape;269;p43"/>
          <p:cNvSpPr txBox="1">
            <a:spLocks noGrp="1"/>
          </p:cNvSpPr>
          <p:nvPr>
            <p:ph type="ctrTitle" idx="13"/>
          </p:nvPr>
        </p:nvSpPr>
        <p:spPr>
          <a:xfrm>
            <a:off x="221352" y="3777550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Kanäle und Ziele</a:t>
            </a:r>
            <a:endParaRPr dirty="0"/>
          </a:p>
        </p:txBody>
      </p:sp>
      <p:sp>
        <p:nvSpPr>
          <p:cNvPr id="271" name="Google Shape;271;p43"/>
          <p:cNvSpPr txBox="1">
            <a:spLocks noGrp="1"/>
          </p:cNvSpPr>
          <p:nvPr>
            <p:ph type="ctrTitle" idx="15"/>
          </p:nvPr>
        </p:nvSpPr>
        <p:spPr>
          <a:xfrm>
            <a:off x="5069752" y="3777550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Erfolgsmessung </a:t>
            </a:r>
            <a:endParaRPr dirty="0"/>
          </a:p>
        </p:txBody>
      </p:sp>
      <p:cxnSp>
        <p:nvCxnSpPr>
          <p:cNvPr id="273" name="Google Shape;273;p43"/>
          <p:cNvCxnSpPr/>
          <p:nvPr/>
        </p:nvCxnSpPr>
        <p:spPr>
          <a:xfrm>
            <a:off x="2271150" y="2940725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43"/>
          <p:cNvSpPr txBox="1">
            <a:spLocks noGrp="1"/>
          </p:cNvSpPr>
          <p:nvPr>
            <p:ph type="title" idx="18"/>
          </p:nvPr>
        </p:nvSpPr>
        <p:spPr>
          <a:xfrm>
            <a:off x="649014" y="3369676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75" name="Google Shape;275;p43"/>
          <p:cNvSpPr txBox="1">
            <a:spLocks noGrp="1"/>
          </p:cNvSpPr>
          <p:nvPr>
            <p:ph type="title" idx="19"/>
          </p:nvPr>
        </p:nvSpPr>
        <p:spPr>
          <a:xfrm>
            <a:off x="5497414" y="3369676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title" idx="20"/>
          </p:nvPr>
        </p:nvSpPr>
        <p:spPr>
          <a:xfrm>
            <a:off x="3073217" y="3369676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 idx="2"/>
          </p:nvPr>
        </p:nvSpPr>
        <p:spPr>
          <a:xfrm>
            <a:off x="14771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</a:rPr>
              <a:t>01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78" name="Google Shape;278;p43"/>
          <p:cNvSpPr txBox="1">
            <a:spLocks noGrp="1"/>
          </p:cNvSpPr>
          <p:nvPr>
            <p:ph type="title" idx="5"/>
          </p:nvPr>
        </p:nvSpPr>
        <p:spPr>
          <a:xfrm>
            <a:off x="63255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>
                    <a:lumMod val="75000"/>
                  </a:schemeClr>
                </a:solidFill>
              </a:rPr>
              <a:t>03</a:t>
            </a: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9" name="Google Shape;279;p43"/>
          <p:cNvSpPr txBox="1">
            <a:spLocks noGrp="1"/>
          </p:cNvSpPr>
          <p:nvPr>
            <p:ph type="title" idx="17"/>
          </p:nvPr>
        </p:nvSpPr>
        <p:spPr>
          <a:xfrm>
            <a:off x="3901353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1" name="Google Shape;271;p43">
            <a:extLst>
              <a:ext uri="{FF2B5EF4-FFF2-40B4-BE49-F238E27FC236}">
                <a16:creationId xmlns:a16="http://schemas.microsoft.com/office/drawing/2014/main" id="{7E940FCF-E500-465D-9594-26D206F82A48}"/>
              </a:ext>
            </a:extLst>
          </p:cNvPr>
          <p:cNvSpPr txBox="1">
            <a:spLocks/>
          </p:cNvSpPr>
          <p:nvPr/>
        </p:nvSpPr>
        <p:spPr>
          <a:xfrm>
            <a:off x="6996188" y="3777550"/>
            <a:ext cx="21966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"/>
              <a:buNone/>
              <a:defRPr sz="14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rPr lang="de-DE" dirty="0"/>
              <a:t>Strategie planen </a:t>
            </a:r>
          </a:p>
        </p:txBody>
      </p:sp>
      <p:sp>
        <p:nvSpPr>
          <p:cNvPr id="22" name="Google Shape;275;p43">
            <a:extLst>
              <a:ext uri="{FF2B5EF4-FFF2-40B4-BE49-F238E27FC236}">
                <a16:creationId xmlns:a16="http://schemas.microsoft.com/office/drawing/2014/main" id="{54E05888-A31E-4FE6-BFC3-E34770771F95}"/>
              </a:ext>
            </a:extLst>
          </p:cNvPr>
          <p:cNvSpPr txBox="1">
            <a:spLocks/>
          </p:cNvSpPr>
          <p:nvPr/>
        </p:nvSpPr>
        <p:spPr>
          <a:xfrm>
            <a:off x="7423850" y="3369676"/>
            <a:ext cx="13413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swald"/>
              <a:buNone/>
              <a:defRPr sz="24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89208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720157" y="744279"/>
            <a:ext cx="428846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Oswald"/>
              </a:rPr>
              <a:t>Audit: Bestandsanalyse</a:t>
            </a:r>
          </a:p>
          <a:p>
            <a:endParaRPr lang="de-DE" dirty="0">
              <a:latin typeface="Oswald"/>
            </a:endParaRPr>
          </a:p>
          <a:p>
            <a:r>
              <a:rPr lang="de-DE" sz="16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Externes Audit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Aktivitäten der Konkurrenz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Meinung von Kunden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Themen und Themenfelder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Stimmungsbild der Marke im Netz </a:t>
            </a:r>
          </a:p>
          <a:p>
            <a:endParaRPr lang="de-DE" sz="1600" dirty="0">
              <a:latin typeface="Oswald"/>
            </a:endParaRPr>
          </a:p>
          <a:p>
            <a:r>
              <a:rPr lang="de-DE" sz="16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Internes Audit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Gegebenheiten und Voraussetzungen für </a:t>
            </a: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Aktivität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Mitarbeiterbefragung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Schnittstellen im Unternehmen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Wo und wie ist man bisher aktiv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Ressourcen: finanziell, personell, Zeit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637414" y="616491"/>
            <a:ext cx="5869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Externes</a:t>
            </a:r>
            <a:r>
              <a:rPr lang="de-DE" sz="3000" dirty="0">
                <a:latin typeface="Oswald"/>
              </a:rPr>
              <a:t> Audit: Kunden und Stakeholder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91830F-096E-4BC8-8E47-13918EAF33A4}"/>
              </a:ext>
            </a:extLst>
          </p:cNvPr>
          <p:cNvSpPr txBox="1"/>
          <p:nvPr/>
        </p:nvSpPr>
        <p:spPr>
          <a:xfrm>
            <a:off x="2271150" y="1625561"/>
            <a:ext cx="4601700" cy="189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Google und Suchfunktionen der Sozialen Netzwerke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Unternehmensnamen suchen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Hashtags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Welche Nutzer sprechen besonders häufig über das Unternehmen?</a:t>
            </a:r>
          </a:p>
        </p:txBody>
      </p:sp>
    </p:spTree>
    <p:extLst>
      <p:ext uri="{BB962C8B-B14F-4D97-AF65-F5344CB8AC3E}">
        <p14:creationId xmlns:p14="http://schemas.microsoft.com/office/powerpoint/2010/main" val="19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637414" y="616491"/>
            <a:ext cx="5869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Externes Audit: Themenfelder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91830F-096E-4BC8-8E47-13918EAF33A4}"/>
              </a:ext>
            </a:extLst>
          </p:cNvPr>
          <p:cNvSpPr txBox="1"/>
          <p:nvPr/>
        </p:nvSpPr>
        <p:spPr>
          <a:xfrm>
            <a:off x="2271150" y="1625561"/>
            <a:ext cx="4601700" cy="263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latin typeface="Oswald"/>
              </a:rPr>
              <a:t>Welche Inhalte werden im Zusammenhang mit der Marke geteilt?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Oswald"/>
              </a:rPr>
              <a:t>Folgende Tools helfen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Google AdWords Keyword-Planner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 err="1">
                <a:latin typeface="Oswald"/>
              </a:rPr>
              <a:t>Buzzsumo</a:t>
            </a:r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 err="1">
                <a:latin typeface="Oswald"/>
              </a:rPr>
              <a:t>Answer</a:t>
            </a:r>
            <a:r>
              <a:rPr lang="de-DE" sz="1600" dirty="0">
                <a:latin typeface="Oswald"/>
              </a:rPr>
              <a:t> </a:t>
            </a:r>
            <a:r>
              <a:rPr lang="de-DE" sz="1600" dirty="0" err="1">
                <a:latin typeface="Oswald"/>
              </a:rPr>
              <a:t>the</a:t>
            </a:r>
            <a:r>
              <a:rPr lang="de-DE" sz="1600" dirty="0">
                <a:latin typeface="Oswald"/>
              </a:rPr>
              <a:t> Public</a:t>
            </a:r>
          </a:p>
          <a:p>
            <a:pPr>
              <a:lnSpc>
                <a:spcPct val="150000"/>
              </a:lnSpc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6567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297172" y="609899"/>
            <a:ext cx="65496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Externes Audit: Stimmungsbild und Tonalität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91830F-096E-4BC8-8E47-13918EAF33A4}"/>
              </a:ext>
            </a:extLst>
          </p:cNvPr>
          <p:cNvSpPr txBox="1"/>
          <p:nvPr/>
        </p:nvSpPr>
        <p:spPr>
          <a:xfrm>
            <a:off x="2271150" y="1625561"/>
            <a:ext cx="4601700" cy="115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Wichtig für Strategie, bspw. Reichweite Erzeugen oder Image verbessern</a:t>
            </a:r>
          </a:p>
          <a:p>
            <a:pPr>
              <a:lnSpc>
                <a:spcPct val="150000"/>
              </a:lnSpc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75973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E8D267F-4E78-4CAD-B38A-43EE96258F81}"/>
              </a:ext>
            </a:extLst>
          </p:cNvPr>
          <p:cNvSpPr txBox="1"/>
          <p:nvPr/>
        </p:nvSpPr>
        <p:spPr>
          <a:xfrm>
            <a:off x="1637414" y="616491"/>
            <a:ext cx="5869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Externes Audit: Wettbewerb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91830F-096E-4BC8-8E47-13918EAF33A4}"/>
              </a:ext>
            </a:extLst>
          </p:cNvPr>
          <p:cNvSpPr txBox="1"/>
          <p:nvPr/>
        </p:nvSpPr>
        <p:spPr>
          <a:xfrm>
            <a:off x="2271150" y="1625561"/>
            <a:ext cx="4601700" cy="226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Wer ist die direkte Konkurrenz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Wer ist die spätere Konkurrenz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Wie arbeitet die Konkurrenz im Ausland?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Aktivitäten: Welche Kanäle, welche Inhalte, Bespielung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Monitoring: </a:t>
            </a:r>
            <a:r>
              <a:rPr lang="de-DE" sz="1600" dirty="0" err="1">
                <a:latin typeface="Oswald"/>
              </a:rPr>
              <a:t>Alerts</a:t>
            </a:r>
            <a:r>
              <a:rPr lang="de-DE" sz="1600" dirty="0">
                <a:latin typeface="Oswald"/>
              </a:rPr>
              <a:t> einschalten</a:t>
            </a:r>
          </a:p>
        </p:txBody>
      </p:sp>
    </p:spTree>
    <p:extLst>
      <p:ext uri="{BB962C8B-B14F-4D97-AF65-F5344CB8AC3E}">
        <p14:creationId xmlns:p14="http://schemas.microsoft.com/office/powerpoint/2010/main" val="98775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Microsoft Office PowerPoint</Application>
  <PresentationFormat>Bildschirmpräsentation (16:9)</PresentationFormat>
  <Paragraphs>103</Paragraphs>
  <Slides>16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Arial</vt:lpstr>
      <vt:lpstr>Cutive Mono</vt:lpstr>
      <vt:lpstr>Fira Sans Extra Condensed Medium</vt:lpstr>
      <vt:lpstr>Oswald</vt:lpstr>
      <vt:lpstr>Oswald Regular</vt:lpstr>
      <vt:lpstr>Wingdings</vt:lpstr>
      <vt:lpstr>Peace Day Social Media by SlidesGo</vt:lpstr>
      <vt:lpstr>PowerPoint-Präsentation</vt:lpstr>
      <vt:lpstr>Social Media Strategie</vt:lpstr>
      <vt:lpstr>Die 7 Schritte zur Social Media Strategie</vt:lpstr>
      <vt:lpstr>Vision formulieren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Alfa</cp:lastModifiedBy>
  <cp:revision>16</cp:revision>
  <dcterms:modified xsi:type="dcterms:W3CDTF">2020-06-11T17:51:06Z</dcterms:modified>
</cp:coreProperties>
</file>