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Lst>
  <p:notesMasterIdLst>
    <p:notesMasterId r:id="rId22"/>
  </p:notesMasterIdLst>
  <p:sldIdLst>
    <p:sldId id="256" r:id="rId2"/>
    <p:sldId id="304" r:id="rId3"/>
    <p:sldId id="258" r:id="rId4"/>
    <p:sldId id="302" r:id="rId5"/>
    <p:sldId id="310" r:id="rId6"/>
    <p:sldId id="307" r:id="rId7"/>
    <p:sldId id="260" r:id="rId8"/>
    <p:sldId id="308" r:id="rId9"/>
    <p:sldId id="309" r:id="rId10"/>
    <p:sldId id="317" r:id="rId11"/>
    <p:sldId id="312" r:id="rId12"/>
    <p:sldId id="313" r:id="rId13"/>
    <p:sldId id="314" r:id="rId14"/>
    <p:sldId id="316" r:id="rId15"/>
    <p:sldId id="311" r:id="rId16"/>
    <p:sldId id="318" r:id="rId17"/>
    <p:sldId id="320" r:id="rId18"/>
    <p:sldId id="390" r:id="rId19"/>
    <p:sldId id="391" r:id="rId20"/>
    <p:sldId id="392"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fa" initials="A" lastIdx="1" clrIdx="0">
    <p:extLst>
      <p:ext uri="{19B8F6BF-5375-455C-9EA6-DF929625EA0E}">
        <p15:presenceInfo xmlns:p15="http://schemas.microsoft.com/office/powerpoint/2012/main" userId="Alf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4F01D-7F7A-4EFA-897C-2D83D2899FDB}">
  <a:tblStyle styleId="{7DF4F01D-7F7A-4EFA-897C-2D83D2899F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75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9T18:49:47.071"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fe982ce4f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fe982ce4f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40b6ad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540b6ad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110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40b6ad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540b6ad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7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40b6ad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540b6ad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79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40b6ad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540b6ad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Sicherheit: </a:t>
            </a:r>
            <a:r>
              <a:rPr lang="de-DE" dirty="0">
                <a:latin typeface="Oswald"/>
              </a:rPr>
              <a:t>Bedürfnis, Dinge planen zu </a:t>
            </a:r>
            <a:r>
              <a:rPr lang="de-DE" dirty="0" err="1">
                <a:latin typeface="Oswald"/>
              </a:rPr>
              <a:t>kö</a:t>
            </a:r>
            <a:endParaRPr dirty="0"/>
          </a:p>
        </p:txBody>
      </p:sp>
    </p:spTree>
    <p:extLst>
      <p:ext uri="{BB962C8B-B14F-4D97-AF65-F5344CB8AC3E}">
        <p14:creationId xmlns:p14="http://schemas.microsoft.com/office/powerpoint/2010/main" val="325121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40b6ad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540b6ad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Sicherheit: </a:t>
            </a:r>
            <a:r>
              <a:rPr lang="de-DE" dirty="0">
                <a:latin typeface="Oswald"/>
              </a:rPr>
              <a:t>Bedürfnis, Dinge planen zu </a:t>
            </a:r>
            <a:r>
              <a:rPr lang="de-DE" dirty="0" err="1">
                <a:latin typeface="Oswald"/>
              </a:rPr>
              <a:t>kö</a:t>
            </a:r>
            <a:endParaRPr dirty="0"/>
          </a:p>
        </p:txBody>
      </p:sp>
    </p:spTree>
    <p:extLst>
      <p:ext uri="{BB962C8B-B14F-4D97-AF65-F5344CB8AC3E}">
        <p14:creationId xmlns:p14="http://schemas.microsoft.com/office/powerpoint/2010/main" val="210676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771e9d3e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771e9d3e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45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fe982ce4f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fe982ce4f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134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Analyse hilft, Einsichten und Erkenntnisse zu gewinnen </a:t>
            </a:r>
            <a:r>
              <a:rPr lang="de-DE" dirty="0">
                <a:sym typeface="Wingdings" panose="05000000000000000000" pitchFamily="2" charset="2"/>
              </a:rPr>
              <a:t> Trends und Veränderungen erkennen, im Idealfall Wüsche vorhersehen</a:t>
            </a:r>
            <a:endParaRPr lang="de-DE" dirty="0"/>
          </a:p>
        </p:txBody>
      </p:sp>
    </p:spTree>
    <p:extLst>
      <p:ext uri="{BB962C8B-B14F-4D97-AF65-F5344CB8AC3E}">
        <p14:creationId xmlns:p14="http://schemas.microsoft.com/office/powerpoint/2010/main" val="101094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5540b6adc3_2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5540b6adc3_2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484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40b6ad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540b6ad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40b6ad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540b6ad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40b6ad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540b6ad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726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EFEFEF"/>
        </a:solidFill>
        <a:effectLst/>
      </p:bgPr>
    </p:bg>
    <p:spTree>
      <p:nvGrpSpPr>
        <p:cNvPr id="1" name="Shape 8"/>
        <p:cNvGrpSpPr/>
        <p:nvPr/>
      </p:nvGrpSpPr>
      <p:grpSpPr>
        <a:xfrm>
          <a:off x="0" y="0"/>
          <a:ext cx="0" cy="0"/>
          <a:chOff x="0" y="0"/>
          <a:chExt cx="0" cy="0"/>
        </a:xfrm>
      </p:grpSpPr>
      <p:sp>
        <p:nvSpPr>
          <p:cNvPr id="9" name="Google Shape;9;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flipH="1">
            <a:off x="713850" y="3292446"/>
            <a:ext cx="7716300" cy="59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atin typeface="Oswald"/>
                <a:ea typeface="Oswald"/>
                <a:cs typeface="Oswald"/>
                <a:sym typeface="Oswald"/>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4" name="Google Shape;14;p2"/>
          <p:cNvSpPr txBox="1">
            <a:spLocks noGrp="1"/>
          </p:cNvSpPr>
          <p:nvPr>
            <p:ph type="subTitle" idx="1"/>
          </p:nvPr>
        </p:nvSpPr>
        <p:spPr>
          <a:xfrm flipH="1">
            <a:off x="3017850" y="3887955"/>
            <a:ext cx="3108300" cy="24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434343"/>
              </a:buClr>
              <a:buSzPts val="1400"/>
              <a:buFont typeface="Oswald Regular"/>
              <a:buNone/>
              <a:defRPr sz="900"/>
            </a:lvl1pPr>
            <a:lvl2pPr lvl="1"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p:cSld name="TITLE_1">
    <p:bg>
      <p:bgPr>
        <a:solidFill>
          <a:srgbClr val="EFEFEF"/>
        </a:solidFill>
        <a:effectLst/>
      </p:bgPr>
    </p:bg>
    <p:spTree>
      <p:nvGrpSpPr>
        <p:cNvPr id="1" name="Shape 15"/>
        <p:cNvGrpSpPr/>
        <p:nvPr/>
      </p:nvGrpSpPr>
      <p:grpSpPr>
        <a:xfrm>
          <a:off x="0" y="0"/>
          <a:ext cx="0" cy="0"/>
          <a:chOff x="0" y="0"/>
          <a:chExt cx="0" cy="0"/>
        </a:xfrm>
      </p:grpSpPr>
      <p:sp>
        <p:nvSpPr>
          <p:cNvPr id="16" name="Google Shape;16;p3"/>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375" y="0"/>
            <a:ext cx="9144000" cy="12156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subTitle" idx="1"/>
          </p:nvPr>
        </p:nvSpPr>
        <p:spPr>
          <a:xfrm>
            <a:off x="824650" y="1312225"/>
            <a:ext cx="7492800" cy="322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rgbClr val="434343"/>
                </a:solidFill>
              </a:defRPr>
            </a:lvl1pPr>
            <a:lvl2pPr lvl="1" rtl="0">
              <a:lnSpc>
                <a:spcPct val="100000"/>
              </a:lnSpc>
              <a:spcBef>
                <a:spcPts val="0"/>
              </a:spcBef>
              <a:spcAft>
                <a:spcPts val="0"/>
              </a:spcAft>
              <a:buNone/>
              <a:defRPr>
                <a:solidFill>
                  <a:srgbClr val="434343"/>
                </a:solidFill>
              </a:defRPr>
            </a:lvl2pPr>
            <a:lvl3pPr lvl="2" rtl="0">
              <a:lnSpc>
                <a:spcPct val="100000"/>
              </a:lnSpc>
              <a:spcBef>
                <a:spcPts val="0"/>
              </a:spcBef>
              <a:spcAft>
                <a:spcPts val="0"/>
              </a:spcAft>
              <a:buNone/>
              <a:defRPr>
                <a:solidFill>
                  <a:srgbClr val="434343"/>
                </a:solidFill>
              </a:defRPr>
            </a:lvl3pPr>
            <a:lvl4pPr lvl="3" rtl="0">
              <a:lnSpc>
                <a:spcPct val="100000"/>
              </a:lnSpc>
              <a:spcBef>
                <a:spcPts val="0"/>
              </a:spcBef>
              <a:spcAft>
                <a:spcPts val="0"/>
              </a:spcAft>
              <a:buNone/>
              <a:defRPr>
                <a:solidFill>
                  <a:srgbClr val="434343"/>
                </a:solidFill>
              </a:defRPr>
            </a:lvl4pPr>
            <a:lvl5pPr lvl="4" rtl="0">
              <a:lnSpc>
                <a:spcPct val="100000"/>
              </a:lnSpc>
              <a:spcBef>
                <a:spcPts val="0"/>
              </a:spcBef>
              <a:spcAft>
                <a:spcPts val="0"/>
              </a:spcAft>
              <a:buNone/>
              <a:defRPr>
                <a:solidFill>
                  <a:srgbClr val="434343"/>
                </a:solidFill>
              </a:defRPr>
            </a:lvl5pPr>
            <a:lvl6pPr lvl="5" rtl="0">
              <a:lnSpc>
                <a:spcPct val="100000"/>
              </a:lnSpc>
              <a:spcBef>
                <a:spcPts val="0"/>
              </a:spcBef>
              <a:spcAft>
                <a:spcPts val="0"/>
              </a:spcAft>
              <a:buNone/>
              <a:defRPr>
                <a:solidFill>
                  <a:srgbClr val="434343"/>
                </a:solidFill>
              </a:defRPr>
            </a:lvl6pPr>
            <a:lvl7pPr lvl="6" rtl="0">
              <a:lnSpc>
                <a:spcPct val="100000"/>
              </a:lnSpc>
              <a:spcBef>
                <a:spcPts val="0"/>
              </a:spcBef>
              <a:spcAft>
                <a:spcPts val="0"/>
              </a:spcAft>
              <a:buNone/>
              <a:defRPr>
                <a:solidFill>
                  <a:srgbClr val="434343"/>
                </a:solidFill>
              </a:defRPr>
            </a:lvl7pPr>
            <a:lvl8pPr lvl="7" rtl="0">
              <a:lnSpc>
                <a:spcPct val="100000"/>
              </a:lnSpc>
              <a:spcBef>
                <a:spcPts val="0"/>
              </a:spcBef>
              <a:spcAft>
                <a:spcPts val="0"/>
              </a:spcAft>
              <a:buNone/>
              <a:defRPr>
                <a:solidFill>
                  <a:srgbClr val="434343"/>
                </a:solidFill>
              </a:defRPr>
            </a:lvl8pPr>
            <a:lvl9pPr lvl="8" rtl="0">
              <a:lnSpc>
                <a:spcPct val="100000"/>
              </a:lnSpc>
              <a:spcBef>
                <a:spcPts val="0"/>
              </a:spcBef>
              <a:spcAft>
                <a:spcPts val="0"/>
              </a:spcAft>
              <a:buNone/>
              <a:defRPr>
                <a:solidFill>
                  <a:srgbClr val="434343"/>
                </a:solidFill>
              </a:defRPr>
            </a:lvl9pPr>
          </a:lstStyle>
          <a:p>
            <a:endParaRPr/>
          </a:p>
        </p:txBody>
      </p:sp>
      <p:sp>
        <p:nvSpPr>
          <p:cNvPr id="22" name="Google Shape;22;p3"/>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F3F3F3"/>
                </a:solidFill>
                <a:latin typeface="Oswald"/>
                <a:ea typeface="Oswald"/>
                <a:cs typeface="Oswald"/>
                <a:sym typeface="Oswald"/>
              </a:defRPr>
            </a:lvl1pPr>
            <a:lvl2pPr lvl="1" rtl="0">
              <a:spcBef>
                <a:spcPts val="0"/>
              </a:spcBef>
              <a:spcAft>
                <a:spcPts val="0"/>
              </a:spcAft>
              <a:buNone/>
              <a:defRPr sz="3000">
                <a:solidFill>
                  <a:srgbClr val="F3F3F3"/>
                </a:solidFill>
                <a:latin typeface="Oswald"/>
                <a:ea typeface="Oswald"/>
                <a:cs typeface="Oswald"/>
                <a:sym typeface="Oswald"/>
              </a:defRPr>
            </a:lvl2pPr>
            <a:lvl3pPr lvl="2" rtl="0">
              <a:spcBef>
                <a:spcPts val="0"/>
              </a:spcBef>
              <a:spcAft>
                <a:spcPts val="0"/>
              </a:spcAft>
              <a:buNone/>
              <a:defRPr sz="3000">
                <a:solidFill>
                  <a:srgbClr val="F3F3F3"/>
                </a:solidFill>
                <a:latin typeface="Oswald"/>
                <a:ea typeface="Oswald"/>
                <a:cs typeface="Oswald"/>
                <a:sym typeface="Oswald"/>
              </a:defRPr>
            </a:lvl3pPr>
            <a:lvl4pPr lvl="3" rtl="0">
              <a:spcBef>
                <a:spcPts val="0"/>
              </a:spcBef>
              <a:spcAft>
                <a:spcPts val="0"/>
              </a:spcAft>
              <a:buNone/>
              <a:defRPr sz="3000">
                <a:solidFill>
                  <a:srgbClr val="F3F3F3"/>
                </a:solidFill>
                <a:latin typeface="Oswald"/>
                <a:ea typeface="Oswald"/>
                <a:cs typeface="Oswald"/>
                <a:sym typeface="Oswald"/>
              </a:defRPr>
            </a:lvl4pPr>
            <a:lvl5pPr lvl="4" rtl="0">
              <a:spcBef>
                <a:spcPts val="0"/>
              </a:spcBef>
              <a:spcAft>
                <a:spcPts val="0"/>
              </a:spcAft>
              <a:buNone/>
              <a:defRPr sz="3000">
                <a:solidFill>
                  <a:srgbClr val="F3F3F3"/>
                </a:solidFill>
                <a:latin typeface="Oswald"/>
                <a:ea typeface="Oswald"/>
                <a:cs typeface="Oswald"/>
                <a:sym typeface="Oswald"/>
              </a:defRPr>
            </a:lvl5pPr>
            <a:lvl6pPr lvl="5" rtl="0">
              <a:spcBef>
                <a:spcPts val="0"/>
              </a:spcBef>
              <a:spcAft>
                <a:spcPts val="0"/>
              </a:spcAft>
              <a:buNone/>
              <a:defRPr sz="3000">
                <a:solidFill>
                  <a:srgbClr val="F3F3F3"/>
                </a:solidFill>
                <a:latin typeface="Oswald"/>
                <a:ea typeface="Oswald"/>
                <a:cs typeface="Oswald"/>
                <a:sym typeface="Oswald"/>
              </a:defRPr>
            </a:lvl6pPr>
            <a:lvl7pPr lvl="6" rtl="0">
              <a:spcBef>
                <a:spcPts val="0"/>
              </a:spcBef>
              <a:spcAft>
                <a:spcPts val="0"/>
              </a:spcAft>
              <a:buNone/>
              <a:defRPr sz="3000">
                <a:solidFill>
                  <a:srgbClr val="F3F3F3"/>
                </a:solidFill>
                <a:latin typeface="Oswald"/>
                <a:ea typeface="Oswald"/>
                <a:cs typeface="Oswald"/>
                <a:sym typeface="Oswald"/>
              </a:defRPr>
            </a:lvl7pPr>
            <a:lvl8pPr lvl="7" rtl="0">
              <a:spcBef>
                <a:spcPts val="0"/>
              </a:spcBef>
              <a:spcAft>
                <a:spcPts val="0"/>
              </a:spcAft>
              <a:buNone/>
              <a:defRPr sz="3000">
                <a:solidFill>
                  <a:srgbClr val="F3F3F3"/>
                </a:solidFill>
                <a:latin typeface="Oswald"/>
                <a:ea typeface="Oswald"/>
                <a:cs typeface="Oswald"/>
                <a:sym typeface="Oswald"/>
              </a:defRPr>
            </a:lvl8pPr>
            <a:lvl9pPr lvl="8" rtl="0">
              <a:spcBef>
                <a:spcPts val="0"/>
              </a:spcBef>
              <a:spcAft>
                <a:spcPts val="0"/>
              </a:spcAft>
              <a:buNone/>
              <a:defRPr sz="3000">
                <a:solidFill>
                  <a:srgbClr val="F3F3F3"/>
                </a:solidFill>
                <a:latin typeface="Oswald"/>
                <a:ea typeface="Oswald"/>
                <a:cs typeface="Oswald"/>
                <a:sym typeface="Oswa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EFEFEF"/>
        </a:solidFill>
        <a:effectLst/>
      </p:bgPr>
    </p:bg>
    <p:spTree>
      <p:nvGrpSpPr>
        <p:cNvPr id="1" name="Shape 23"/>
        <p:cNvGrpSpPr/>
        <p:nvPr/>
      </p:nvGrpSpPr>
      <p:grpSpPr>
        <a:xfrm>
          <a:off x="0" y="0"/>
          <a:ext cx="0" cy="0"/>
          <a:chOff x="0" y="0"/>
          <a:chExt cx="0" cy="0"/>
        </a:xfrm>
      </p:grpSpPr>
      <p:sp>
        <p:nvSpPr>
          <p:cNvPr id="24" name="Google Shape;24;p4"/>
          <p:cNvSpPr/>
          <p:nvPr/>
        </p:nvSpPr>
        <p:spPr>
          <a:xfrm>
            <a:off x="-6375" y="953800"/>
            <a:ext cx="9144000" cy="42024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ctrTitle"/>
          </p:nvPr>
        </p:nvSpPr>
        <p:spPr>
          <a:xfrm>
            <a:off x="1049600"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26" name="Google Shape;26;p4"/>
          <p:cNvSpPr txBox="1">
            <a:spLocks noGrp="1"/>
          </p:cNvSpPr>
          <p:nvPr>
            <p:ph type="subTitle" idx="1"/>
          </p:nvPr>
        </p:nvSpPr>
        <p:spPr>
          <a:xfrm>
            <a:off x="1092088"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27" name="Google Shape;27;p4"/>
          <p:cNvSpPr txBox="1">
            <a:spLocks noGrp="1"/>
          </p:cNvSpPr>
          <p:nvPr>
            <p:ph type="title" idx="2" hasCustomPrompt="1"/>
          </p:nvPr>
        </p:nvSpPr>
        <p:spPr>
          <a:xfrm>
            <a:off x="1477150"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28" name="Google Shape;28;p4"/>
          <p:cNvSpPr txBox="1">
            <a:spLocks noGrp="1"/>
          </p:cNvSpPr>
          <p:nvPr>
            <p:ph type="ctrTitle" idx="3"/>
          </p:nvPr>
        </p:nvSpPr>
        <p:spPr>
          <a:xfrm>
            <a:off x="5897888"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29" name="Google Shape;29;p4"/>
          <p:cNvSpPr txBox="1">
            <a:spLocks noGrp="1"/>
          </p:cNvSpPr>
          <p:nvPr>
            <p:ph type="subTitle" idx="4"/>
          </p:nvPr>
        </p:nvSpPr>
        <p:spPr>
          <a:xfrm>
            <a:off x="5940488"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0" name="Google Shape;30;p4"/>
          <p:cNvSpPr txBox="1">
            <a:spLocks noGrp="1"/>
          </p:cNvSpPr>
          <p:nvPr>
            <p:ph type="title" idx="5" hasCustomPrompt="1"/>
          </p:nvPr>
        </p:nvSpPr>
        <p:spPr>
          <a:xfrm>
            <a:off x="6325550"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31" name="Google Shape;31;p4"/>
          <p:cNvSpPr txBox="1">
            <a:spLocks noGrp="1"/>
          </p:cNvSpPr>
          <p:nvPr>
            <p:ph type="ctrTitle" idx="6"/>
          </p:nvPr>
        </p:nvSpPr>
        <p:spPr>
          <a:xfrm>
            <a:off x="3473687"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32" name="Google Shape;32;p4"/>
          <p:cNvSpPr txBox="1">
            <a:spLocks noGrp="1"/>
          </p:cNvSpPr>
          <p:nvPr>
            <p:ph type="subTitle" idx="7"/>
          </p:nvPr>
        </p:nvSpPr>
        <p:spPr>
          <a:xfrm>
            <a:off x="3516291" y="4113800"/>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3" name="Google Shape;33;p4"/>
          <p:cNvSpPr txBox="1">
            <a:spLocks noGrp="1"/>
          </p:cNvSpPr>
          <p:nvPr>
            <p:ph type="ctrTitle" idx="8"/>
          </p:nvPr>
        </p:nvSpPr>
        <p:spPr>
          <a:xfrm>
            <a:off x="3473687"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34" name="Google Shape;34;p4"/>
          <p:cNvSpPr txBox="1">
            <a:spLocks noGrp="1"/>
          </p:cNvSpPr>
          <p:nvPr>
            <p:ph type="subTitle" idx="9"/>
          </p:nvPr>
        </p:nvSpPr>
        <p:spPr>
          <a:xfrm>
            <a:off x="3516291"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5" name="Google Shape;35;p4"/>
          <p:cNvSpPr txBox="1">
            <a:spLocks noGrp="1"/>
          </p:cNvSpPr>
          <p:nvPr>
            <p:ph type="ctrTitle" idx="13"/>
          </p:nvPr>
        </p:nvSpPr>
        <p:spPr>
          <a:xfrm>
            <a:off x="1049488"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36" name="Google Shape;36;p4"/>
          <p:cNvSpPr txBox="1">
            <a:spLocks noGrp="1"/>
          </p:cNvSpPr>
          <p:nvPr>
            <p:ph type="subTitle" idx="14"/>
          </p:nvPr>
        </p:nvSpPr>
        <p:spPr>
          <a:xfrm>
            <a:off x="1092088" y="4113800"/>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7" name="Google Shape;37;p4"/>
          <p:cNvSpPr txBox="1">
            <a:spLocks noGrp="1"/>
          </p:cNvSpPr>
          <p:nvPr>
            <p:ph type="ctrTitle" idx="15"/>
          </p:nvPr>
        </p:nvSpPr>
        <p:spPr>
          <a:xfrm>
            <a:off x="5897888"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38" name="Google Shape;38;p4"/>
          <p:cNvSpPr txBox="1">
            <a:spLocks noGrp="1"/>
          </p:cNvSpPr>
          <p:nvPr>
            <p:ph type="subTitle" idx="16"/>
          </p:nvPr>
        </p:nvSpPr>
        <p:spPr>
          <a:xfrm>
            <a:off x="5940488" y="4113788"/>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9" name="Google Shape;39;p4"/>
          <p:cNvSpPr txBox="1">
            <a:spLocks noGrp="1"/>
          </p:cNvSpPr>
          <p:nvPr>
            <p:ph type="title" idx="17" hasCustomPrompt="1"/>
          </p:nvPr>
        </p:nvSpPr>
        <p:spPr>
          <a:xfrm>
            <a:off x="3901353"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40" name="Google Shape;40;p4"/>
          <p:cNvSpPr txBox="1">
            <a:spLocks noGrp="1"/>
          </p:cNvSpPr>
          <p:nvPr>
            <p:ph type="title" idx="18" hasCustomPrompt="1"/>
          </p:nvPr>
        </p:nvSpPr>
        <p:spPr>
          <a:xfrm>
            <a:off x="1477150"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41" name="Google Shape;41;p4"/>
          <p:cNvSpPr txBox="1">
            <a:spLocks noGrp="1"/>
          </p:cNvSpPr>
          <p:nvPr>
            <p:ph type="title" idx="19" hasCustomPrompt="1"/>
          </p:nvPr>
        </p:nvSpPr>
        <p:spPr>
          <a:xfrm>
            <a:off x="6325550"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42" name="Google Shape;42;p4"/>
          <p:cNvSpPr txBox="1">
            <a:spLocks noGrp="1"/>
          </p:cNvSpPr>
          <p:nvPr>
            <p:ph type="title" idx="20" hasCustomPrompt="1"/>
          </p:nvPr>
        </p:nvSpPr>
        <p:spPr>
          <a:xfrm>
            <a:off x="3901353"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1">
  <p:cSld name="CUSTOM_1_1_1_2_1">
    <p:bg>
      <p:bgPr>
        <a:solidFill>
          <a:srgbClr val="EFEFEF"/>
        </a:solidFill>
        <a:effectLst/>
      </p:bgPr>
    </p:bg>
    <p:spTree>
      <p:nvGrpSpPr>
        <p:cNvPr id="1" name="Shape 48"/>
        <p:cNvGrpSpPr/>
        <p:nvPr/>
      </p:nvGrpSpPr>
      <p:grpSpPr>
        <a:xfrm>
          <a:off x="0" y="0"/>
          <a:ext cx="0" cy="0"/>
          <a:chOff x="0" y="0"/>
          <a:chExt cx="0" cy="0"/>
        </a:xfrm>
      </p:grpSpPr>
      <p:sp>
        <p:nvSpPr>
          <p:cNvPr id="49" name="Google Shape;49;p6"/>
          <p:cNvSpPr/>
          <p:nvPr/>
        </p:nvSpPr>
        <p:spPr>
          <a:xfrm rot="10800000" flipH="1">
            <a:off x="-6375" y="321900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txBox="1">
            <a:spLocks noGrp="1"/>
          </p:cNvSpPr>
          <p:nvPr>
            <p:ph type="ctrTitle"/>
          </p:nvPr>
        </p:nvSpPr>
        <p:spPr>
          <a:xfrm>
            <a:off x="5059074" y="4128123"/>
            <a:ext cx="32943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3000"/>
              <a:buFont typeface="Oswald"/>
              <a:buNone/>
              <a:defRPr sz="3000">
                <a:solidFill>
                  <a:srgbClr val="F3F3F3"/>
                </a:solidFill>
                <a:latin typeface="Oswald"/>
                <a:ea typeface="Oswald"/>
                <a:cs typeface="Oswald"/>
                <a:sym typeface="Oswald"/>
              </a:defRPr>
            </a:lvl1pPr>
            <a:lvl2pPr lvl="1" rtl="0">
              <a:spcBef>
                <a:spcPts val="0"/>
              </a:spcBef>
              <a:spcAft>
                <a:spcPts val="0"/>
              </a:spcAft>
              <a:buClr>
                <a:srgbClr val="434343"/>
              </a:buClr>
              <a:buSzPts val="1600"/>
              <a:buNone/>
              <a:defRPr sz="1600">
                <a:solidFill>
                  <a:srgbClr val="434343"/>
                </a:solidFill>
              </a:defRPr>
            </a:lvl2pPr>
            <a:lvl3pPr lvl="2" rtl="0">
              <a:spcBef>
                <a:spcPts val="0"/>
              </a:spcBef>
              <a:spcAft>
                <a:spcPts val="0"/>
              </a:spcAft>
              <a:buClr>
                <a:srgbClr val="434343"/>
              </a:buClr>
              <a:buSzPts val="1600"/>
              <a:buNone/>
              <a:defRPr sz="1600">
                <a:solidFill>
                  <a:srgbClr val="434343"/>
                </a:solidFill>
              </a:defRPr>
            </a:lvl3pPr>
            <a:lvl4pPr lvl="3" rtl="0">
              <a:spcBef>
                <a:spcPts val="0"/>
              </a:spcBef>
              <a:spcAft>
                <a:spcPts val="0"/>
              </a:spcAft>
              <a:buClr>
                <a:srgbClr val="434343"/>
              </a:buClr>
              <a:buSzPts val="1600"/>
              <a:buNone/>
              <a:defRPr sz="1600">
                <a:solidFill>
                  <a:srgbClr val="434343"/>
                </a:solidFill>
              </a:defRPr>
            </a:lvl4pPr>
            <a:lvl5pPr lvl="4" rtl="0">
              <a:spcBef>
                <a:spcPts val="0"/>
              </a:spcBef>
              <a:spcAft>
                <a:spcPts val="0"/>
              </a:spcAft>
              <a:buClr>
                <a:srgbClr val="434343"/>
              </a:buClr>
              <a:buSzPts val="1600"/>
              <a:buNone/>
              <a:defRPr sz="1600">
                <a:solidFill>
                  <a:srgbClr val="434343"/>
                </a:solidFill>
              </a:defRPr>
            </a:lvl5pPr>
            <a:lvl6pPr lvl="5" rtl="0">
              <a:spcBef>
                <a:spcPts val="0"/>
              </a:spcBef>
              <a:spcAft>
                <a:spcPts val="0"/>
              </a:spcAft>
              <a:buClr>
                <a:srgbClr val="434343"/>
              </a:buClr>
              <a:buSzPts val="1600"/>
              <a:buNone/>
              <a:defRPr sz="1600">
                <a:solidFill>
                  <a:srgbClr val="434343"/>
                </a:solidFill>
              </a:defRPr>
            </a:lvl6pPr>
            <a:lvl7pPr lvl="6" rtl="0">
              <a:spcBef>
                <a:spcPts val="0"/>
              </a:spcBef>
              <a:spcAft>
                <a:spcPts val="0"/>
              </a:spcAft>
              <a:buClr>
                <a:srgbClr val="434343"/>
              </a:buClr>
              <a:buSzPts val="1600"/>
              <a:buNone/>
              <a:defRPr sz="1600">
                <a:solidFill>
                  <a:srgbClr val="434343"/>
                </a:solidFill>
              </a:defRPr>
            </a:lvl7pPr>
            <a:lvl8pPr lvl="7" rtl="0">
              <a:spcBef>
                <a:spcPts val="0"/>
              </a:spcBef>
              <a:spcAft>
                <a:spcPts val="0"/>
              </a:spcAft>
              <a:buClr>
                <a:srgbClr val="434343"/>
              </a:buClr>
              <a:buSzPts val="1600"/>
              <a:buNone/>
              <a:defRPr sz="1600">
                <a:solidFill>
                  <a:srgbClr val="434343"/>
                </a:solidFill>
              </a:defRPr>
            </a:lvl8pPr>
            <a:lvl9pPr lvl="8" rtl="0">
              <a:spcBef>
                <a:spcPts val="0"/>
              </a:spcBef>
              <a:spcAft>
                <a:spcPts val="0"/>
              </a:spcAft>
              <a:buClr>
                <a:srgbClr val="434343"/>
              </a:buClr>
              <a:buSzPts val="1600"/>
              <a:buNone/>
              <a:defRPr sz="1600">
                <a:solidFill>
                  <a:srgbClr val="434343"/>
                </a:solidFill>
              </a:defRPr>
            </a:lvl9pPr>
          </a:lstStyle>
          <a:p>
            <a:endParaRPr/>
          </a:p>
        </p:txBody>
      </p:sp>
      <p:sp>
        <p:nvSpPr>
          <p:cNvPr id="51" name="Google Shape;51;p6"/>
          <p:cNvSpPr txBox="1">
            <a:spLocks noGrp="1"/>
          </p:cNvSpPr>
          <p:nvPr>
            <p:ph type="subTitle" idx="1"/>
          </p:nvPr>
        </p:nvSpPr>
        <p:spPr>
          <a:xfrm>
            <a:off x="4804225" y="1368600"/>
            <a:ext cx="3055800" cy="107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900"/>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BLANK SLIDE  1">
  <p:cSld name="CUSTOM_1_1_1_2_1_1_1_1_1_1_1">
    <p:bg>
      <p:bgPr>
        <a:solidFill>
          <a:srgbClr val="EFEFEF"/>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2C3938"/>
                </a:solidFill>
                <a:latin typeface="Oswald"/>
                <a:ea typeface="Oswald"/>
                <a:cs typeface="Oswald"/>
                <a:sym typeface="Oswald"/>
              </a:defRPr>
            </a:lvl1pPr>
            <a:lvl2pPr lvl="1" rtl="0">
              <a:spcBef>
                <a:spcPts val="0"/>
              </a:spcBef>
              <a:spcAft>
                <a:spcPts val="0"/>
              </a:spcAft>
              <a:buNone/>
              <a:defRPr sz="3000">
                <a:solidFill>
                  <a:srgbClr val="2C3938"/>
                </a:solidFill>
                <a:latin typeface="Oswald"/>
                <a:ea typeface="Oswald"/>
                <a:cs typeface="Oswald"/>
                <a:sym typeface="Oswald"/>
              </a:defRPr>
            </a:lvl2pPr>
            <a:lvl3pPr lvl="2" rtl="0">
              <a:spcBef>
                <a:spcPts val="0"/>
              </a:spcBef>
              <a:spcAft>
                <a:spcPts val="0"/>
              </a:spcAft>
              <a:buNone/>
              <a:defRPr sz="3000">
                <a:solidFill>
                  <a:srgbClr val="2C3938"/>
                </a:solidFill>
                <a:latin typeface="Oswald"/>
                <a:ea typeface="Oswald"/>
                <a:cs typeface="Oswald"/>
                <a:sym typeface="Oswald"/>
              </a:defRPr>
            </a:lvl3pPr>
            <a:lvl4pPr lvl="3" rtl="0">
              <a:spcBef>
                <a:spcPts val="0"/>
              </a:spcBef>
              <a:spcAft>
                <a:spcPts val="0"/>
              </a:spcAft>
              <a:buNone/>
              <a:defRPr sz="3000">
                <a:solidFill>
                  <a:srgbClr val="2C3938"/>
                </a:solidFill>
                <a:latin typeface="Oswald"/>
                <a:ea typeface="Oswald"/>
                <a:cs typeface="Oswald"/>
                <a:sym typeface="Oswald"/>
              </a:defRPr>
            </a:lvl4pPr>
            <a:lvl5pPr lvl="4" rtl="0">
              <a:spcBef>
                <a:spcPts val="0"/>
              </a:spcBef>
              <a:spcAft>
                <a:spcPts val="0"/>
              </a:spcAft>
              <a:buNone/>
              <a:defRPr sz="3000">
                <a:solidFill>
                  <a:srgbClr val="2C3938"/>
                </a:solidFill>
                <a:latin typeface="Oswald"/>
                <a:ea typeface="Oswald"/>
                <a:cs typeface="Oswald"/>
                <a:sym typeface="Oswald"/>
              </a:defRPr>
            </a:lvl5pPr>
            <a:lvl6pPr lvl="5" rtl="0">
              <a:spcBef>
                <a:spcPts val="0"/>
              </a:spcBef>
              <a:spcAft>
                <a:spcPts val="0"/>
              </a:spcAft>
              <a:buNone/>
              <a:defRPr sz="3000">
                <a:solidFill>
                  <a:srgbClr val="2C3938"/>
                </a:solidFill>
                <a:latin typeface="Oswald"/>
                <a:ea typeface="Oswald"/>
                <a:cs typeface="Oswald"/>
                <a:sym typeface="Oswald"/>
              </a:defRPr>
            </a:lvl6pPr>
            <a:lvl7pPr lvl="6" rtl="0">
              <a:spcBef>
                <a:spcPts val="0"/>
              </a:spcBef>
              <a:spcAft>
                <a:spcPts val="0"/>
              </a:spcAft>
              <a:buNone/>
              <a:defRPr sz="3000">
                <a:solidFill>
                  <a:srgbClr val="2C3938"/>
                </a:solidFill>
                <a:latin typeface="Oswald"/>
                <a:ea typeface="Oswald"/>
                <a:cs typeface="Oswald"/>
                <a:sym typeface="Oswald"/>
              </a:defRPr>
            </a:lvl7pPr>
            <a:lvl8pPr lvl="7" rtl="0">
              <a:spcBef>
                <a:spcPts val="0"/>
              </a:spcBef>
              <a:spcAft>
                <a:spcPts val="0"/>
              </a:spcAft>
              <a:buNone/>
              <a:defRPr sz="3000">
                <a:solidFill>
                  <a:srgbClr val="2C3938"/>
                </a:solidFill>
                <a:latin typeface="Oswald"/>
                <a:ea typeface="Oswald"/>
                <a:cs typeface="Oswald"/>
                <a:sym typeface="Oswald"/>
              </a:defRPr>
            </a:lvl8pPr>
            <a:lvl9pPr lvl="8" rtl="0">
              <a:spcBef>
                <a:spcPts val="0"/>
              </a:spcBef>
              <a:spcAft>
                <a:spcPts val="0"/>
              </a:spcAft>
              <a:buNone/>
              <a:defRPr sz="3000">
                <a:solidFill>
                  <a:srgbClr val="2C3938"/>
                </a:solidFill>
                <a:latin typeface="Oswald"/>
                <a:ea typeface="Oswald"/>
                <a:cs typeface="Oswald"/>
                <a:sym typeface="Oswa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p:cSld name="CUSTOM_1_1_1_2_1_1_1_1_1_1">
    <p:bg>
      <p:bgPr>
        <a:solidFill>
          <a:srgbClr val="EFEFEF"/>
        </a:solidFill>
        <a:effectLst/>
      </p:bgPr>
    </p:bg>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2C3938"/>
                </a:solidFill>
                <a:latin typeface="Oswald"/>
                <a:ea typeface="Oswald"/>
                <a:cs typeface="Oswald"/>
                <a:sym typeface="Oswald"/>
              </a:defRPr>
            </a:lvl1pPr>
            <a:lvl2pPr lvl="1" rtl="0">
              <a:spcBef>
                <a:spcPts val="0"/>
              </a:spcBef>
              <a:spcAft>
                <a:spcPts val="0"/>
              </a:spcAft>
              <a:buNone/>
              <a:defRPr sz="3000">
                <a:solidFill>
                  <a:srgbClr val="2C3938"/>
                </a:solidFill>
                <a:latin typeface="Oswald"/>
                <a:ea typeface="Oswald"/>
                <a:cs typeface="Oswald"/>
                <a:sym typeface="Oswald"/>
              </a:defRPr>
            </a:lvl2pPr>
            <a:lvl3pPr lvl="2" rtl="0">
              <a:spcBef>
                <a:spcPts val="0"/>
              </a:spcBef>
              <a:spcAft>
                <a:spcPts val="0"/>
              </a:spcAft>
              <a:buNone/>
              <a:defRPr sz="3000">
                <a:solidFill>
                  <a:srgbClr val="2C3938"/>
                </a:solidFill>
                <a:latin typeface="Oswald"/>
                <a:ea typeface="Oswald"/>
                <a:cs typeface="Oswald"/>
                <a:sym typeface="Oswald"/>
              </a:defRPr>
            </a:lvl3pPr>
            <a:lvl4pPr lvl="3" rtl="0">
              <a:spcBef>
                <a:spcPts val="0"/>
              </a:spcBef>
              <a:spcAft>
                <a:spcPts val="0"/>
              </a:spcAft>
              <a:buNone/>
              <a:defRPr sz="3000">
                <a:solidFill>
                  <a:srgbClr val="2C3938"/>
                </a:solidFill>
                <a:latin typeface="Oswald"/>
                <a:ea typeface="Oswald"/>
                <a:cs typeface="Oswald"/>
                <a:sym typeface="Oswald"/>
              </a:defRPr>
            </a:lvl4pPr>
            <a:lvl5pPr lvl="4" rtl="0">
              <a:spcBef>
                <a:spcPts val="0"/>
              </a:spcBef>
              <a:spcAft>
                <a:spcPts val="0"/>
              </a:spcAft>
              <a:buNone/>
              <a:defRPr sz="3000">
                <a:solidFill>
                  <a:srgbClr val="2C3938"/>
                </a:solidFill>
                <a:latin typeface="Oswald"/>
                <a:ea typeface="Oswald"/>
                <a:cs typeface="Oswald"/>
                <a:sym typeface="Oswald"/>
              </a:defRPr>
            </a:lvl5pPr>
            <a:lvl6pPr lvl="5" rtl="0">
              <a:spcBef>
                <a:spcPts val="0"/>
              </a:spcBef>
              <a:spcAft>
                <a:spcPts val="0"/>
              </a:spcAft>
              <a:buNone/>
              <a:defRPr sz="3000">
                <a:solidFill>
                  <a:srgbClr val="2C3938"/>
                </a:solidFill>
                <a:latin typeface="Oswald"/>
                <a:ea typeface="Oswald"/>
                <a:cs typeface="Oswald"/>
                <a:sym typeface="Oswald"/>
              </a:defRPr>
            </a:lvl6pPr>
            <a:lvl7pPr lvl="6" rtl="0">
              <a:spcBef>
                <a:spcPts val="0"/>
              </a:spcBef>
              <a:spcAft>
                <a:spcPts val="0"/>
              </a:spcAft>
              <a:buNone/>
              <a:defRPr sz="3000">
                <a:solidFill>
                  <a:srgbClr val="2C3938"/>
                </a:solidFill>
                <a:latin typeface="Oswald"/>
                <a:ea typeface="Oswald"/>
                <a:cs typeface="Oswald"/>
                <a:sym typeface="Oswald"/>
              </a:defRPr>
            </a:lvl7pPr>
            <a:lvl8pPr lvl="7" rtl="0">
              <a:spcBef>
                <a:spcPts val="0"/>
              </a:spcBef>
              <a:spcAft>
                <a:spcPts val="0"/>
              </a:spcAft>
              <a:buNone/>
              <a:defRPr sz="3000">
                <a:solidFill>
                  <a:srgbClr val="2C3938"/>
                </a:solidFill>
                <a:latin typeface="Oswald"/>
                <a:ea typeface="Oswald"/>
                <a:cs typeface="Oswald"/>
                <a:sym typeface="Oswald"/>
              </a:defRPr>
            </a:lvl8pPr>
            <a:lvl9pPr lvl="8" rtl="0">
              <a:spcBef>
                <a:spcPts val="0"/>
              </a:spcBef>
              <a:spcAft>
                <a:spcPts val="0"/>
              </a:spcAft>
              <a:buNone/>
              <a:defRPr sz="3000">
                <a:solidFill>
                  <a:srgbClr val="2C3938"/>
                </a:solidFill>
                <a:latin typeface="Oswald"/>
                <a:ea typeface="Oswald"/>
                <a:cs typeface="Oswald"/>
                <a:sym typeface="Oswald"/>
              </a:defRPr>
            </a:lvl9pPr>
          </a:lstStyle>
          <a:p>
            <a:endParaRPr/>
          </a:p>
        </p:txBody>
      </p:sp>
      <p:sp>
        <p:nvSpPr>
          <p:cNvPr id="103" name="Google Shape;103;p14"/>
          <p:cNvSpPr txBox="1">
            <a:spLocks noGrp="1"/>
          </p:cNvSpPr>
          <p:nvPr>
            <p:ph type="subTitle" idx="1"/>
          </p:nvPr>
        </p:nvSpPr>
        <p:spPr>
          <a:xfrm>
            <a:off x="1023613" y="2064075"/>
            <a:ext cx="1768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C3938"/>
              </a:buClr>
              <a:buSzPts val="900"/>
              <a:buNone/>
              <a:defRPr sz="900">
                <a:solidFill>
                  <a:srgbClr val="2C3938"/>
                </a:solidFill>
              </a:defRPr>
            </a:lvl1pPr>
            <a:lvl2pPr lvl="1" algn="ctr" rtl="0">
              <a:lnSpc>
                <a:spcPct val="100000"/>
              </a:lnSpc>
              <a:spcBef>
                <a:spcPts val="0"/>
              </a:spcBef>
              <a:spcAft>
                <a:spcPts val="0"/>
              </a:spcAft>
              <a:buClr>
                <a:srgbClr val="2C3938"/>
              </a:buClr>
              <a:buSzPts val="1100"/>
              <a:buNone/>
              <a:defRPr sz="1100">
                <a:solidFill>
                  <a:srgbClr val="2C3938"/>
                </a:solidFill>
              </a:defRPr>
            </a:lvl2pPr>
            <a:lvl3pPr lvl="2" algn="ctr" rtl="0">
              <a:lnSpc>
                <a:spcPct val="100000"/>
              </a:lnSpc>
              <a:spcBef>
                <a:spcPts val="0"/>
              </a:spcBef>
              <a:spcAft>
                <a:spcPts val="0"/>
              </a:spcAft>
              <a:buClr>
                <a:srgbClr val="2C3938"/>
              </a:buClr>
              <a:buSzPts val="1100"/>
              <a:buNone/>
              <a:defRPr sz="1100">
                <a:solidFill>
                  <a:srgbClr val="2C3938"/>
                </a:solidFill>
              </a:defRPr>
            </a:lvl3pPr>
            <a:lvl4pPr lvl="3" algn="ctr" rtl="0">
              <a:lnSpc>
                <a:spcPct val="100000"/>
              </a:lnSpc>
              <a:spcBef>
                <a:spcPts val="0"/>
              </a:spcBef>
              <a:spcAft>
                <a:spcPts val="0"/>
              </a:spcAft>
              <a:buClr>
                <a:srgbClr val="2C3938"/>
              </a:buClr>
              <a:buSzPts val="1100"/>
              <a:buNone/>
              <a:defRPr sz="1100">
                <a:solidFill>
                  <a:srgbClr val="2C3938"/>
                </a:solidFill>
              </a:defRPr>
            </a:lvl4pPr>
            <a:lvl5pPr lvl="4" algn="ctr" rtl="0">
              <a:lnSpc>
                <a:spcPct val="100000"/>
              </a:lnSpc>
              <a:spcBef>
                <a:spcPts val="0"/>
              </a:spcBef>
              <a:spcAft>
                <a:spcPts val="0"/>
              </a:spcAft>
              <a:buClr>
                <a:srgbClr val="2C3938"/>
              </a:buClr>
              <a:buSzPts val="1100"/>
              <a:buNone/>
              <a:defRPr sz="1100">
                <a:solidFill>
                  <a:srgbClr val="2C3938"/>
                </a:solidFill>
              </a:defRPr>
            </a:lvl5pPr>
            <a:lvl6pPr lvl="5" algn="ctr" rtl="0">
              <a:lnSpc>
                <a:spcPct val="100000"/>
              </a:lnSpc>
              <a:spcBef>
                <a:spcPts val="0"/>
              </a:spcBef>
              <a:spcAft>
                <a:spcPts val="0"/>
              </a:spcAft>
              <a:buClr>
                <a:srgbClr val="2C3938"/>
              </a:buClr>
              <a:buSzPts val="1100"/>
              <a:buNone/>
              <a:defRPr sz="1100">
                <a:solidFill>
                  <a:srgbClr val="2C3938"/>
                </a:solidFill>
              </a:defRPr>
            </a:lvl6pPr>
            <a:lvl7pPr lvl="6" algn="ctr" rtl="0">
              <a:lnSpc>
                <a:spcPct val="100000"/>
              </a:lnSpc>
              <a:spcBef>
                <a:spcPts val="0"/>
              </a:spcBef>
              <a:spcAft>
                <a:spcPts val="0"/>
              </a:spcAft>
              <a:buClr>
                <a:srgbClr val="2C3938"/>
              </a:buClr>
              <a:buSzPts val="1100"/>
              <a:buNone/>
              <a:defRPr sz="1100">
                <a:solidFill>
                  <a:srgbClr val="2C3938"/>
                </a:solidFill>
              </a:defRPr>
            </a:lvl7pPr>
            <a:lvl8pPr lvl="7" algn="ctr" rtl="0">
              <a:lnSpc>
                <a:spcPct val="100000"/>
              </a:lnSpc>
              <a:spcBef>
                <a:spcPts val="0"/>
              </a:spcBef>
              <a:spcAft>
                <a:spcPts val="0"/>
              </a:spcAft>
              <a:buClr>
                <a:srgbClr val="2C3938"/>
              </a:buClr>
              <a:buSzPts val="1100"/>
              <a:buNone/>
              <a:defRPr sz="1100">
                <a:solidFill>
                  <a:srgbClr val="2C3938"/>
                </a:solidFill>
              </a:defRPr>
            </a:lvl8pPr>
            <a:lvl9pPr lvl="8" algn="ctr" rtl="0">
              <a:lnSpc>
                <a:spcPct val="100000"/>
              </a:lnSpc>
              <a:spcBef>
                <a:spcPts val="0"/>
              </a:spcBef>
              <a:spcAft>
                <a:spcPts val="0"/>
              </a:spcAft>
              <a:buClr>
                <a:srgbClr val="2C3938"/>
              </a:buClr>
              <a:buSzPts val="1100"/>
              <a:buNone/>
              <a:defRPr sz="1100">
                <a:solidFill>
                  <a:srgbClr val="2C3938"/>
                </a:solidFill>
              </a:defRPr>
            </a:lvl9pPr>
          </a:lstStyle>
          <a:p>
            <a:endParaRPr/>
          </a:p>
        </p:txBody>
      </p:sp>
      <p:sp>
        <p:nvSpPr>
          <p:cNvPr id="104" name="Google Shape;104;p14"/>
          <p:cNvSpPr txBox="1">
            <a:spLocks noGrp="1"/>
          </p:cNvSpPr>
          <p:nvPr>
            <p:ph type="subTitle" idx="2"/>
          </p:nvPr>
        </p:nvSpPr>
        <p:spPr>
          <a:xfrm>
            <a:off x="3706942" y="2064075"/>
            <a:ext cx="1768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C3938"/>
              </a:buClr>
              <a:buSzPts val="900"/>
              <a:buNone/>
              <a:defRPr sz="900">
                <a:solidFill>
                  <a:srgbClr val="2C3938"/>
                </a:solidFill>
              </a:defRPr>
            </a:lvl1pPr>
            <a:lvl2pPr lvl="1" algn="ctr" rtl="0">
              <a:lnSpc>
                <a:spcPct val="100000"/>
              </a:lnSpc>
              <a:spcBef>
                <a:spcPts val="0"/>
              </a:spcBef>
              <a:spcAft>
                <a:spcPts val="0"/>
              </a:spcAft>
              <a:buClr>
                <a:srgbClr val="2C3938"/>
              </a:buClr>
              <a:buSzPts val="1100"/>
              <a:buNone/>
              <a:defRPr sz="1100">
                <a:solidFill>
                  <a:srgbClr val="2C3938"/>
                </a:solidFill>
              </a:defRPr>
            </a:lvl2pPr>
            <a:lvl3pPr lvl="2" algn="ctr" rtl="0">
              <a:lnSpc>
                <a:spcPct val="100000"/>
              </a:lnSpc>
              <a:spcBef>
                <a:spcPts val="0"/>
              </a:spcBef>
              <a:spcAft>
                <a:spcPts val="0"/>
              </a:spcAft>
              <a:buClr>
                <a:srgbClr val="2C3938"/>
              </a:buClr>
              <a:buSzPts val="1100"/>
              <a:buNone/>
              <a:defRPr sz="1100">
                <a:solidFill>
                  <a:srgbClr val="2C3938"/>
                </a:solidFill>
              </a:defRPr>
            </a:lvl3pPr>
            <a:lvl4pPr lvl="3" algn="ctr" rtl="0">
              <a:lnSpc>
                <a:spcPct val="100000"/>
              </a:lnSpc>
              <a:spcBef>
                <a:spcPts val="0"/>
              </a:spcBef>
              <a:spcAft>
                <a:spcPts val="0"/>
              </a:spcAft>
              <a:buClr>
                <a:srgbClr val="2C3938"/>
              </a:buClr>
              <a:buSzPts val="1100"/>
              <a:buNone/>
              <a:defRPr sz="1100">
                <a:solidFill>
                  <a:srgbClr val="2C3938"/>
                </a:solidFill>
              </a:defRPr>
            </a:lvl4pPr>
            <a:lvl5pPr lvl="4" algn="ctr" rtl="0">
              <a:lnSpc>
                <a:spcPct val="100000"/>
              </a:lnSpc>
              <a:spcBef>
                <a:spcPts val="0"/>
              </a:spcBef>
              <a:spcAft>
                <a:spcPts val="0"/>
              </a:spcAft>
              <a:buClr>
                <a:srgbClr val="2C3938"/>
              </a:buClr>
              <a:buSzPts val="1100"/>
              <a:buNone/>
              <a:defRPr sz="1100">
                <a:solidFill>
                  <a:srgbClr val="2C3938"/>
                </a:solidFill>
              </a:defRPr>
            </a:lvl5pPr>
            <a:lvl6pPr lvl="5" algn="ctr" rtl="0">
              <a:lnSpc>
                <a:spcPct val="100000"/>
              </a:lnSpc>
              <a:spcBef>
                <a:spcPts val="0"/>
              </a:spcBef>
              <a:spcAft>
                <a:spcPts val="0"/>
              </a:spcAft>
              <a:buClr>
                <a:srgbClr val="2C3938"/>
              </a:buClr>
              <a:buSzPts val="1100"/>
              <a:buNone/>
              <a:defRPr sz="1100">
                <a:solidFill>
                  <a:srgbClr val="2C3938"/>
                </a:solidFill>
              </a:defRPr>
            </a:lvl6pPr>
            <a:lvl7pPr lvl="6" algn="ctr" rtl="0">
              <a:lnSpc>
                <a:spcPct val="100000"/>
              </a:lnSpc>
              <a:spcBef>
                <a:spcPts val="0"/>
              </a:spcBef>
              <a:spcAft>
                <a:spcPts val="0"/>
              </a:spcAft>
              <a:buClr>
                <a:srgbClr val="2C3938"/>
              </a:buClr>
              <a:buSzPts val="1100"/>
              <a:buNone/>
              <a:defRPr sz="1100">
                <a:solidFill>
                  <a:srgbClr val="2C3938"/>
                </a:solidFill>
              </a:defRPr>
            </a:lvl7pPr>
            <a:lvl8pPr lvl="7" algn="ctr" rtl="0">
              <a:lnSpc>
                <a:spcPct val="100000"/>
              </a:lnSpc>
              <a:spcBef>
                <a:spcPts val="0"/>
              </a:spcBef>
              <a:spcAft>
                <a:spcPts val="0"/>
              </a:spcAft>
              <a:buClr>
                <a:srgbClr val="2C3938"/>
              </a:buClr>
              <a:buSzPts val="1100"/>
              <a:buNone/>
              <a:defRPr sz="1100">
                <a:solidFill>
                  <a:srgbClr val="2C3938"/>
                </a:solidFill>
              </a:defRPr>
            </a:lvl8pPr>
            <a:lvl9pPr lvl="8" algn="ctr" rtl="0">
              <a:lnSpc>
                <a:spcPct val="100000"/>
              </a:lnSpc>
              <a:spcBef>
                <a:spcPts val="0"/>
              </a:spcBef>
              <a:spcAft>
                <a:spcPts val="0"/>
              </a:spcAft>
              <a:buClr>
                <a:srgbClr val="2C3938"/>
              </a:buClr>
              <a:buSzPts val="1100"/>
              <a:buNone/>
              <a:defRPr sz="1100">
                <a:solidFill>
                  <a:srgbClr val="2C3938"/>
                </a:solidFill>
              </a:defRPr>
            </a:lvl9pPr>
          </a:lstStyle>
          <a:p>
            <a:endParaRPr/>
          </a:p>
        </p:txBody>
      </p:sp>
      <p:sp>
        <p:nvSpPr>
          <p:cNvPr id="105" name="Google Shape;105;p14"/>
          <p:cNvSpPr txBox="1">
            <a:spLocks noGrp="1"/>
          </p:cNvSpPr>
          <p:nvPr>
            <p:ph type="subTitle" idx="3"/>
          </p:nvPr>
        </p:nvSpPr>
        <p:spPr>
          <a:xfrm>
            <a:off x="6351863" y="2064075"/>
            <a:ext cx="1768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C3938"/>
              </a:buClr>
              <a:buSzPts val="900"/>
              <a:buNone/>
              <a:defRPr sz="900">
                <a:solidFill>
                  <a:srgbClr val="2C3938"/>
                </a:solidFill>
              </a:defRPr>
            </a:lvl1pPr>
            <a:lvl2pPr lvl="1" algn="ctr" rtl="0">
              <a:lnSpc>
                <a:spcPct val="100000"/>
              </a:lnSpc>
              <a:spcBef>
                <a:spcPts val="0"/>
              </a:spcBef>
              <a:spcAft>
                <a:spcPts val="0"/>
              </a:spcAft>
              <a:buClr>
                <a:srgbClr val="2C3938"/>
              </a:buClr>
              <a:buSzPts val="1100"/>
              <a:buNone/>
              <a:defRPr sz="1100">
                <a:solidFill>
                  <a:srgbClr val="2C3938"/>
                </a:solidFill>
              </a:defRPr>
            </a:lvl2pPr>
            <a:lvl3pPr lvl="2" algn="ctr" rtl="0">
              <a:lnSpc>
                <a:spcPct val="100000"/>
              </a:lnSpc>
              <a:spcBef>
                <a:spcPts val="0"/>
              </a:spcBef>
              <a:spcAft>
                <a:spcPts val="0"/>
              </a:spcAft>
              <a:buClr>
                <a:srgbClr val="2C3938"/>
              </a:buClr>
              <a:buSzPts val="1100"/>
              <a:buNone/>
              <a:defRPr sz="1100">
                <a:solidFill>
                  <a:srgbClr val="2C3938"/>
                </a:solidFill>
              </a:defRPr>
            </a:lvl3pPr>
            <a:lvl4pPr lvl="3" algn="ctr" rtl="0">
              <a:lnSpc>
                <a:spcPct val="100000"/>
              </a:lnSpc>
              <a:spcBef>
                <a:spcPts val="0"/>
              </a:spcBef>
              <a:spcAft>
                <a:spcPts val="0"/>
              </a:spcAft>
              <a:buClr>
                <a:srgbClr val="2C3938"/>
              </a:buClr>
              <a:buSzPts val="1100"/>
              <a:buNone/>
              <a:defRPr sz="1100">
                <a:solidFill>
                  <a:srgbClr val="2C3938"/>
                </a:solidFill>
              </a:defRPr>
            </a:lvl4pPr>
            <a:lvl5pPr lvl="4" algn="ctr" rtl="0">
              <a:lnSpc>
                <a:spcPct val="100000"/>
              </a:lnSpc>
              <a:spcBef>
                <a:spcPts val="0"/>
              </a:spcBef>
              <a:spcAft>
                <a:spcPts val="0"/>
              </a:spcAft>
              <a:buClr>
                <a:srgbClr val="2C3938"/>
              </a:buClr>
              <a:buSzPts val="1100"/>
              <a:buNone/>
              <a:defRPr sz="1100">
                <a:solidFill>
                  <a:srgbClr val="2C3938"/>
                </a:solidFill>
              </a:defRPr>
            </a:lvl5pPr>
            <a:lvl6pPr lvl="5" algn="ctr" rtl="0">
              <a:lnSpc>
                <a:spcPct val="100000"/>
              </a:lnSpc>
              <a:spcBef>
                <a:spcPts val="0"/>
              </a:spcBef>
              <a:spcAft>
                <a:spcPts val="0"/>
              </a:spcAft>
              <a:buClr>
                <a:srgbClr val="2C3938"/>
              </a:buClr>
              <a:buSzPts val="1100"/>
              <a:buNone/>
              <a:defRPr sz="1100">
                <a:solidFill>
                  <a:srgbClr val="2C3938"/>
                </a:solidFill>
              </a:defRPr>
            </a:lvl6pPr>
            <a:lvl7pPr lvl="6" algn="ctr" rtl="0">
              <a:lnSpc>
                <a:spcPct val="100000"/>
              </a:lnSpc>
              <a:spcBef>
                <a:spcPts val="0"/>
              </a:spcBef>
              <a:spcAft>
                <a:spcPts val="0"/>
              </a:spcAft>
              <a:buClr>
                <a:srgbClr val="2C3938"/>
              </a:buClr>
              <a:buSzPts val="1100"/>
              <a:buNone/>
              <a:defRPr sz="1100">
                <a:solidFill>
                  <a:srgbClr val="2C3938"/>
                </a:solidFill>
              </a:defRPr>
            </a:lvl7pPr>
            <a:lvl8pPr lvl="7" algn="ctr" rtl="0">
              <a:lnSpc>
                <a:spcPct val="100000"/>
              </a:lnSpc>
              <a:spcBef>
                <a:spcPts val="0"/>
              </a:spcBef>
              <a:spcAft>
                <a:spcPts val="0"/>
              </a:spcAft>
              <a:buClr>
                <a:srgbClr val="2C3938"/>
              </a:buClr>
              <a:buSzPts val="1100"/>
              <a:buNone/>
              <a:defRPr sz="1100">
                <a:solidFill>
                  <a:srgbClr val="2C3938"/>
                </a:solidFill>
              </a:defRPr>
            </a:lvl8pPr>
            <a:lvl9pPr lvl="8" algn="ctr" rtl="0">
              <a:lnSpc>
                <a:spcPct val="100000"/>
              </a:lnSpc>
              <a:spcBef>
                <a:spcPts val="0"/>
              </a:spcBef>
              <a:spcAft>
                <a:spcPts val="0"/>
              </a:spcAft>
              <a:buClr>
                <a:srgbClr val="2C3938"/>
              </a:buClr>
              <a:buSzPts val="1100"/>
              <a:buNone/>
              <a:defRPr sz="1100">
                <a:solidFill>
                  <a:srgbClr val="2C3938"/>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CUSTOM_1_1_1_2_1_1_1_1_1_1_2">
    <p:bg>
      <p:bgPr>
        <a:solidFill>
          <a:srgbClr val="EFEFEF"/>
        </a:solidFill>
        <a:effectLst/>
      </p:bgPr>
    </p:bg>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3648525" y="844425"/>
            <a:ext cx="4609800" cy="2108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6000">
                <a:solidFill>
                  <a:srgbClr val="2C3938"/>
                </a:solidFill>
                <a:latin typeface="Oswald"/>
                <a:ea typeface="Oswald"/>
                <a:cs typeface="Oswald"/>
                <a:sym typeface="Oswald"/>
              </a:defRPr>
            </a:lvl1pPr>
            <a:lvl2pPr lvl="1" rtl="0">
              <a:spcBef>
                <a:spcPts val="0"/>
              </a:spcBef>
              <a:spcAft>
                <a:spcPts val="0"/>
              </a:spcAft>
              <a:buNone/>
              <a:defRPr sz="6000">
                <a:solidFill>
                  <a:srgbClr val="2C3938"/>
                </a:solidFill>
                <a:latin typeface="Oswald"/>
                <a:ea typeface="Oswald"/>
                <a:cs typeface="Oswald"/>
                <a:sym typeface="Oswald"/>
              </a:defRPr>
            </a:lvl2pPr>
            <a:lvl3pPr lvl="2" rtl="0">
              <a:spcBef>
                <a:spcPts val="0"/>
              </a:spcBef>
              <a:spcAft>
                <a:spcPts val="0"/>
              </a:spcAft>
              <a:buNone/>
              <a:defRPr sz="6000">
                <a:solidFill>
                  <a:srgbClr val="2C3938"/>
                </a:solidFill>
                <a:latin typeface="Oswald"/>
                <a:ea typeface="Oswald"/>
                <a:cs typeface="Oswald"/>
                <a:sym typeface="Oswald"/>
              </a:defRPr>
            </a:lvl3pPr>
            <a:lvl4pPr lvl="3" rtl="0">
              <a:spcBef>
                <a:spcPts val="0"/>
              </a:spcBef>
              <a:spcAft>
                <a:spcPts val="0"/>
              </a:spcAft>
              <a:buNone/>
              <a:defRPr sz="6000">
                <a:solidFill>
                  <a:srgbClr val="2C3938"/>
                </a:solidFill>
                <a:latin typeface="Oswald"/>
                <a:ea typeface="Oswald"/>
                <a:cs typeface="Oswald"/>
                <a:sym typeface="Oswald"/>
              </a:defRPr>
            </a:lvl4pPr>
            <a:lvl5pPr lvl="4" rtl="0">
              <a:spcBef>
                <a:spcPts val="0"/>
              </a:spcBef>
              <a:spcAft>
                <a:spcPts val="0"/>
              </a:spcAft>
              <a:buNone/>
              <a:defRPr sz="6000">
                <a:solidFill>
                  <a:srgbClr val="2C3938"/>
                </a:solidFill>
                <a:latin typeface="Oswald"/>
                <a:ea typeface="Oswald"/>
                <a:cs typeface="Oswald"/>
                <a:sym typeface="Oswald"/>
              </a:defRPr>
            </a:lvl5pPr>
            <a:lvl6pPr lvl="5" rtl="0">
              <a:spcBef>
                <a:spcPts val="0"/>
              </a:spcBef>
              <a:spcAft>
                <a:spcPts val="0"/>
              </a:spcAft>
              <a:buNone/>
              <a:defRPr sz="6000">
                <a:solidFill>
                  <a:srgbClr val="2C3938"/>
                </a:solidFill>
                <a:latin typeface="Oswald"/>
                <a:ea typeface="Oswald"/>
                <a:cs typeface="Oswald"/>
                <a:sym typeface="Oswald"/>
              </a:defRPr>
            </a:lvl6pPr>
            <a:lvl7pPr lvl="6" rtl="0">
              <a:spcBef>
                <a:spcPts val="0"/>
              </a:spcBef>
              <a:spcAft>
                <a:spcPts val="0"/>
              </a:spcAft>
              <a:buNone/>
              <a:defRPr sz="6000">
                <a:solidFill>
                  <a:srgbClr val="2C3938"/>
                </a:solidFill>
                <a:latin typeface="Oswald"/>
                <a:ea typeface="Oswald"/>
                <a:cs typeface="Oswald"/>
                <a:sym typeface="Oswald"/>
              </a:defRPr>
            </a:lvl7pPr>
            <a:lvl8pPr lvl="7" rtl="0">
              <a:spcBef>
                <a:spcPts val="0"/>
              </a:spcBef>
              <a:spcAft>
                <a:spcPts val="0"/>
              </a:spcAft>
              <a:buNone/>
              <a:defRPr sz="6000">
                <a:solidFill>
                  <a:srgbClr val="2C3938"/>
                </a:solidFill>
                <a:latin typeface="Oswald"/>
                <a:ea typeface="Oswald"/>
                <a:cs typeface="Oswald"/>
                <a:sym typeface="Oswald"/>
              </a:defRPr>
            </a:lvl8pPr>
            <a:lvl9pPr lvl="8" rtl="0">
              <a:spcBef>
                <a:spcPts val="0"/>
              </a:spcBef>
              <a:spcAft>
                <a:spcPts val="0"/>
              </a:spcAft>
              <a:buNone/>
              <a:defRPr sz="6000">
                <a:solidFill>
                  <a:srgbClr val="2C3938"/>
                </a:solidFill>
                <a:latin typeface="Oswald"/>
                <a:ea typeface="Oswald"/>
                <a:cs typeface="Oswald"/>
                <a:sym typeface="Oswal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LIDE">
  <p:cSld name="CUSTOM_1_1_1_2_1_1_1_1_1_1_1_1_1_3_1">
    <p:bg>
      <p:bgPr>
        <a:solidFill>
          <a:srgbClr val="EFEFEF"/>
        </a:solidFill>
        <a:effectLst/>
      </p:bgPr>
    </p:bg>
    <p:spTree>
      <p:nvGrpSpPr>
        <p:cNvPr id="1" name="Shape 12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90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C3938"/>
              </a:buClr>
              <a:buSzPts val="2800"/>
              <a:buFont typeface="Oswald"/>
              <a:buNone/>
              <a:defRPr sz="2800">
                <a:solidFill>
                  <a:srgbClr val="2C3938"/>
                </a:solidFill>
                <a:latin typeface="Oswald"/>
                <a:ea typeface="Oswald"/>
                <a:cs typeface="Oswald"/>
                <a:sym typeface="Oswald"/>
              </a:defRPr>
            </a:lvl1pPr>
            <a:lvl2pPr lvl="1">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2pPr>
            <a:lvl3pPr lvl="2">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3pPr>
            <a:lvl4pPr lvl="3">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4pPr>
            <a:lvl5pPr lvl="4">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5pPr>
            <a:lvl6pPr lvl="5">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6pPr>
            <a:lvl7pPr lvl="6">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7pPr>
            <a:lvl8pPr lvl="7">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8pPr>
            <a:lvl9pPr lvl="8">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1pPr>
            <a:lvl2pPr marL="914400" lvl="1"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2pPr>
            <a:lvl3pPr marL="1371600" lvl="2"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3pPr>
            <a:lvl4pPr marL="1828800" lvl="3"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4pPr>
            <a:lvl5pPr marL="2286000" lvl="4"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5pPr>
            <a:lvl6pPr marL="2743200" lvl="5"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6pPr>
            <a:lvl7pPr marL="3200400" lvl="6"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7pPr>
            <a:lvl8pPr marL="3657600" lvl="7"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8pPr>
            <a:lvl9pPr marL="4114800" lvl="8" indent="-292100" rtl="0">
              <a:lnSpc>
                <a:spcPct val="115000"/>
              </a:lnSpc>
              <a:spcBef>
                <a:spcPts val="1600"/>
              </a:spcBef>
              <a:spcAft>
                <a:spcPts val="1600"/>
              </a:spcAft>
              <a:buClr>
                <a:srgbClr val="2C3938"/>
              </a:buClr>
              <a:buSzPts val="1000"/>
              <a:buFont typeface="Cutive Mono"/>
              <a:buChar char="■"/>
              <a:defRPr sz="1000">
                <a:solidFill>
                  <a:srgbClr val="2C3938"/>
                </a:solidFill>
                <a:latin typeface="Cutive Mono"/>
                <a:ea typeface="Cutive Mono"/>
                <a:cs typeface="Cutive Mono"/>
                <a:sym typeface="Cutive Mon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6" r:id="rId5"/>
    <p:sldLayoutId id="2147483660" r:id="rId6"/>
    <p:sldLayoutId id="2147483661" r:id="rId7"/>
    <p:sldLayoutId id="2147483666" r:id="rId8"/>
    <p:sldLayoutId id="214748368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netspirits.de/blog/personas-erstellen/" TargetMode="Externa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netspirits.de/blog/personas-erstellen/" TargetMode="External"/><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netspirits.de/blog/personas-erstellen/"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3"/>
        <p:cNvGrpSpPr/>
        <p:nvPr/>
      </p:nvGrpSpPr>
      <p:grpSpPr>
        <a:xfrm>
          <a:off x="0" y="0"/>
          <a:ext cx="0" cy="0"/>
          <a:chOff x="0" y="0"/>
          <a:chExt cx="0" cy="0"/>
        </a:xfrm>
      </p:grpSpPr>
      <p:sp>
        <p:nvSpPr>
          <p:cNvPr id="245" name="Google Shape;245;p41"/>
          <p:cNvSpPr/>
          <p:nvPr/>
        </p:nvSpPr>
        <p:spPr>
          <a:xfrm>
            <a:off x="-6375" y="4597675"/>
            <a:ext cx="9144000" cy="5457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1"/>
          <p:cNvSpPr txBox="1">
            <a:spLocks noGrp="1"/>
          </p:cNvSpPr>
          <p:nvPr>
            <p:ph type="ctrTitle"/>
          </p:nvPr>
        </p:nvSpPr>
        <p:spPr>
          <a:xfrm flipH="1">
            <a:off x="707475" y="4547875"/>
            <a:ext cx="7716300" cy="59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sz="3000" dirty="0" err="1">
                <a:solidFill>
                  <a:schemeClr val="bg1"/>
                </a:solidFill>
              </a:rPr>
              <a:t>Social</a:t>
            </a:r>
            <a:r>
              <a:rPr lang="de-DE" sz="3000" dirty="0">
                <a:solidFill>
                  <a:schemeClr val="bg1"/>
                </a:solidFill>
              </a:rPr>
              <a:t> Media Strategie</a:t>
            </a:r>
            <a:endParaRPr sz="30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3"/>
        <p:cNvGrpSpPr/>
        <p:nvPr/>
      </p:nvGrpSpPr>
      <p:grpSpPr>
        <a:xfrm>
          <a:off x="0" y="0"/>
          <a:ext cx="0" cy="0"/>
          <a:chOff x="0" y="0"/>
          <a:chExt cx="0" cy="0"/>
        </a:xfrm>
      </p:grpSpPr>
      <p:cxnSp>
        <p:nvCxnSpPr>
          <p:cNvPr id="296" name="Google Shape;296;p45"/>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cxnSp>
        <p:nvCxnSpPr>
          <p:cNvPr id="298" name="Google Shape;298;p45"/>
          <p:cNvCxnSpPr/>
          <p:nvPr/>
        </p:nvCxnSpPr>
        <p:spPr>
          <a:xfrm>
            <a:off x="4542300" y="3887950"/>
            <a:ext cx="4601700" cy="0"/>
          </a:xfrm>
          <a:prstGeom prst="straightConnector1">
            <a:avLst/>
          </a:prstGeom>
          <a:noFill/>
          <a:ln w="19050" cap="flat" cmpd="sng">
            <a:solidFill>
              <a:srgbClr val="F3F3F3"/>
            </a:solidFill>
            <a:prstDash val="solid"/>
            <a:round/>
            <a:headEnd type="none" w="med" len="med"/>
            <a:tailEnd type="none" w="med" len="med"/>
          </a:ln>
        </p:spPr>
      </p:cxnSp>
      <p:sp>
        <p:nvSpPr>
          <p:cNvPr id="5" name="Titel 4">
            <a:extLst>
              <a:ext uri="{FF2B5EF4-FFF2-40B4-BE49-F238E27FC236}">
                <a16:creationId xmlns:a16="http://schemas.microsoft.com/office/drawing/2014/main" id="{F608069A-429C-4ECE-9133-FD25CBEB6650}"/>
              </a:ext>
            </a:extLst>
          </p:cNvPr>
          <p:cNvSpPr>
            <a:spLocks noGrp="1"/>
          </p:cNvSpPr>
          <p:nvPr>
            <p:ph type="ctrTitle"/>
          </p:nvPr>
        </p:nvSpPr>
        <p:spPr>
          <a:xfrm>
            <a:off x="4542300" y="4028886"/>
            <a:ext cx="4356879" cy="577800"/>
          </a:xfrm>
        </p:spPr>
        <p:txBody>
          <a:bodyPr/>
          <a:lstStyle/>
          <a:p>
            <a:pPr algn="r"/>
            <a:r>
              <a:rPr lang="de-DE" dirty="0"/>
              <a:t>Fragen</a:t>
            </a:r>
          </a:p>
        </p:txBody>
      </p:sp>
      <p:sp>
        <p:nvSpPr>
          <p:cNvPr id="6" name="Rechteck 5">
            <a:extLst>
              <a:ext uri="{FF2B5EF4-FFF2-40B4-BE49-F238E27FC236}">
                <a16:creationId xmlns:a16="http://schemas.microsoft.com/office/drawing/2014/main" id="{DE3370C5-CAA0-40BD-90F8-3E27BA6BFA6F}"/>
              </a:ext>
            </a:extLst>
          </p:cNvPr>
          <p:cNvSpPr/>
          <p:nvPr/>
        </p:nvSpPr>
        <p:spPr>
          <a:xfrm>
            <a:off x="315431" y="520213"/>
            <a:ext cx="4572000" cy="3283206"/>
          </a:xfrm>
          <a:prstGeom prst="rect">
            <a:avLst/>
          </a:prstGeom>
        </p:spPr>
        <p:txBody>
          <a:bodyPr>
            <a:spAutoFit/>
          </a:bodyPr>
          <a:lstStyle/>
          <a:p>
            <a:pPr marL="285750" indent="-285750">
              <a:lnSpc>
                <a:spcPct val="150000"/>
              </a:lnSpc>
              <a:buFont typeface="Wingdings" panose="05000000000000000000" pitchFamily="2" charset="2"/>
              <a:buChar char="v"/>
            </a:pPr>
            <a:r>
              <a:rPr lang="de-DE" dirty="0">
                <a:solidFill>
                  <a:schemeClr val="accent1">
                    <a:lumMod val="75000"/>
                  </a:schemeClr>
                </a:solidFill>
                <a:latin typeface="Oswald"/>
              </a:rPr>
              <a:t>Welche Informationen müssen bereitgestellt werden?</a:t>
            </a:r>
          </a:p>
          <a:p>
            <a:pPr marL="285750" indent="-285750">
              <a:lnSpc>
                <a:spcPct val="150000"/>
              </a:lnSpc>
              <a:buFont typeface="Wingdings" panose="05000000000000000000" pitchFamily="2" charset="2"/>
              <a:buChar char="v"/>
            </a:pPr>
            <a:r>
              <a:rPr lang="de-DE" dirty="0">
                <a:solidFill>
                  <a:schemeClr val="accent1">
                    <a:lumMod val="75000"/>
                  </a:schemeClr>
                </a:solidFill>
                <a:latin typeface="Oswald"/>
              </a:rPr>
              <a:t>Über welchen Kanal?</a:t>
            </a:r>
          </a:p>
          <a:p>
            <a:pPr marL="285750" indent="-285750">
              <a:lnSpc>
                <a:spcPct val="150000"/>
              </a:lnSpc>
              <a:buFont typeface="Wingdings" panose="05000000000000000000" pitchFamily="2" charset="2"/>
              <a:buChar char="v"/>
            </a:pPr>
            <a:r>
              <a:rPr lang="de-DE" dirty="0">
                <a:solidFill>
                  <a:schemeClr val="accent1">
                    <a:lumMod val="75000"/>
                  </a:schemeClr>
                </a:solidFill>
                <a:latin typeface="Oswald"/>
              </a:rPr>
              <a:t>Zu welcher Zeit muss der Inhalt/das Produkt verfügbar sein?</a:t>
            </a:r>
            <a:endParaRPr lang="de-DE" dirty="0">
              <a:latin typeface="Oswald"/>
            </a:endParaRPr>
          </a:p>
          <a:p>
            <a:pPr marL="285750" indent="-285750">
              <a:lnSpc>
                <a:spcPct val="150000"/>
              </a:lnSpc>
              <a:buFont typeface="Wingdings" panose="05000000000000000000" pitchFamily="2" charset="2"/>
              <a:buChar char="v"/>
            </a:pPr>
            <a:r>
              <a:rPr lang="de-DE" dirty="0">
                <a:solidFill>
                  <a:schemeClr val="accent1">
                    <a:lumMod val="75000"/>
                  </a:schemeClr>
                </a:solidFill>
                <a:latin typeface="Oswald"/>
              </a:rPr>
              <a:t>Welche Probleme bestehen und wie können sie gelöst werden?</a:t>
            </a:r>
          </a:p>
          <a:p>
            <a:pPr marL="285750" indent="-285750">
              <a:lnSpc>
                <a:spcPct val="150000"/>
              </a:lnSpc>
              <a:buFont typeface="Wingdings" panose="05000000000000000000" pitchFamily="2" charset="2"/>
              <a:buChar char="v"/>
            </a:pPr>
            <a:r>
              <a:rPr lang="de-DE" dirty="0">
                <a:solidFill>
                  <a:schemeClr val="accent1">
                    <a:lumMod val="75000"/>
                  </a:schemeClr>
                </a:solidFill>
                <a:latin typeface="Oswald"/>
              </a:rPr>
              <a:t>Wer sind die Beeinflusser</a:t>
            </a:r>
          </a:p>
          <a:p>
            <a:pPr marL="285750" indent="-285750">
              <a:lnSpc>
                <a:spcPct val="150000"/>
              </a:lnSpc>
              <a:buFont typeface="Wingdings" panose="05000000000000000000" pitchFamily="2" charset="2"/>
              <a:buChar char="v"/>
            </a:pPr>
            <a:r>
              <a:rPr lang="de-DE" dirty="0">
                <a:solidFill>
                  <a:schemeClr val="accent1">
                    <a:lumMod val="75000"/>
                  </a:schemeClr>
                </a:solidFill>
                <a:latin typeface="Oswald"/>
              </a:rPr>
              <a:t>Welche Rolle spielen Preis, Qualität, Kundenservice?</a:t>
            </a:r>
            <a:br>
              <a:rPr lang="de-DE" dirty="0">
                <a:latin typeface="Oswald"/>
              </a:rPr>
            </a:br>
            <a:r>
              <a:rPr lang="de-DE" dirty="0">
                <a:solidFill>
                  <a:schemeClr val="accent1">
                    <a:lumMod val="75000"/>
                  </a:schemeClr>
                </a:solidFill>
                <a:latin typeface="Oswald"/>
              </a:rPr>
              <a:t>Tagesablauf</a:t>
            </a:r>
            <a:br>
              <a:rPr lang="de-DE" dirty="0">
                <a:latin typeface="Oswald"/>
              </a:rPr>
            </a:br>
            <a:br>
              <a:rPr lang="de-DE" dirty="0">
                <a:latin typeface="Oswald"/>
              </a:rPr>
            </a:br>
            <a:endParaRPr lang="de-DE" dirty="0">
              <a:latin typeface="Oswald"/>
            </a:endParaRPr>
          </a:p>
        </p:txBody>
      </p:sp>
    </p:spTree>
    <p:extLst>
      <p:ext uri="{BB962C8B-B14F-4D97-AF65-F5344CB8AC3E}">
        <p14:creationId xmlns:p14="http://schemas.microsoft.com/office/powerpoint/2010/main" val="330866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3"/>
        <p:cNvGrpSpPr/>
        <p:nvPr/>
      </p:nvGrpSpPr>
      <p:grpSpPr>
        <a:xfrm>
          <a:off x="0" y="0"/>
          <a:ext cx="0" cy="0"/>
          <a:chOff x="0" y="0"/>
          <a:chExt cx="0" cy="0"/>
        </a:xfrm>
      </p:grpSpPr>
      <p:cxnSp>
        <p:nvCxnSpPr>
          <p:cNvPr id="296" name="Google Shape;296;p45"/>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cxnSp>
        <p:nvCxnSpPr>
          <p:cNvPr id="298" name="Google Shape;298;p45"/>
          <p:cNvCxnSpPr/>
          <p:nvPr/>
        </p:nvCxnSpPr>
        <p:spPr>
          <a:xfrm>
            <a:off x="4542300" y="3887950"/>
            <a:ext cx="4601700" cy="0"/>
          </a:xfrm>
          <a:prstGeom prst="straightConnector1">
            <a:avLst/>
          </a:prstGeom>
          <a:noFill/>
          <a:ln w="19050" cap="flat" cmpd="sng">
            <a:solidFill>
              <a:srgbClr val="F3F3F3"/>
            </a:solidFill>
            <a:prstDash val="solid"/>
            <a:round/>
            <a:headEnd type="none" w="med" len="med"/>
            <a:tailEnd type="none" w="med" len="med"/>
          </a:ln>
        </p:spPr>
      </p:cxnSp>
      <p:sp>
        <p:nvSpPr>
          <p:cNvPr id="5" name="Titel 4">
            <a:extLst>
              <a:ext uri="{FF2B5EF4-FFF2-40B4-BE49-F238E27FC236}">
                <a16:creationId xmlns:a16="http://schemas.microsoft.com/office/drawing/2014/main" id="{F608069A-429C-4ECE-9133-FD25CBEB6650}"/>
              </a:ext>
            </a:extLst>
          </p:cNvPr>
          <p:cNvSpPr>
            <a:spLocks noGrp="1"/>
          </p:cNvSpPr>
          <p:nvPr>
            <p:ph type="title"/>
          </p:nvPr>
        </p:nvSpPr>
        <p:spPr>
          <a:xfrm>
            <a:off x="0" y="379276"/>
            <a:ext cx="8293200" cy="577800"/>
          </a:xfrm>
        </p:spPr>
        <p:txBody>
          <a:bodyPr/>
          <a:lstStyle/>
          <a:p>
            <a:pPr algn="l"/>
            <a:r>
              <a:rPr lang="de-DE" dirty="0"/>
              <a:t>Zielgruppeneinordnung: Generation X</a:t>
            </a:r>
          </a:p>
        </p:txBody>
      </p:sp>
      <p:sp>
        <p:nvSpPr>
          <p:cNvPr id="6" name="Rechteck 5">
            <a:extLst>
              <a:ext uri="{FF2B5EF4-FFF2-40B4-BE49-F238E27FC236}">
                <a16:creationId xmlns:a16="http://schemas.microsoft.com/office/drawing/2014/main" id="{DE3370C5-CAA0-40BD-90F8-3E27BA6BFA6F}"/>
              </a:ext>
            </a:extLst>
          </p:cNvPr>
          <p:cNvSpPr/>
          <p:nvPr/>
        </p:nvSpPr>
        <p:spPr>
          <a:xfrm>
            <a:off x="372138" y="1491320"/>
            <a:ext cx="4572000" cy="2677656"/>
          </a:xfrm>
          <a:prstGeom prst="rect">
            <a:avLst/>
          </a:prstGeom>
        </p:spPr>
        <p:txBody>
          <a:bodyPr>
            <a:spAutoFit/>
          </a:bodyPr>
          <a:lstStyle/>
          <a:p>
            <a:pPr marL="285750" indent="-285750">
              <a:buFont typeface="Wingdings" panose="05000000000000000000" pitchFamily="2" charset="2"/>
              <a:buChar char="v"/>
            </a:pPr>
            <a:r>
              <a:rPr lang="de-DE" dirty="0">
                <a:latin typeface="Oswald"/>
              </a:rPr>
              <a:t>Geboren zwischen 1960 und 1980</a:t>
            </a:r>
          </a:p>
          <a:p>
            <a:pPr marL="285750" indent="-285750">
              <a:buFont typeface="Wingdings" panose="05000000000000000000" pitchFamily="2" charset="2"/>
              <a:buChar char="v"/>
            </a:pPr>
            <a:r>
              <a:rPr lang="de-DE" dirty="0">
                <a:latin typeface="Oswald"/>
              </a:rPr>
              <a:t>Familien gegründet, etabliert am Arbeitsmarkt</a:t>
            </a:r>
          </a:p>
          <a:p>
            <a:pPr marL="285750" indent="-285750">
              <a:buFont typeface="Wingdings" panose="05000000000000000000" pitchFamily="2" charset="2"/>
              <a:buChar char="v"/>
            </a:pPr>
            <a:r>
              <a:rPr lang="de-DE" dirty="0">
                <a:latin typeface="Oswald"/>
              </a:rPr>
              <a:t>Mit Wohlstand aufgewachsen</a:t>
            </a:r>
          </a:p>
          <a:p>
            <a:pPr marL="285750" indent="-285750">
              <a:buFont typeface="Wingdings" panose="05000000000000000000" pitchFamily="2" charset="2"/>
              <a:buChar char="v"/>
            </a:pPr>
            <a:r>
              <a:rPr lang="de-DE" dirty="0">
                <a:latin typeface="Oswald"/>
              </a:rPr>
              <a:t>Auch Bekannt als: Generation Golf, Generation Turnschuh</a:t>
            </a:r>
          </a:p>
          <a:p>
            <a:pPr marL="285750" indent="-285750">
              <a:buFont typeface="Wingdings" panose="05000000000000000000" pitchFamily="2" charset="2"/>
              <a:buChar char="v"/>
            </a:pPr>
            <a:r>
              <a:rPr lang="de-DE" dirty="0">
                <a:latin typeface="Oswald"/>
              </a:rPr>
              <a:t>Prägnant: Infragestellen von Autoritäten, Infragestellung der Geschlechterrollen</a:t>
            </a:r>
          </a:p>
          <a:p>
            <a:pPr marL="285750" indent="-285750">
              <a:buFont typeface="Wingdings" panose="05000000000000000000" pitchFamily="2" charset="2"/>
              <a:buChar char="v"/>
            </a:pPr>
            <a:r>
              <a:rPr lang="de-DE" dirty="0">
                <a:latin typeface="Oswald"/>
              </a:rPr>
              <a:t>Schätzen Sex mehr als Freundschaft</a:t>
            </a:r>
          </a:p>
          <a:p>
            <a:pPr marL="285750" indent="-285750">
              <a:buFont typeface="Wingdings" panose="05000000000000000000" pitchFamily="2" charset="2"/>
              <a:buChar char="v"/>
            </a:pPr>
            <a:r>
              <a:rPr lang="de-DE" dirty="0">
                <a:latin typeface="Oswald"/>
              </a:rPr>
              <a:t>Ausgeglichene Mediennutzung</a:t>
            </a:r>
            <a:br>
              <a:rPr lang="de-DE" dirty="0">
                <a:latin typeface="Oswald"/>
              </a:rPr>
            </a:br>
            <a:r>
              <a:rPr lang="de-DE" dirty="0">
                <a:latin typeface="Oswald"/>
              </a:rPr>
              <a:t>Bevorzugt am Laptop zwischen 20 und 24 Uhr</a:t>
            </a:r>
          </a:p>
          <a:p>
            <a:pPr marL="285750" indent="-285750">
              <a:buFont typeface="Wingdings" panose="05000000000000000000" pitchFamily="2" charset="2"/>
              <a:buChar char="v"/>
            </a:pPr>
            <a:r>
              <a:rPr lang="de-DE" dirty="0">
                <a:latin typeface="Oswald"/>
              </a:rPr>
              <a:t>Nur 17% nutzen das Smartphone zum Surfen</a:t>
            </a:r>
          </a:p>
          <a:p>
            <a:pPr marL="285750" indent="-285750">
              <a:buFont typeface="Wingdings" panose="05000000000000000000" pitchFamily="2" charset="2"/>
              <a:buChar char="v"/>
            </a:pPr>
            <a:r>
              <a:rPr lang="de-DE" dirty="0">
                <a:latin typeface="Oswald"/>
              </a:rPr>
              <a:t>Beliebteste Netzwerke: Facebook, </a:t>
            </a:r>
            <a:r>
              <a:rPr lang="de-DE" dirty="0" err="1">
                <a:latin typeface="Oswald"/>
              </a:rPr>
              <a:t>Youtube</a:t>
            </a:r>
            <a:r>
              <a:rPr lang="de-DE" dirty="0">
                <a:latin typeface="Oswald"/>
              </a:rPr>
              <a:t>, Twitter</a:t>
            </a:r>
            <a:br>
              <a:rPr lang="de-DE" dirty="0">
                <a:latin typeface="Oswald"/>
              </a:rPr>
            </a:br>
            <a:endParaRPr lang="de-DE" dirty="0">
              <a:latin typeface="Oswald"/>
            </a:endParaRPr>
          </a:p>
        </p:txBody>
      </p:sp>
      <p:pic>
        <p:nvPicPr>
          <p:cNvPr id="7" name="Grafik 6">
            <a:extLst>
              <a:ext uri="{FF2B5EF4-FFF2-40B4-BE49-F238E27FC236}">
                <a16:creationId xmlns:a16="http://schemas.microsoft.com/office/drawing/2014/main" id="{717FCCBF-6BEC-48E0-8989-CD077E77DB86}"/>
              </a:ext>
            </a:extLst>
          </p:cNvPr>
          <p:cNvPicPr>
            <a:picLocks noChangeAspect="1"/>
          </p:cNvPicPr>
          <p:nvPr/>
        </p:nvPicPr>
        <p:blipFill>
          <a:blip r:embed="rId3"/>
          <a:stretch>
            <a:fillRect/>
          </a:stretch>
        </p:blipFill>
        <p:spPr>
          <a:xfrm>
            <a:off x="5715000" y="0"/>
            <a:ext cx="3429000" cy="5143500"/>
          </a:xfrm>
          <a:prstGeom prst="rect">
            <a:avLst/>
          </a:prstGeom>
        </p:spPr>
      </p:pic>
    </p:spTree>
    <p:extLst>
      <p:ext uri="{BB962C8B-B14F-4D97-AF65-F5344CB8AC3E}">
        <p14:creationId xmlns:p14="http://schemas.microsoft.com/office/powerpoint/2010/main" val="200181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3"/>
        <p:cNvGrpSpPr/>
        <p:nvPr/>
      </p:nvGrpSpPr>
      <p:grpSpPr>
        <a:xfrm>
          <a:off x="0" y="0"/>
          <a:ext cx="0" cy="0"/>
          <a:chOff x="0" y="0"/>
          <a:chExt cx="0" cy="0"/>
        </a:xfrm>
      </p:grpSpPr>
      <p:cxnSp>
        <p:nvCxnSpPr>
          <p:cNvPr id="296" name="Google Shape;296;p45"/>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cxnSp>
        <p:nvCxnSpPr>
          <p:cNvPr id="298" name="Google Shape;298;p45"/>
          <p:cNvCxnSpPr/>
          <p:nvPr/>
        </p:nvCxnSpPr>
        <p:spPr>
          <a:xfrm>
            <a:off x="4542300" y="3887950"/>
            <a:ext cx="4601700" cy="0"/>
          </a:xfrm>
          <a:prstGeom prst="straightConnector1">
            <a:avLst/>
          </a:prstGeom>
          <a:noFill/>
          <a:ln w="19050" cap="flat" cmpd="sng">
            <a:solidFill>
              <a:srgbClr val="F3F3F3"/>
            </a:solidFill>
            <a:prstDash val="solid"/>
            <a:round/>
            <a:headEnd type="none" w="med" len="med"/>
            <a:tailEnd type="none" w="med" len="med"/>
          </a:ln>
        </p:spPr>
      </p:cxnSp>
      <p:sp>
        <p:nvSpPr>
          <p:cNvPr id="5" name="Titel 4">
            <a:extLst>
              <a:ext uri="{FF2B5EF4-FFF2-40B4-BE49-F238E27FC236}">
                <a16:creationId xmlns:a16="http://schemas.microsoft.com/office/drawing/2014/main" id="{F608069A-429C-4ECE-9133-FD25CBEB6650}"/>
              </a:ext>
            </a:extLst>
          </p:cNvPr>
          <p:cNvSpPr>
            <a:spLocks noGrp="1"/>
          </p:cNvSpPr>
          <p:nvPr>
            <p:ph type="title"/>
          </p:nvPr>
        </p:nvSpPr>
        <p:spPr>
          <a:xfrm>
            <a:off x="0" y="379276"/>
            <a:ext cx="8293200" cy="577800"/>
          </a:xfrm>
        </p:spPr>
        <p:txBody>
          <a:bodyPr/>
          <a:lstStyle/>
          <a:p>
            <a:pPr algn="l"/>
            <a:r>
              <a:rPr lang="de-DE" dirty="0"/>
              <a:t>Zielgruppeneinordnung: Generation Y</a:t>
            </a:r>
          </a:p>
        </p:txBody>
      </p:sp>
      <p:sp>
        <p:nvSpPr>
          <p:cNvPr id="6" name="Rechteck 5">
            <a:extLst>
              <a:ext uri="{FF2B5EF4-FFF2-40B4-BE49-F238E27FC236}">
                <a16:creationId xmlns:a16="http://schemas.microsoft.com/office/drawing/2014/main" id="{DE3370C5-CAA0-40BD-90F8-3E27BA6BFA6F}"/>
              </a:ext>
            </a:extLst>
          </p:cNvPr>
          <p:cNvSpPr/>
          <p:nvPr/>
        </p:nvSpPr>
        <p:spPr>
          <a:xfrm>
            <a:off x="372138" y="1491320"/>
            <a:ext cx="4572000" cy="2893100"/>
          </a:xfrm>
          <a:prstGeom prst="rect">
            <a:avLst/>
          </a:prstGeom>
        </p:spPr>
        <p:txBody>
          <a:bodyPr>
            <a:spAutoFit/>
          </a:bodyPr>
          <a:lstStyle/>
          <a:p>
            <a:pPr marL="285750" indent="-285750">
              <a:buFont typeface="Wingdings" panose="05000000000000000000" pitchFamily="2" charset="2"/>
              <a:buChar char="v"/>
            </a:pPr>
            <a:r>
              <a:rPr lang="de-DE" dirty="0">
                <a:latin typeface="Oswald"/>
              </a:rPr>
              <a:t>Geboren zwischen 1980 und 2000</a:t>
            </a:r>
          </a:p>
          <a:p>
            <a:pPr marL="285750" indent="-285750">
              <a:buFont typeface="Wingdings" panose="05000000000000000000" pitchFamily="2" charset="2"/>
              <a:buChar char="v"/>
            </a:pPr>
            <a:r>
              <a:rPr lang="de-DE" dirty="0">
                <a:latin typeface="Oswald"/>
              </a:rPr>
              <a:t>Mit dem Internet groß geworden, ticken digital</a:t>
            </a:r>
          </a:p>
          <a:p>
            <a:pPr marL="285750" indent="-285750">
              <a:buFont typeface="Wingdings" panose="05000000000000000000" pitchFamily="2" charset="2"/>
              <a:buChar char="v"/>
            </a:pPr>
            <a:r>
              <a:rPr lang="de-DE" dirty="0">
                <a:latin typeface="Oswald"/>
              </a:rPr>
              <a:t>Auch Bekannt als: Millennials</a:t>
            </a:r>
          </a:p>
          <a:p>
            <a:pPr marL="285750" indent="-285750">
              <a:buFont typeface="Wingdings" panose="05000000000000000000" pitchFamily="2" charset="2"/>
              <a:buChar char="v"/>
            </a:pPr>
            <a:r>
              <a:rPr lang="de-DE" dirty="0">
                <a:latin typeface="Oswald"/>
              </a:rPr>
              <a:t>Hohe Flexibilität</a:t>
            </a:r>
          </a:p>
          <a:p>
            <a:pPr marL="285750" indent="-285750">
              <a:buFont typeface="Wingdings" panose="05000000000000000000" pitchFamily="2" charset="2"/>
              <a:buChar char="v"/>
            </a:pPr>
            <a:r>
              <a:rPr lang="de-DE" dirty="0">
                <a:latin typeface="Oswald"/>
              </a:rPr>
              <a:t>Kommunikations- und Einkaufsverhalten von Internet und </a:t>
            </a:r>
            <a:r>
              <a:rPr lang="de-DE" dirty="0" err="1">
                <a:latin typeface="Oswald"/>
              </a:rPr>
              <a:t>Social</a:t>
            </a:r>
            <a:r>
              <a:rPr lang="de-DE" dirty="0">
                <a:latin typeface="Oswald"/>
              </a:rPr>
              <a:t> Media geprägt</a:t>
            </a:r>
          </a:p>
          <a:p>
            <a:pPr marL="285750" indent="-285750">
              <a:buFont typeface="Wingdings" panose="05000000000000000000" pitchFamily="2" charset="2"/>
              <a:buChar char="v"/>
            </a:pPr>
            <a:r>
              <a:rPr lang="de-DE" dirty="0">
                <a:latin typeface="Oswald"/>
              </a:rPr>
              <a:t>Hoher Anspruch an Servicequalität</a:t>
            </a:r>
          </a:p>
          <a:p>
            <a:pPr marL="285750" indent="-285750">
              <a:buFont typeface="Wingdings" panose="05000000000000000000" pitchFamily="2" charset="2"/>
              <a:buChar char="v"/>
            </a:pPr>
            <a:r>
              <a:rPr lang="de-DE" dirty="0">
                <a:latin typeface="Oswald"/>
              </a:rPr>
              <a:t>Werte: vereinbaren mühelos Verbundenheit und Spaß, Öffentlichkeit und Schutz von Privatsphäre…</a:t>
            </a:r>
          </a:p>
          <a:p>
            <a:pPr marL="285750" indent="-285750">
              <a:buFont typeface="Wingdings" panose="05000000000000000000" pitchFamily="2" charset="2"/>
              <a:buChar char="v"/>
            </a:pPr>
            <a:r>
              <a:rPr lang="de-DE" dirty="0">
                <a:latin typeface="Oswald"/>
              </a:rPr>
              <a:t>Verantwortung wichtig: zahlen gerne mehr, wenn es mit gutem Gewissen geschieht</a:t>
            </a:r>
          </a:p>
          <a:p>
            <a:pPr marL="285750" indent="-285750">
              <a:buFont typeface="Wingdings" panose="05000000000000000000" pitchFamily="2" charset="2"/>
              <a:buChar char="v"/>
            </a:pPr>
            <a:r>
              <a:rPr lang="de-DE" dirty="0">
                <a:latin typeface="Oswald"/>
              </a:rPr>
              <a:t>Smartphone ständiger Begleiter, konsumieren digital</a:t>
            </a:r>
            <a:br>
              <a:rPr lang="de-DE" dirty="0">
                <a:latin typeface="Oswald"/>
              </a:rPr>
            </a:br>
            <a:endParaRPr lang="de-DE" dirty="0">
              <a:latin typeface="Oswald"/>
            </a:endParaRPr>
          </a:p>
        </p:txBody>
      </p:sp>
      <p:sp>
        <p:nvSpPr>
          <p:cNvPr id="2" name="Textfeld 1">
            <a:extLst>
              <a:ext uri="{FF2B5EF4-FFF2-40B4-BE49-F238E27FC236}">
                <a16:creationId xmlns:a16="http://schemas.microsoft.com/office/drawing/2014/main" id="{46028A72-97C0-4683-9065-A0A353625A96}"/>
              </a:ext>
            </a:extLst>
          </p:cNvPr>
          <p:cNvSpPr txBox="1"/>
          <p:nvPr/>
        </p:nvSpPr>
        <p:spPr>
          <a:xfrm>
            <a:off x="141767" y="4224670"/>
            <a:ext cx="3664689"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de-DE" sz="1800" dirty="0">
                <a:latin typeface="Oswald"/>
              </a:rPr>
              <a:t>Lieber einen Monat ohne Frühstück als einen Monat ohne Smartphone</a:t>
            </a:r>
          </a:p>
        </p:txBody>
      </p:sp>
      <p:pic>
        <p:nvPicPr>
          <p:cNvPr id="4" name="Grafik 3">
            <a:extLst>
              <a:ext uri="{FF2B5EF4-FFF2-40B4-BE49-F238E27FC236}">
                <a16:creationId xmlns:a16="http://schemas.microsoft.com/office/drawing/2014/main" id="{2F52AC52-A7FA-4D0F-9C33-A82BD095EC25}"/>
              </a:ext>
            </a:extLst>
          </p:cNvPr>
          <p:cNvPicPr>
            <a:picLocks noChangeAspect="1"/>
          </p:cNvPicPr>
          <p:nvPr/>
        </p:nvPicPr>
        <p:blipFill>
          <a:blip r:embed="rId3"/>
          <a:stretch>
            <a:fillRect/>
          </a:stretch>
        </p:blipFill>
        <p:spPr>
          <a:xfrm>
            <a:off x="5794821" y="0"/>
            <a:ext cx="4114376" cy="5143500"/>
          </a:xfrm>
          <a:prstGeom prst="rect">
            <a:avLst/>
          </a:prstGeom>
        </p:spPr>
      </p:pic>
    </p:spTree>
    <p:extLst>
      <p:ext uri="{BB962C8B-B14F-4D97-AF65-F5344CB8AC3E}">
        <p14:creationId xmlns:p14="http://schemas.microsoft.com/office/powerpoint/2010/main" val="10438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3"/>
        <p:cNvGrpSpPr/>
        <p:nvPr/>
      </p:nvGrpSpPr>
      <p:grpSpPr>
        <a:xfrm>
          <a:off x="0" y="0"/>
          <a:ext cx="0" cy="0"/>
          <a:chOff x="0" y="0"/>
          <a:chExt cx="0" cy="0"/>
        </a:xfrm>
      </p:grpSpPr>
      <p:cxnSp>
        <p:nvCxnSpPr>
          <p:cNvPr id="296" name="Google Shape;296;p45"/>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cxnSp>
        <p:nvCxnSpPr>
          <p:cNvPr id="298" name="Google Shape;298;p45"/>
          <p:cNvCxnSpPr/>
          <p:nvPr/>
        </p:nvCxnSpPr>
        <p:spPr>
          <a:xfrm>
            <a:off x="4542300" y="3887950"/>
            <a:ext cx="4601700" cy="0"/>
          </a:xfrm>
          <a:prstGeom prst="straightConnector1">
            <a:avLst/>
          </a:prstGeom>
          <a:noFill/>
          <a:ln w="19050" cap="flat" cmpd="sng">
            <a:solidFill>
              <a:srgbClr val="F3F3F3"/>
            </a:solidFill>
            <a:prstDash val="solid"/>
            <a:round/>
            <a:headEnd type="none" w="med" len="med"/>
            <a:tailEnd type="none" w="med" len="med"/>
          </a:ln>
        </p:spPr>
      </p:cxnSp>
      <p:sp>
        <p:nvSpPr>
          <p:cNvPr id="5" name="Titel 4">
            <a:extLst>
              <a:ext uri="{FF2B5EF4-FFF2-40B4-BE49-F238E27FC236}">
                <a16:creationId xmlns:a16="http://schemas.microsoft.com/office/drawing/2014/main" id="{F608069A-429C-4ECE-9133-FD25CBEB6650}"/>
              </a:ext>
            </a:extLst>
          </p:cNvPr>
          <p:cNvSpPr>
            <a:spLocks noGrp="1"/>
          </p:cNvSpPr>
          <p:nvPr>
            <p:ph type="title"/>
          </p:nvPr>
        </p:nvSpPr>
        <p:spPr>
          <a:xfrm>
            <a:off x="17852" y="379276"/>
            <a:ext cx="8293200" cy="577800"/>
          </a:xfrm>
        </p:spPr>
        <p:txBody>
          <a:bodyPr/>
          <a:lstStyle/>
          <a:p>
            <a:pPr algn="l"/>
            <a:r>
              <a:rPr lang="de-DE" dirty="0"/>
              <a:t>Zielgruppeneinordnung: Generation Z</a:t>
            </a:r>
          </a:p>
        </p:txBody>
      </p:sp>
      <p:sp>
        <p:nvSpPr>
          <p:cNvPr id="6" name="Rechteck 5">
            <a:extLst>
              <a:ext uri="{FF2B5EF4-FFF2-40B4-BE49-F238E27FC236}">
                <a16:creationId xmlns:a16="http://schemas.microsoft.com/office/drawing/2014/main" id="{DE3370C5-CAA0-40BD-90F8-3E27BA6BFA6F}"/>
              </a:ext>
            </a:extLst>
          </p:cNvPr>
          <p:cNvSpPr/>
          <p:nvPr/>
        </p:nvSpPr>
        <p:spPr>
          <a:xfrm>
            <a:off x="372138" y="1491320"/>
            <a:ext cx="4572000" cy="2031325"/>
          </a:xfrm>
          <a:prstGeom prst="rect">
            <a:avLst/>
          </a:prstGeom>
        </p:spPr>
        <p:txBody>
          <a:bodyPr>
            <a:spAutoFit/>
          </a:bodyPr>
          <a:lstStyle/>
          <a:p>
            <a:pPr marL="285750" indent="-285750">
              <a:buFont typeface="Wingdings" panose="05000000000000000000" pitchFamily="2" charset="2"/>
              <a:buChar char="v"/>
            </a:pPr>
            <a:r>
              <a:rPr lang="de-DE" dirty="0">
                <a:latin typeface="Oswald"/>
              </a:rPr>
              <a:t>Geboren ab 2000</a:t>
            </a:r>
          </a:p>
          <a:p>
            <a:pPr marL="285750" indent="-285750">
              <a:buFont typeface="Wingdings" panose="05000000000000000000" pitchFamily="2" charset="2"/>
              <a:buChar char="v"/>
            </a:pPr>
            <a:r>
              <a:rPr lang="de-DE" dirty="0">
                <a:latin typeface="Oswald"/>
              </a:rPr>
              <a:t>Wichtig zur Gewinnung von Auszubildenden und Mitarbeitern</a:t>
            </a:r>
          </a:p>
          <a:p>
            <a:pPr marL="285750" indent="-285750">
              <a:buFont typeface="Wingdings" panose="05000000000000000000" pitchFamily="2" charset="2"/>
              <a:buChar char="v"/>
            </a:pPr>
            <a:r>
              <a:rPr lang="de-DE" dirty="0">
                <a:latin typeface="Oswald"/>
              </a:rPr>
              <a:t>Vollständig im digitalen Zeitalter groß geworden</a:t>
            </a:r>
          </a:p>
          <a:p>
            <a:pPr marL="285750" indent="-285750">
              <a:buFont typeface="Wingdings" panose="05000000000000000000" pitchFamily="2" charset="2"/>
              <a:buChar char="v"/>
            </a:pPr>
            <a:r>
              <a:rPr lang="de-DE" dirty="0">
                <a:latin typeface="Oswald"/>
              </a:rPr>
              <a:t>98% besitzen ein Smartphone, 34% gucken kein Fernsehen mehr</a:t>
            </a:r>
          </a:p>
          <a:p>
            <a:pPr marL="285750" indent="-285750">
              <a:buFont typeface="Wingdings" panose="05000000000000000000" pitchFamily="2" charset="2"/>
              <a:buChar char="v"/>
            </a:pPr>
            <a:r>
              <a:rPr lang="de-DE" dirty="0">
                <a:latin typeface="Oswald"/>
              </a:rPr>
              <a:t>Wichtigstes Netzwerk neben WA: YouTube</a:t>
            </a:r>
          </a:p>
          <a:p>
            <a:pPr marL="285750" indent="-285750">
              <a:buFont typeface="Wingdings" panose="05000000000000000000" pitchFamily="2" charset="2"/>
              <a:buChar char="v"/>
            </a:pPr>
            <a:r>
              <a:rPr lang="de-DE" dirty="0">
                <a:latin typeface="Oswald"/>
              </a:rPr>
              <a:t>Werden von YT Stars beeinflusst</a:t>
            </a:r>
          </a:p>
          <a:p>
            <a:pPr marL="285750" indent="-285750">
              <a:buFont typeface="Wingdings" panose="05000000000000000000" pitchFamily="2" charset="2"/>
              <a:buChar char="v"/>
            </a:pPr>
            <a:r>
              <a:rPr lang="de-DE" dirty="0">
                <a:latin typeface="Oswald"/>
              </a:rPr>
              <a:t>Ausgeprägter Wunsch nach Sicherheit! </a:t>
            </a:r>
          </a:p>
          <a:p>
            <a:pPr marL="285750" indent="-285750">
              <a:buFont typeface="Wingdings" panose="05000000000000000000" pitchFamily="2" charset="2"/>
              <a:buChar char="v"/>
            </a:pPr>
            <a:r>
              <a:rPr lang="de-DE" dirty="0">
                <a:latin typeface="Oswald"/>
              </a:rPr>
              <a:t>Vorgefertigte Werbebotschaften ziehen nicht </a:t>
            </a:r>
            <a:r>
              <a:rPr lang="de-DE" dirty="0">
                <a:latin typeface="Oswald"/>
                <a:sym typeface="Wingdings" panose="05000000000000000000" pitchFamily="2" charset="2"/>
              </a:rPr>
              <a:t> Interaktion</a:t>
            </a:r>
            <a:endParaRPr lang="de-DE" dirty="0">
              <a:latin typeface="Oswald"/>
            </a:endParaRPr>
          </a:p>
        </p:txBody>
      </p:sp>
      <p:sp>
        <p:nvSpPr>
          <p:cNvPr id="2" name="Textfeld 1">
            <a:extLst>
              <a:ext uri="{FF2B5EF4-FFF2-40B4-BE49-F238E27FC236}">
                <a16:creationId xmlns:a16="http://schemas.microsoft.com/office/drawing/2014/main" id="{46028A72-97C0-4683-9065-A0A353625A96}"/>
              </a:ext>
            </a:extLst>
          </p:cNvPr>
          <p:cNvSpPr txBox="1"/>
          <p:nvPr/>
        </p:nvSpPr>
        <p:spPr>
          <a:xfrm>
            <a:off x="538716" y="4139610"/>
            <a:ext cx="366468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de-DE" sz="1800" dirty="0">
                <a:latin typeface="Oswald"/>
              </a:rPr>
              <a:t>Nicht ohne mein WhatsApp!</a:t>
            </a:r>
          </a:p>
        </p:txBody>
      </p:sp>
      <p:pic>
        <p:nvPicPr>
          <p:cNvPr id="7" name="Grafik 6">
            <a:extLst>
              <a:ext uri="{FF2B5EF4-FFF2-40B4-BE49-F238E27FC236}">
                <a16:creationId xmlns:a16="http://schemas.microsoft.com/office/drawing/2014/main" id="{599783FA-3FF6-4B21-BCB0-B4949B73D78F}"/>
              </a:ext>
            </a:extLst>
          </p:cNvPr>
          <p:cNvPicPr>
            <a:picLocks noChangeAspect="1"/>
          </p:cNvPicPr>
          <p:nvPr/>
        </p:nvPicPr>
        <p:blipFill>
          <a:blip r:embed="rId3"/>
          <a:stretch>
            <a:fillRect/>
          </a:stretch>
        </p:blipFill>
        <p:spPr>
          <a:xfrm>
            <a:off x="5714641" y="0"/>
            <a:ext cx="3429359" cy="5143500"/>
          </a:xfrm>
          <a:prstGeom prst="rect">
            <a:avLst/>
          </a:prstGeom>
        </p:spPr>
      </p:pic>
    </p:spTree>
    <p:extLst>
      <p:ext uri="{BB962C8B-B14F-4D97-AF65-F5344CB8AC3E}">
        <p14:creationId xmlns:p14="http://schemas.microsoft.com/office/powerpoint/2010/main" val="227950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3"/>
        <p:cNvGrpSpPr/>
        <p:nvPr/>
      </p:nvGrpSpPr>
      <p:grpSpPr>
        <a:xfrm>
          <a:off x="0" y="0"/>
          <a:ext cx="0" cy="0"/>
          <a:chOff x="0" y="0"/>
          <a:chExt cx="0" cy="0"/>
        </a:xfrm>
      </p:grpSpPr>
      <p:cxnSp>
        <p:nvCxnSpPr>
          <p:cNvPr id="296" name="Google Shape;296;p45"/>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cxnSp>
        <p:nvCxnSpPr>
          <p:cNvPr id="298" name="Google Shape;298;p45"/>
          <p:cNvCxnSpPr/>
          <p:nvPr/>
        </p:nvCxnSpPr>
        <p:spPr>
          <a:xfrm>
            <a:off x="4542300" y="3887950"/>
            <a:ext cx="4601700" cy="0"/>
          </a:xfrm>
          <a:prstGeom prst="straightConnector1">
            <a:avLst/>
          </a:prstGeom>
          <a:noFill/>
          <a:ln w="19050" cap="flat" cmpd="sng">
            <a:solidFill>
              <a:srgbClr val="F3F3F3"/>
            </a:solidFill>
            <a:prstDash val="solid"/>
            <a:round/>
            <a:headEnd type="none" w="med" len="med"/>
            <a:tailEnd type="none" w="med" len="med"/>
          </a:ln>
        </p:spPr>
      </p:cxnSp>
      <p:sp>
        <p:nvSpPr>
          <p:cNvPr id="5" name="Titel 4">
            <a:extLst>
              <a:ext uri="{FF2B5EF4-FFF2-40B4-BE49-F238E27FC236}">
                <a16:creationId xmlns:a16="http://schemas.microsoft.com/office/drawing/2014/main" id="{F608069A-429C-4ECE-9133-FD25CBEB6650}"/>
              </a:ext>
            </a:extLst>
          </p:cNvPr>
          <p:cNvSpPr>
            <a:spLocks noGrp="1"/>
          </p:cNvSpPr>
          <p:nvPr>
            <p:ph type="title"/>
          </p:nvPr>
        </p:nvSpPr>
        <p:spPr/>
        <p:txBody>
          <a:bodyPr/>
          <a:lstStyle/>
          <a:p>
            <a:r>
              <a:rPr lang="de-DE" dirty="0"/>
              <a:t>Studien</a:t>
            </a:r>
          </a:p>
        </p:txBody>
      </p:sp>
      <p:sp>
        <p:nvSpPr>
          <p:cNvPr id="6" name="Rechteck 5">
            <a:extLst>
              <a:ext uri="{FF2B5EF4-FFF2-40B4-BE49-F238E27FC236}">
                <a16:creationId xmlns:a16="http://schemas.microsoft.com/office/drawing/2014/main" id="{DE3370C5-CAA0-40BD-90F8-3E27BA6BFA6F}"/>
              </a:ext>
            </a:extLst>
          </p:cNvPr>
          <p:cNvSpPr/>
          <p:nvPr/>
        </p:nvSpPr>
        <p:spPr>
          <a:xfrm>
            <a:off x="372138" y="1491320"/>
            <a:ext cx="4572000" cy="738664"/>
          </a:xfrm>
          <a:prstGeom prst="rect">
            <a:avLst/>
          </a:prstGeom>
        </p:spPr>
        <p:txBody>
          <a:bodyPr>
            <a:spAutoFit/>
          </a:bodyPr>
          <a:lstStyle/>
          <a:p>
            <a:pPr marL="285750" indent="-285750">
              <a:buFont typeface="Wingdings" panose="05000000000000000000" pitchFamily="2" charset="2"/>
              <a:buChar char="v"/>
            </a:pPr>
            <a:r>
              <a:rPr lang="de-DE" dirty="0">
                <a:latin typeface="Oswald"/>
              </a:rPr>
              <a:t>Viele Studien wie die Shell Jugendstudie werden jährlich erhoben</a:t>
            </a:r>
          </a:p>
          <a:p>
            <a:pPr marL="285750" indent="-285750">
              <a:buFont typeface="Wingdings" panose="05000000000000000000" pitchFamily="2" charset="2"/>
              <a:buChar char="v"/>
            </a:pPr>
            <a:r>
              <a:rPr lang="de-DE" dirty="0">
                <a:latin typeface="Oswald"/>
              </a:rPr>
              <a:t>Kostenlose Einsichten in verschiedene Zielgruppen</a:t>
            </a:r>
          </a:p>
        </p:txBody>
      </p:sp>
    </p:spTree>
    <p:extLst>
      <p:ext uri="{BB962C8B-B14F-4D97-AF65-F5344CB8AC3E}">
        <p14:creationId xmlns:p14="http://schemas.microsoft.com/office/powerpoint/2010/main" val="1438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B322D9A-58CA-4DE5-9A79-55571856D597}"/>
              </a:ext>
            </a:extLst>
          </p:cNvPr>
          <p:cNvPicPr>
            <a:picLocks noChangeAspect="1"/>
          </p:cNvPicPr>
          <p:nvPr/>
        </p:nvPicPr>
        <p:blipFill>
          <a:blip r:embed="rId2"/>
          <a:stretch>
            <a:fillRect/>
          </a:stretch>
        </p:blipFill>
        <p:spPr>
          <a:xfrm>
            <a:off x="2617095" y="416199"/>
            <a:ext cx="6406347" cy="4577289"/>
          </a:xfrm>
          <a:prstGeom prst="rect">
            <a:avLst/>
          </a:prstGeom>
        </p:spPr>
      </p:pic>
      <p:cxnSp>
        <p:nvCxnSpPr>
          <p:cNvPr id="6" name="Google Shape;296;p45">
            <a:extLst>
              <a:ext uri="{FF2B5EF4-FFF2-40B4-BE49-F238E27FC236}">
                <a16:creationId xmlns:a16="http://schemas.microsoft.com/office/drawing/2014/main" id="{E2F92E35-06B5-44F4-92BC-F868944BCFBA}"/>
              </a:ext>
            </a:extLst>
          </p:cNvPr>
          <p:cNvCxnSpPr>
            <a:cxnSpLocks/>
          </p:cNvCxnSpPr>
          <p:nvPr/>
        </p:nvCxnSpPr>
        <p:spPr>
          <a:xfrm flipH="1">
            <a:off x="0" y="379277"/>
            <a:ext cx="2849526" cy="0"/>
          </a:xfrm>
          <a:prstGeom prst="straightConnector1">
            <a:avLst/>
          </a:prstGeom>
          <a:noFill/>
          <a:ln w="19050" cap="flat" cmpd="sng">
            <a:solidFill>
              <a:srgbClr val="434343"/>
            </a:solidFill>
            <a:prstDash val="solid"/>
            <a:round/>
            <a:headEnd type="none" w="med" len="med"/>
            <a:tailEnd type="none" w="med" len="med"/>
          </a:ln>
        </p:spPr>
      </p:cxnSp>
      <p:sp>
        <p:nvSpPr>
          <p:cNvPr id="8" name="Textfeld 7">
            <a:extLst>
              <a:ext uri="{FF2B5EF4-FFF2-40B4-BE49-F238E27FC236}">
                <a16:creationId xmlns:a16="http://schemas.microsoft.com/office/drawing/2014/main" id="{10733FA3-CA37-4C70-9BFF-4F1279B8B1C0}"/>
              </a:ext>
            </a:extLst>
          </p:cNvPr>
          <p:cNvSpPr txBox="1"/>
          <p:nvPr/>
        </p:nvSpPr>
        <p:spPr>
          <a:xfrm>
            <a:off x="113414" y="517451"/>
            <a:ext cx="2503681" cy="1477328"/>
          </a:xfrm>
          <a:prstGeom prst="rect">
            <a:avLst/>
          </a:prstGeom>
          <a:noFill/>
        </p:spPr>
        <p:txBody>
          <a:bodyPr wrap="square" rtlCol="0">
            <a:spAutoFit/>
          </a:bodyPr>
          <a:lstStyle/>
          <a:p>
            <a:r>
              <a:rPr lang="de-DE" sz="3000" dirty="0" err="1">
                <a:latin typeface="Oswald"/>
              </a:rPr>
              <a:t>Zielgruppenein</a:t>
            </a:r>
            <a:r>
              <a:rPr lang="de-DE" sz="3000" dirty="0">
                <a:latin typeface="Oswald"/>
              </a:rPr>
              <a:t>-ordnung:</a:t>
            </a:r>
          </a:p>
          <a:p>
            <a:r>
              <a:rPr lang="de-DE" sz="3000" dirty="0">
                <a:latin typeface="Oswald"/>
              </a:rPr>
              <a:t>Sinus Milieus</a:t>
            </a:r>
          </a:p>
        </p:txBody>
      </p:sp>
    </p:spTree>
    <p:extLst>
      <p:ext uri="{BB962C8B-B14F-4D97-AF65-F5344CB8AC3E}">
        <p14:creationId xmlns:p14="http://schemas.microsoft.com/office/powerpoint/2010/main" val="3397921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10733FA3-CA37-4C70-9BFF-4F1279B8B1C0}"/>
              </a:ext>
            </a:extLst>
          </p:cNvPr>
          <p:cNvSpPr txBox="1"/>
          <p:nvPr/>
        </p:nvSpPr>
        <p:spPr>
          <a:xfrm>
            <a:off x="744279" y="510363"/>
            <a:ext cx="7655442" cy="553998"/>
          </a:xfrm>
          <a:prstGeom prst="rect">
            <a:avLst/>
          </a:prstGeom>
          <a:noFill/>
        </p:spPr>
        <p:txBody>
          <a:bodyPr wrap="square" rtlCol="0">
            <a:spAutoFit/>
          </a:bodyPr>
          <a:lstStyle/>
          <a:p>
            <a:pPr algn="ctr"/>
            <a:r>
              <a:rPr lang="de-DE" sz="3000" dirty="0">
                <a:latin typeface="Oswald"/>
              </a:rPr>
              <a:t>Risiken und Nebenwirkungen </a:t>
            </a:r>
          </a:p>
        </p:txBody>
      </p:sp>
      <p:cxnSp>
        <p:nvCxnSpPr>
          <p:cNvPr id="7" name="Google Shape;296;p45">
            <a:extLst>
              <a:ext uri="{FF2B5EF4-FFF2-40B4-BE49-F238E27FC236}">
                <a16:creationId xmlns:a16="http://schemas.microsoft.com/office/drawing/2014/main" id="{633765F6-BDDC-4D4D-A3CD-EF6405115F88}"/>
              </a:ext>
            </a:extLst>
          </p:cNvPr>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sp>
        <p:nvSpPr>
          <p:cNvPr id="4" name="Textfeld 3">
            <a:extLst>
              <a:ext uri="{FF2B5EF4-FFF2-40B4-BE49-F238E27FC236}">
                <a16:creationId xmlns:a16="http://schemas.microsoft.com/office/drawing/2014/main" id="{D897C4E4-81AB-4297-BE95-BE7B3AF4F326}"/>
              </a:ext>
            </a:extLst>
          </p:cNvPr>
          <p:cNvSpPr txBox="1"/>
          <p:nvPr/>
        </p:nvSpPr>
        <p:spPr>
          <a:xfrm>
            <a:off x="219740" y="1807535"/>
            <a:ext cx="5117804" cy="1077218"/>
          </a:xfrm>
          <a:prstGeom prst="rect">
            <a:avLst/>
          </a:prstGeom>
          <a:noFill/>
        </p:spPr>
        <p:txBody>
          <a:bodyPr wrap="square" rtlCol="0">
            <a:spAutoFit/>
          </a:bodyPr>
          <a:lstStyle/>
          <a:p>
            <a:pPr marL="285750" indent="-285750">
              <a:buFont typeface="Wingdings" panose="05000000000000000000" pitchFamily="2" charset="2"/>
              <a:buChar char="v"/>
            </a:pPr>
            <a:r>
              <a:rPr lang="de-DE" sz="1600" dirty="0">
                <a:latin typeface="Oswald"/>
              </a:rPr>
              <a:t>Zu große Zielgruppe aus Angst, evtl. relevante Zielgruppen auszuschließen</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Zu oberflächlich analysiert </a:t>
            </a:r>
            <a:r>
              <a:rPr lang="de-DE" sz="1600" dirty="0">
                <a:latin typeface="Oswald"/>
                <a:sym typeface="Wingdings" panose="05000000000000000000" pitchFamily="2" charset="2"/>
              </a:rPr>
              <a:t> falsche Tonalität, Zeiten, Inhalte</a:t>
            </a:r>
            <a:endParaRPr lang="de-DE" sz="1600" dirty="0">
              <a:latin typeface="Oswald"/>
            </a:endParaRPr>
          </a:p>
        </p:txBody>
      </p:sp>
    </p:spTree>
    <p:extLst>
      <p:ext uri="{BB962C8B-B14F-4D97-AF65-F5344CB8AC3E}">
        <p14:creationId xmlns:p14="http://schemas.microsoft.com/office/powerpoint/2010/main" val="394510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10733FA3-CA37-4C70-9BFF-4F1279B8B1C0}"/>
              </a:ext>
            </a:extLst>
          </p:cNvPr>
          <p:cNvSpPr txBox="1"/>
          <p:nvPr/>
        </p:nvSpPr>
        <p:spPr>
          <a:xfrm>
            <a:off x="744279" y="510363"/>
            <a:ext cx="7655442" cy="553998"/>
          </a:xfrm>
          <a:prstGeom prst="rect">
            <a:avLst/>
          </a:prstGeom>
          <a:noFill/>
        </p:spPr>
        <p:txBody>
          <a:bodyPr wrap="square" rtlCol="0">
            <a:spAutoFit/>
          </a:bodyPr>
          <a:lstStyle/>
          <a:p>
            <a:pPr algn="ctr"/>
            <a:r>
              <a:rPr lang="de-DE" sz="3000" dirty="0">
                <a:latin typeface="Oswald"/>
              </a:rPr>
              <a:t>Besseres Verständnis: </a:t>
            </a:r>
            <a:r>
              <a:rPr lang="de-DE" sz="3000" dirty="0" err="1">
                <a:latin typeface="Oswald"/>
              </a:rPr>
              <a:t>Buyer</a:t>
            </a:r>
            <a:r>
              <a:rPr lang="de-DE" sz="3000" dirty="0">
                <a:latin typeface="Oswald"/>
              </a:rPr>
              <a:t> Persona</a:t>
            </a:r>
          </a:p>
        </p:txBody>
      </p:sp>
      <p:cxnSp>
        <p:nvCxnSpPr>
          <p:cNvPr id="7" name="Google Shape;296;p45">
            <a:extLst>
              <a:ext uri="{FF2B5EF4-FFF2-40B4-BE49-F238E27FC236}">
                <a16:creationId xmlns:a16="http://schemas.microsoft.com/office/drawing/2014/main" id="{633765F6-BDDC-4D4D-A3CD-EF6405115F88}"/>
              </a:ext>
            </a:extLst>
          </p:cNvPr>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sp>
        <p:nvSpPr>
          <p:cNvPr id="4" name="Textfeld 3">
            <a:extLst>
              <a:ext uri="{FF2B5EF4-FFF2-40B4-BE49-F238E27FC236}">
                <a16:creationId xmlns:a16="http://schemas.microsoft.com/office/drawing/2014/main" id="{D897C4E4-81AB-4297-BE95-BE7B3AF4F326}"/>
              </a:ext>
            </a:extLst>
          </p:cNvPr>
          <p:cNvSpPr txBox="1"/>
          <p:nvPr/>
        </p:nvSpPr>
        <p:spPr>
          <a:xfrm>
            <a:off x="219740" y="1807535"/>
            <a:ext cx="5117804" cy="1815882"/>
          </a:xfrm>
          <a:prstGeom prst="rect">
            <a:avLst/>
          </a:prstGeom>
          <a:noFill/>
        </p:spPr>
        <p:txBody>
          <a:bodyPr wrap="square" rtlCol="0">
            <a:spAutoFit/>
          </a:bodyPr>
          <a:lstStyle/>
          <a:p>
            <a:pPr marL="285750" indent="-285750">
              <a:buFont typeface="Wingdings" panose="05000000000000000000" pitchFamily="2" charset="2"/>
              <a:buChar char="v"/>
            </a:pPr>
            <a:r>
              <a:rPr lang="de-DE" sz="1600" dirty="0">
                <a:latin typeface="Oswald"/>
              </a:rPr>
              <a:t>Werden erstellt, um abstrakte Fakten „menschlicher“ zu gestalten</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Können fiktive oder sehr reale Kunden sein</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Achtung: immer wieder checken, ob die Persona realistisch ist oder dem Wunschdenken entspricht</a:t>
            </a:r>
          </a:p>
        </p:txBody>
      </p:sp>
    </p:spTree>
    <p:extLst>
      <p:ext uri="{BB962C8B-B14F-4D97-AF65-F5344CB8AC3E}">
        <p14:creationId xmlns:p14="http://schemas.microsoft.com/office/powerpoint/2010/main" val="16932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a:spLocks noGrp="1"/>
          </p:cNvSpPr>
          <p:nvPr>
            <p:ph type="title" idx="4294967295"/>
          </p:nvPr>
        </p:nvSpPr>
        <p:spPr>
          <a:xfrm>
            <a:off x="689474" y="309427"/>
            <a:ext cx="7032308" cy="385424"/>
          </a:xfrm>
          <a:prstGeom prst="rect">
            <a:avLst/>
          </a:prstGeom>
          <a:noFill/>
        </p:spPr>
        <p:txBody>
          <a:bodyPr spcFirstLastPara="1" vert="horz" wrap="square" lIns="82296" tIns="41148" rIns="82296" bIns="41148" rtlCol="0" anchor="t" anchorCtr="0">
            <a:noAutofit/>
          </a:bodyPr>
          <a:lstStyle/>
          <a:p>
            <a:r>
              <a:rPr lang="de-DE" sz="2160" b="1" dirty="0">
                <a:ln w="11430"/>
                <a:latin typeface="Tahoma" panose="020B0604030504040204" pitchFamily="34" charset="0"/>
                <a:ea typeface="Tahoma" panose="020B0604030504040204" pitchFamily="34" charset="0"/>
                <a:cs typeface="Tahoma" panose="020B0604030504040204" pitchFamily="34" charset="0"/>
              </a:rPr>
              <a:t>Vorlage: Persona-Profil [NAME + TYP]</a:t>
            </a:r>
            <a:endParaRPr lang="de-DE" sz="2160" b="1" dirty="0">
              <a:latin typeface="Tahoma" panose="020B0604030504040204" pitchFamily="34" charset="0"/>
              <a:ea typeface="Tahoma" panose="020B0604030504040204" pitchFamily="34" charset="0"/>
              <a:cs typeface="Tahoma" panose="020B0604030504040204" pitchFamily="34" charset="0"/>
            </a:endParaRPr>
          </a:p>
        </p:txBody>
      </p:sp>
      <p:grpSp>
        <p:nvGrpSpPr>
          <p:cNvPr id="5" name="Gruppieren 4">
            <a:extLst>
              <a:ext uri="{FF2B5EF4-FFF2-40B4-BE49-F238E27FC236}">
                <a16:creationId xmlns:a16="http://schemas.microsoft.com/office/drawing/2014/main" id="{68A73E6E-4100-4207-9DB4-B55A4047ACEE}"/>
              </a:ext>
            </a:extLst>
          </p:cNvPr>
          <p:cNvGrpSpPr/>
          <p:nvPr/>
        </p:nvGrpSpPr>
        <p:grpSpPr>
          <a:xfrm>
            <a:off x="684260" y="891811"/>
            <a:ext cx="7776798" cy="3780474"/>
            <a:chOff x="252288" y="990900"/>
            <a:chExt cx="8640887" cy="4200527"/>
          </a:xfrm>
        </p:grpSpPr>
        <p:sp>
          <p:nvSpPr>
            <p:cNvPr id="3" name="Rechteck 2"/>
            <p:cNvSpPr/>
            <p:nvPr/>
          </p:nvSpPr>
          <p:spPr>
            <a:xfrm>
              <a:off x="7088341" y="990903"/>
              <a:ext cx="1800000" cy="188835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Foto: </a:t>
              </a:r>
            </a:p>
            <a:p>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sieht der/die typische/r Vertreter/in der Gruppe aus?</a:t>
              </a:r>
            </a:p>
          </p:txBody>
        </p:sp>
        <p:sp>
          <p:nvSpPr>
            <p:cNvPr id="9" name="Rechteck 8"/>
            <p:cNvSpPr/>
            <p:nvPr/>
          </p:nvSpPr>
          <p:spPr>
            <a:xfrm>
              <a:off x="252288" y="990904"/>
              <a:ext cx="4057015" cy="74559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Hintergrund zur Person: (Beruf, Karriere, Bildung, Familie)</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sieht der/die typische/r Vertreter/in dieser Kundengruppe aus?</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Welchen Beruf übt der Vertreter aus?</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sind die familiären Verhältnisse?</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Was ist der Person im Leben wichtig?</a:t>
              </a:r>
              <a:endParaRPr lang="de-DE" sz="720" dirty="0">
                <a:latin typeface="Tahoma" panose="020B0604030504040204" pitchFamily="34" charset="0"/>
                <a:ea typeface="Tahoma" panose="020B0604030504040204" pitchFamily="34" charset="0"/>
                <a:cs typeface="Tahoma" panose="020B0604030504040204" pitchFamily="34" charset="0"/>
              </a:endParaRPr>
            </a:p>
          </p:txBody>
        </p:sp>
        <p:sp>
          <p:nvSpPr>
            <p:cNvPr id="10" name="Rechteck 9"/>
            <p:cNvSpPr/>
            <p:nvPr/>
          </p:nvSpPr>
          <p:spPr>
            <a:xfrm>
              <a:off x="4376057" y="990900"/>
              <a:ext cx="2631016" cy="74559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Demographie:</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Alter</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Geschlecht</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Wohnort</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Wohnverhältnis</a:t>
              </a:r>
            </a:p>
            <a:p>
              <a:pPr algn="ctr"/>
              <a:endParaRPr lang="de-DE" sz="720" dirty="0">
                <a:latin typeface="Tahoma" panose="020B0604030504040204" pitchFamily="34" charset="0"/>
                <a:ea typeface="Tahoma" panose="020B0604030504040204" pitchFamily="34" charset="0"/>
                <a:cs typeface="Tahoma" panose="020B0604030504040204" pitchFamily="34" charset="0"/>
              </a:endParaRPr>
            </a:p>
          </p:txBody>
        </p:sp>
        <p:sp>
          <p:nvSpPr>
            <p:cNvPr id="12" name="Rechteck 11"/>
            <p:cNvSpPr/>
            <p:nvPr/>
          </p:nvSpPr>
          <p:spPr>
            <a:xfrm>
              <a:off x="252289" y="1799256"/>
              <a:ext cx="6754784" cy="1080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Identifikatoren: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Was macht die Persona aus (z. B.: Hobbys, Interessen)?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ist ihr Auftreten?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Welches sind ihre bevorzugten Kommunikationskanäle?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ist das Informationsverhalten (On-/Offline &amp; welche Kanäle)?</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ist das Einkaufsverhalten (On-/Offline)?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Wer übt Einfluss auf die Persona aus (Freunde, Arbeitskollegen, Vorbilder etc.)?</a:t>
              </a:r>
            </a:p>
          </p:txBody>
        </p:sp>
        <p:sp>
          <p:nvSpPr>
            <p:cNvPr id="15" name="Rechteck 14"/>
            <p:cNvSpPr/>
            <p:nvPr/>
          </p:nvSpPr>
          <p:spPr>
            <a:xfrm>
              <a:off x="252290" y="2959436"/>
              <a:ext cx="3708000" cy="1080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Erwartungen, Ziele &amp; Emotionen: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Was möchte diese Persona mit dem Kauf erreichen?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Welche Probleme will sie lösen?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Welchen Nutzen will sie erzielen?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Und welche Gefühle könnten dies alles begleiten?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Welche Ängste könnte sie haben?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Und was könnte sie ganz besonders begeistern?</a:t>
              </a:r>
            </a:p>
          </p:txBody>
        </p:sp>
        <p:sp>
          <p:nvSpPr>
            <p:cNvPr id="17" name="Rechteck 16"/>
            <p:cNvSpPr/>
            <p:nvPr/>
          </p:nvSpPr>
          <p:spPr>
            <a:xfrm>
              <a:off x="4027715" y="2964464"/>
              <a:ext cx="4860000" cy="1080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Herausforderungen: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Welche Herausforderungen treten für die Persona bei der Kaufentscheidung bzw. Anbieter- &amp; Produktauswahl auf?</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Womit hat sie zu kämpfen?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Was fällt ihr schwer?</a:t>
              </a:r>
            </a:p>
          </p:txBody>
        </p:sp>
        <p:sp>
          <p:nvSpPr>
            <p:cNvPr id="19" name="Rechteck 18"/>
            <p:cNvSpPr/>
            <p:nvPr/>
          </p:nvSpPr>
          <p:spPr>
            <a:xfrm>
              <a:off x="254636" y="4111427"/>
              <a:ext cx="4860000" cy="1080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Ideale Lösung:</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können wir der Persona helfen, die Herausforderung zu meistern?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können wir ihre Erwartungen übertreffen?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Mit welchen Emotionen können wir die Persona abholen?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Wie helfen wir, dass sie ihre Ziele erreicht?</a:t>
              </a:r>
            </a:p>
            <a:p>
              <a:pPr marL="154305" indent="-154305">
                <a:buFont typeface="Symbol" panose="05050102010706020507" pitchFamily="18" charset="2"/>
                <a:buChar char="¾"/>
              </a:pPr>
              <a:endParaRPr lang="de-DE" sz="72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endParaRPr lang="de-DE" sz="720" dirty="0">
                <a:latin typeface="Tahoma" panose="020B0604030504040204" pitchFamily="34" charset="0"/>
                <a:ea typeface="Tahoma" panose="020B0604030504040204" pitchFamily="34" charset="0"/>
                <a:cs typeface="Tahoma" panose="020B0604030504040204" pitchFamily="34" charset="0"/>
              </a:endParaRPr>
            </a:p>
          </p:txBody>
        </p:sp>
        <p:sp>
          <p:nvSpPr>
            <p:cNvPr id="21" name="Rechteck 20"/>
            <p:cNvSpPr/>
            <p:nvPr/>
          </p:nvSpPr>
          <p:spPr>
            <a:xfrm>
              <a:off x="5185175" y="4111427"/>
              <a:ext cx="3708000" cy="1080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Häufige Einwände:</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Warum würde die Persona unser/e Produkt/Dienstleistung nicht kaufen?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Welche Gegenargumente können aufkommen?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Was könnte sie stören oder verunsichern?</a:t>
              </a:r>
            </a:p>
          </p:txBody>
        </p:sp>
        <p:pic>
          <p:nvPicPr>
            <p:cNvPr id="6" name="Grafik 5">
              <a:extLst>
                <a:ext uri="{FF2B5EF4-FFF2-40B4-BE49-F238E27FC236}">
                  <a16:creationId xmlns:a16="http://schemas.microsoft.com/office/drawing/2014/main" id="{344D66ED-A728-4C4E-B858-37FA4AF2233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64227" y="1525588"/>
              <a:ext cx="1234662" cy="1234662"/>
            </a:xfrm>
            <a:prstGeom prst="rect">
              <a:avLst/>
            </a:prstGeom>
          </p:spPr>
        </p:pic>
      </p:grpSp>
      <p:sp>
        <p:nvSpPr>
          <p:cNvPr id="2" name="Rechteck 1">
            <a:extLst>
              <a:ext uri="{FF2B5EF4-FFF2-40B4-BE49-F238E27FC236}">
                <a16:creationId xmlns:a16="http://schemas.microsoft.com/office/drawing/2014/main" id="{3B97A391-2057-4DD8-ADA4-02D1A21FB9F4}"/>
              </a:ext>
            </a:extLst>
          </p:cNvPr>
          <p:cNvSpPr/>
          <p:nvPr/>
        </p:nvSpPr>
        <p:spPr>
          <a:xfrm>
            <a:off x="3327108" y="4748971"/>
            <a:ext cx="2489784" cy="246221"/>
          </a:xfrm>
          <a:prstGeom prst="rect">
            <a:avLst/>
          </a:prstGeom>
        </p:spPr>
        <p:txBody>
          <a:bodyPr wrap="none">
            <a:spAutoFit/>
          </a:bodyPr>
          <a:lstStyle/>
          <a:p>
            <a:r>
              <a:rPr lang="de-DE" sz="1000" dirty="0">
                <a:latin typeface="Oswald"/>
                <a:hlinkClick r:id="rId3"/>
              </a:rPr>
              <a:t>https://www.netspirits.de/blog/personas-erstellen/</a:t>
            </a:r>
            <a:r>
              <a:rPr lang="de-DE" sz="1000" dirty="0">
                <a:latin typeface="Oswald"/>
              </a:rPr>
              <a:t> </a:t>
            </a:r>
          </a:p>
        </p:txBody>
      </p:sp>
    </p:spTree>
    <p:extLst>
      <p:ext uri="{BB962C8B-B14F-4D97-AF65-F5344CB8AC3E}">
        <p14:creationId xmlns:p14="http://schemas.microsoft.com/office/powerpoint/2010/main" val="17928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a:spLocks noGrp="1"/>
          </p:cNvSpPr>
          <p:nvPr>
            <p:ph type="title" idx="4294967295"/>
          </p:nvPr>
        </p:nvSpPr>
        <p:spPr>
          <a:xfrm>
            <a:off x="689474" y="309427"/>
            <a:ext cx="7766670" cy="385424"/>
          </a:xfrm>
          <a:prstGeom prst="rect">
            <a:avLst/>
          </a:prstGeom>
          <a:noFill/>
        </p:spPr>
        <p:txBody>
          <a:bodyPr spcFirstLastPara="1" vert="horz" wrap="square" lIns="82296" tIns="41148" rIns="82296" bIns="41148" rtlCol="0" anchor="t" anchorCtr="0">
            <a:noAutofit/>
          </a:bodyPr>
          <a:lstStyle/>
          <a:p>
            <a:r>
              <a:rPr lang="de-DE" sz="2160" b="1" dirty="0">
                <a:ln w="11430"/>
                <a:latin typeface="Tahoma" panose="020B0604030504040204" pitchFamily="34" charset="0"/>
                <a:ea typeface="Tahoma" panose="020B0604030504040204" pitchFamily="34" charset="0"/>
                <a:cs typeface="Tahoma" panose="020B0604030504040204" pitchFamily="34" charset="0"/>
              </a:rPr>
              <a:t>Persona-Beispiel: Sophia, Marketingleiterin</a:t>
            </a:r>
            <a:endParaRPr lang="de-DE" sz="2160" b="1" dirty="0">
              <a:latin typeface="Tahoma" panose="020B0604030504040204" pitchFamily="34" charset="0"/>
              <a:ea typeface="Tahoma" panose="020B0604030504040204" pitchFamily="34" charset="0"/>
              <a:cs typeface="Tahoma" panose="020B0604030504040204" pitchFamily="34" charset="0"/>
            </a:endParaRPr>
          </a:p>
        </p:txBody>
      </p:sp>
      <p:sp>
        <p:nvSpPr>
          <p:cNvPr id="9" name="Rechteck 8"/>
          <p:cNvSpPr/>
          <p:nvPr/>
        </p:nvSpPr>
        <p:spPr>
          <a:xfrm>
            <a:off x="684259" y="891814"/>
            <a:ext cx="3651314" cy="67103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Hintergrund zur Person: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Sophia ist eine erfolgsorientiere Marketingleiterin.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Sie hat BWL studiert und arbeitet nach diversen Stationen im Ausland seit zwei Jahren in der Firma.</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Sie möchte erfolgreich im Beruf sein.</a:t>
            </a:r>
            <a:endParaRPr lang="de-DE" sz="720" dirty="0">
              <a:latin typeface="Tahoma" panose="020B0604030504040204" pitchFamily="34" charset="0"/>
              <a:ea typeface="Tahoma" panose="020B0604030504040204" pitchFamily="34" charset="0"/>
              <a:cs typeface="Tahoma" panose="020B0604030504040204" pitchFamily="34" charset="0"/>
            </a:endParaRPr>
          </a:p>
        </p:txBody>
      </p:sp>
      <p:sp>
        <p:nvSpPr>
          <p:cNvPr id="10" name="Rechteck 9"/>
          <p:cNvSpPr/>
          <p:nvPr/>
        </p:nvSpPr>
        <p:spPr>
          <a:xfrm>
            <a:off x="4395652" y="891810"/>
            <a:ext cx="2367914" cy="67103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Demographie:</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Weiblich</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42 Jahre alt</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Vorort von Köln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Wohnung, sie lebt alleine</a:t>
            </a:r>
            <a:endParaRPr lang="de-DE" sz="720" dirty="0">
              <a:latin typeface="Tahoma" panose="020B0604030504040204" pitchFamily="34" charset="0"/>
              <a:ea typeface="Tahoma" panose="020B0604030504040204" pitchFamily="34" charset="0"/>
              <a:cs typeface="Tahoma" panose="020B0604030504040204" pitchFamily="34" charset="0"/>
            </a:endParaRPr>
          </a:p>
        </p:txBody>
      </p:sp>
      <p:sp>
        <p:nvSpPr>
          <p:cNvPr id="12" name="Rechteck 11"/>
          <p:cNvSpPr/>
          <p:nvPr/>
        </p:nvSpPr>
        <p:spPr>
          <a:xfrm>
            <a:off x="684260" y="1619330"/>
            <a:ext cx="6079306"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Identifikatoren: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Sophia geht neben der vielen Arbeit boxen. Außerdem geht sie für ihr Leben gern tanzen und singen.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Sie achtet auf ihr Äußeres und geht gerne Markenklamotten shoppen.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Sie informiert sich intensiv über das Internet, bevorzugt Käufe aber in Geschäften bzw. nur nach direktem Gespräch mit einem Berater im Geschäft / beim Anbieter.</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Sie ist auf Facebook und Instagram aktiv.</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Große Kaufentscheidungen bespricht sie mit ihrer Familie und Freunden.</a:t>
            </a:r>
          </a:p>
        </p:txBody>
      </p:sp>
      <p:sp>
        <p:nvSpPr>
          <p:cNvPr id="15" name="Rechteck 14"/>
          <p:cNvSpPr/>
          <p:nvPr/>
        </p:nvSpPr>
        <p:spPr>
          <a:xfrm>
            <a:off x="684261" y="2663492"/>
            <a:ext cx="3337200"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Erwartungen, Ziele &amp; Emotionen: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Sie braucht einen neuen Laptop für ihren Job. Ihre Firma lässt ihr bei der Auswahl freie Wahl.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Er soll schnell sein, eine leise Tastatur und eine gute Bildschirmauflösung haben.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Da es so eine große Auswahl im Markt gibt, ist sie ein bisschen verunsichert. </a:t>
            </a:r>
          </a:p>
        </p:txBody>
      </p:sp>
      <p:sp>
        <p:nvSpPr>
          <p:cNvPr id="17" name="Rechteck 16"/>
          <p:cNvSpPr/>
          <p:nvPr/>
        </p:nvSpPr>
        <p:spPr>
          <a:xfrm>
            <a:off x="4082144" y="2668018"/>
            <a:ext cx="4374000"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Herausforderungen:</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Es ist das nicht erste Mal, dass Sophia einen Laptop kauft. Allerdings ist es das erste Mal, dass ihr Arbeitgeber freie Hand lässt. Das Budget ist generös, gerade deswegen möchte sie keinen Fehlkauf machen.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Sie weiß, was GBs und RAM ist, aber darüber hinaus sieht sie sich nicht als Computer-Freak. Am liebsten würde sie die Entscheidung jemand anders überlassen.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So bald wird sie keinen neuen bekommen, also muss dieser für die nächsten fünf Jahre halten. </a:t>
            </a:r>
            <a:b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br>
            <a:endParaRPr lang="de-DE" sz="72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endParaRPr lang="de-DE" sz="1260" dirty="0">
              <a:latin typeface="Tahoma" panose="020B0604030504040204" pitchFamily="34" charset="0"/>
              <a:ea typeface="Tahoma" panose="020B0604030504040204" pitchFamily="34" charset="0"/>
              <a:cs typeface="Tahoma" panose="020B0604030504040204" pitchFamily="34" charset="0"/>
            </a:endParaRPr>
          </a:p>
        </p:txBody>
      </p:sp>
      <p:sp>
        <p:nvSpPr>
          <p:cNvPr id="19" name="Rechteck 18"/>
          <p:cNvSpPr/>
          <p:nvPr/>
        </p:nvSpPr>
        <p:spPr>
          <a:xfrm>
            <a:off x="686372" y="3700284"/>
            <a:ext cx="4374000"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Ideale Lösung:</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Wir können Sophia die Sicherheit geben, dass unsere Produkte von guter Qualität sind. Allerdings sind sie auch preislich im gehobenerem Segment. Unsere guten Bewertungen auf unseren Produktseiten und allgemein im Netz werden sie hoffentlich überzeugen.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Unsere Produktentwickler haben lange an unserer Tastatur getüftelt, damit sie leise ist. Diese Info scheint aber noch nicht im Markt angekommen zu sein. Und wie bekommen wir Sophia in unser Ladengeschäft, damit sie es erfährt? </a:t>
            </a:r>
          </a:p>
          <a:p>
            <a:pPr marL="154305" indent="-154305">
              <a:buFont typeface="Symbol" panose="05050102010706020507" pitchFamily="18" charset="2"/>
              <a:buChar char="¾"/>
            </a:pPr>
            <a:endParaRPr lang="de-DE" sz="720" dirty="0">
              <a:latin typeface="Tahoma" panose="020B0604030504040204" pitchFamily="34" charset="0"/>
              <a:ea typeface="Tahoma" panose="020B0604030504040204" pitchFamily="34" charset="0"/>
              <a:cs typeface="Tahoma" panose="020B0604030504040204" pitchFamily="34" charset="0"/>
            </a:endParaRPr>
          </a:p>
        </p:txBody>
      </p:sp>
      <p:sp>
        <p:nvSpPr>
          <p:cNvPr id="21" name="Rechteck 20"/>
          <p:cNvSpPr/>
          <p:nvPr/>
        </p:nvSpPr>
        <p:spPr>
          <a:xfrm>
            <a:off x="5123858" y="3700284"/>
            <a:ext cx="3337200"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Häufige Einwände:</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Preis, Preis, Preis. Trotz großzügigem Budget möchte Sophia sich nicht über den Tisch ziehen lassen. Off- und online gibt es manchmal große Preisunterschiede. </a:t>
            </a:r>
          </a:p>
          <a:p>
            <a:pPr marL="154305" indent="-154305">
              <a:buFont typeface="Symbol" panose="05050102010706020507" pitchFamily="18" charset="2"/>
              <a:buChar char="¾"/>
            </a:pPr>
            <a:r>
              <a:rPr lang="de-DE" sz="720" dirty="0">
                <a:solidFill>
                  <a:srgbClr val="000000"/>
                </a:solidFill>
                <a:latin typeface="Tahoma" panose="020B0604030504040204" pitchFamily="34" charset="0"/>
                <a:ea typeface="Tahoma" panose="020B0604030504040204" pitchFamily="34" charset="0"/>
                <a:cs typeface="Tahoma" panose="020B0604030504040204" pitchFamily="34" charset="0"/>
              </a:rPr>
              <a:t>Sie möchte an ihrem Feierabend nicht 20 Fachhändler besuchen, um ihre Wahl zu treffen. </a:t>
            </a:r>
          </a:p>
          <a:p>
            <a:pPr marL="154305" indent="-154305">
              <a:buFont typeface="Symbol" panose="05050102010706020507" pitchFamily="18" charset="2"/>
              <a:buChar char="¾"/>
            </a:pPr>
            <a:endParaRPr lang="de-DE" sz="72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Grafik 3">
            <a:extLst>
              <a:ext uri="{FF2B5EF4-FFF2-40B4-BE49-F238E27FC236}">
                <a16:creationId xmlns:a16="http://schemas.microsoft.com/office/drawing/2014/main" id="{1D5F23F1-FA87-4E9A-9C59-E789B382BA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36708" y="898341"/>
            <a:ext cx="1622669" cy="1697760"/>
          </a:xfrm>
          <a:prstGeom prst="rect">
            <a:avLst/>
          </a:prstGeom>
          <a:ln>
            <a:solidFill>
              <a:schemeClr val="tx2"/>
            </a:solidFill>
          </a:ln>
        </p:spPr>
      </p:pic>
      <p:sp>
        <p:nvSpPr>
          <p:cNvPr id="11" name="Rechteck 10">
            <a:extLst>
              <a:ext uri="{FF2B5EF4-FFF2-40B4-BE49-F238E27FC236}">
                <a16:creationId xmlns:a16="http://schemas.microsoft.com/office/drawing/2014/main" id="{40793CC3-1619-48F1-B96F-C85AC0CC5BFC}"/>
              </a:ext>
            </a:extLst>
          </p:cNvPr>
          <p:cNvSpPr/>
          <p:nvPr/>
        </p:nvSpPr>
        <p:spPr>
          <a:xfrm>
            <a:off x="3327108" y="4748971"/>
            <a:ext cx="2489784" cy="246221"/>
          </a:xfrm>
          <a:prstGeom prst="rect">
            <a:avLst/>
          </a:prstGeom>
        </p:spPr>
        <p:txBody>
          <a:bodyPr wrap="none">
            <a:spAutoFit/>
          </a:bodyPr>
          <a:lstStyle/>
          <a:p>
            <a:r>
              <a:rPr lang="de-DE" sz="1000" dirty="0">
                <a:latin typeface="Oswald"/>
                <a:hlinkClick r:id="rId3"/>
              </a:rPr>
              <a:t>https://www.netspirits.de/blog/personas-erstellen/</a:t>
            </a:r>
            <a:r>
              <a:rPr lang="de-DE" sz="1000" dirty="0">
                <a:latin typeface="Oswald"/>
              </a:rPr>
              <a:t> </a:t>
            </a:r>
          </a:p>
        </p:txBody>
      </p:sp>
    </p:spTree>
    <p:extLst>
      <p:ext uri="{BB962C8B-B14F-4D97-AF65-F5344CB8AC3E}">
        <p14:creationId xmlns:p14="http://schemas.microsoft.com/office/powerpoint/2010/main" val="1124590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52"/>
        <p:cNvGrpSpPr/>
        <p:nvPr/>
      </p:nvGrpSpPr>
      <p:grpSpPr>
        <a:xfrm>
          <a:off x="0" y="0"/>
          <a:ext cx="0" cy="0"/>
          <a:chOff x="0" y="0"/>
          <a:chExt cx="0" cy="0"/>
        </a:xfrm>
      </p:grpSpPr>
      <p:sp>
        <p:nvSpPr>
          <p:cNvPr id="254" name="Google Shape;254;p42"/>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dirty="0"/>
              <a:t>Die 7 Schritte zur </a:t>
            </a:r>
            <a:r>
              <a:rPr lang="de-DE" dirty="0" err="1"/>
              <a:t>Social</a:t>
            </a:r>
            <a:r>
              <a:rPr lang="de-DE" dirty="0"/>
              <a:t> Media Strategie</a:t>
            </a:r>
            <a:endParaRPr dirty="0"/>
          </a:p>
        </p:txBody>
      </p:sp>
      <p:cxnSp>
        <p:nvCxnSpPr>
          <p:cNvPr id="255" name="Google Shape;255;p42"/>
          <p:cNvCxnSpPr/>
          <p:nvPr/>
        </p:nvCxnSpPr>
        <p:spPr>
          <a:xfrm>
            <a:off x="0" y="1028850"/>
            <a:ext cx="4601700" cy="0"/>
          </a:xfrm>
          <a:prstGeom prst="straightConnector1">
            <a:avLst/>
          </a:prstGeom>
          <a:noFill/>
          <a:ln w="19050" cap="flat" cmpd="sng">
            <a:solidFill>
              <a:srgbClr val="F3F3F3"/>
            </a:solidFill>
            <a:prstDash val="solid"/>
            <a:round/>
            <a:headEnd type="none" w="med" len="med"/>
            <a:tailEnd type="none" w="med" len="med"/>
          </a:ln>
        </p:spPr>
      </p:cxnSp>
      <p:pic>
        <p:nvPicPr>
          <p:cNvPr id="5" name="Grafik 4">
            <a:extLst>
              <a:ext uri="{FF2B5EF4-FFF2-40B4-BE49-F238E27FC236}">
                <a16:creationId xmlns:a16="http://schemas.microsoft.com/office/drawing/2014/main" id="{7B4338F5-9827-4465-A195-732AD3FFE9E3}"/>
              </a:ext>
            </a:extLst>
          </p:cNvPr>
          <p:cNvPicPr>
            <a:picLocks noChangeAspect="1"/>
          </p:cNvPicPr>
          <p:nvPr/>
        </p:nvPicPr>
        <p:blipFill>
          <a:blip r:embed="rId3"/>
          <a:stretch>
            <a:fillRect/>
          </a:stretch>
        </p:blipFill>
        <p:spPr>
          <a:xfrm>
            <a:off x="5205862" y="1200150"/>
            <a:ext cx="3752850" cy="3943350"/>
          </a:xfrm>
          <a:prstGeom prst="rect">
            <a:avLst/>
          </a:prstGeom>
        </p:spPr>
      </p:pic>
      <p:sp>
        <p:nvSpPr>
          <p:cNvPr id="6" name="Textfeld 5">
            <a:extLst>
              <a:ext uri="{FF2B5EF4-FFF2-40B4-BE49-F238E27FC236}">
                <a16:creationId xmlns:a16="http://schemas.microsoft.com/office/drawing/2014/main" id="{C085F4B8-405A-4A63-8B0F-F77906569F89}"/>
              </a:ext>
            </a:extLst>
          </p:cNvPr>
          <p:cNvSpPr txBox="1"/>
          <p:nvPr/>
        </p:nvSpPr>
        <p:spPr>
          <a:xfrm>
            <a:off x="819150" y="1613140"/>
            <a:ext cx="3752850" cy="2631041"/>
          </a:xfrm>
          <a:prstGeom prst="rect">
            <a:avLst/>
          </a:prstGeom>
          <a:noFill/>
        </p:spPr>
        <p:txBody>
          <a:bodyPr wrap="square" rtlCol="0">
            <a:spAutoFit/>
          </a:bodyPr>
          <a:lstStyle/>
          <a:p>
            <a:pPr marL="342900" indent="-342900">
              <a:lnSpc>
                <a:spcPct val="150000"/>
              </a:lnSpc>
              <a:buFont typeface="+mj-lt"/>
              <a:buAutoNum type="arabicPeriod"/>
            </a:pPr>
            <a:r>
              <a:rPr lang="de-DE" sz="1600" dirty="0">
                <a:latin typeface="Oswald"/>
              </a:rPr>
              <a:t>Vision Formulieren</a:t>
            </a:r>
          </a:p>
          <a:p>
            <a:pPr marL="342900" indent="-342900">
              <a:lnSpc>
                <a:spcPct val="150000"/>
              </a:lnSpc>
              <a:buFont typeface="+mj-lt"/>
              <a:buAutoNum type="arabicPeriod"/>
            </a:pPr>
            <a:r>
              <a:rPr lang="de-DE" sz="1600" dirty="0">
                <a:latin typeface="Oswald"/>
              </a:rPr>
              <a:t>Zielgruppen definieren</a:t>
            </a:r>
          </a:p>
          <a:p>
            <a:pPr marL="342900" indent="-342900">
              <a:lnSpc>
                <a:spcPct val="150000"/>
              </a:lnSpc>
              <a:buFont typeface="+mj-lt"/>
              <a:buAutoNum type="arabicPeriod"/>
            </a:pPr>
            <a:r>
              <a:rPr lang="de-DE" sz="1600" dirty="0">
                <a:latin typeface="Oswald"/>
              </a:rPr>
              <a:t>Ist-Zustand</a:t>
            </a:r>
          </a:p>
          <a:p>
            <a:pPr marL="342900" indent="-342900">
              <a:lnSpc>
                <a:spcPct val="150000"/>
              </a:lnSpc>
              <a:buFont typeface="+mj-lt"/>
              <a:buAutoNum type="arabicPeriod"/>
            </a:pPr>
            <a:r>
              <a:rPr lang="de-DE" sz="1600" dirty="0">
                <a:latin typeface="Oswald"/>
              </a:rPr>
              <a:t>Kanäle und Ziele festlegen</a:t>
            </a:r>
          </a:p>
          <a:p>
            <a:pPr marL="342900" indent="-342900">
              <a:lnSpc>
                <a:spcPct val="150000"/>
              </a:lnSpc>
              <a:buFont typeface="+mj-lt"/>
              <a:buAutoNum type="arabicPeriod"/>
            </a:pPr>
            <a:r>
              <a:rPr lang="de-DE" sz="1600" dirty="0">
                <a:latin typeface="Oswald"/>
              </a:rPr>
              <a:t>Inhalte und Media-Budget planen</a:t>
            </a:r>
          </a:p>
          <a:p>
            <a:pPr marL="342900" indent="-342900">
              <a:lnSpc>
                <a:spcPct val="150000"/>
              </a:lnSpc>
              <a:buFont typeface="+mj-lt"/>
              <a:buAutoNum type="arabicPeriod"/>
            </a:pPr>
            <a:r>
              <a:rPr lang="de-DE" sz="1600" dirty="0">
                <a:latin typeface="Oswald"/>
              </a:rPr>
              <a:t>Erfolg messen</a:t>
            </a:r>
          </a:p>
          <a:p>
            <a:pPr marL="342900" indent="-342900">
              <a:lnSpc>
                <a:spcPct val="150000"/>
              </a:lnSpc>
              <a:buFont typeface="+mj-lt"/>
              <a:buAutoNum type="arabicPeriod"/>
            </a:pPr>
            <a:r>
              <a:rPr lang="de-DE" sz="1600" dirty="0">
                <a:latin typeface="Oswald"/>
              </a:rPr>
              <a:t>Strategie anpassen</a:t>
            </a:r>
          </a:p>
        </p:txBody>
      </p:sp>
    </p:spTree>
    <p:extLst>
      <p:ext uri="{BB962C8B-B14F-4D97-AF65-F5344CB8AC3E}">
        <p14:creationId xmlns:p14="http://schemas.microsoft.com/office/powerpoint/2010/main" val="2118781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p:cNvSpPr>
            <a:spLocks noGrp="1"/>
          </p:cNvSpPr>
          <p:nvPr>
            <p:ph type="title" idx="4294967295"/>
          </p:nvPr>
        </p:nvSpPr>
        <p:spPr>
          <a:xfrm>
            <a:off x="689474" y="309427"/>
            <a:ext cx="7032308" cy="385424"/>
          </a:xfrm>
          <a:prstGeom prst="rect">
            <a:avLst/>
          </a:prstGeom>
          <a:noFill/>
        </p:spPr>
        <p:txBody>
          <a:bodyPr spcFirstLastPara="1" vert="horz" wrap="square" lIns="82296" tIns="41148" rIns="82296" bIns="41148" rtlCol="0" anchor="t" anchorCtr="0">
            <a:noAutofit/>
          </a:bodyPr>
          <a:lstStyle/>
          <a:p>
            <a:r>
              <a:rPr lang="de-DE" sz="2160" b="1" dirty="0">
                <a:ln w="11430"/>
                <a:latin typeface="Tahoma" panose="020B0604030504040204" pitchFamily="34" charset="0"/>
                <a:ea typeface="Tahoma" panose="020B0604030504040204" pitchFamily="34" charset="0"/>
                <a:cs typeface="Tahoma" panose="020B0604030504040204" pitchFamily="34" charset="0"/>
              </a:rPr>
              <a:t>Deine Persona:</a:t>
            </a:r>
            <a:endParaRPr lang="de-DE" sz="2160" b="1" dirty="0">
              <a:latin typeface="Tahoma" panose="020B0604030504040204" pitchFamily="34" charset="0"/>
              <a:ea typeface="Tahoma" panose="020B0604030504040204" pitchFamily="34" charset="0"/>
              <a:cs typeface="Tahoma" panose="020B0604030504040204" pitchFamily="34" charset="0"/>
            </a:endParaRPr>
          </a:p>
        </p:txBody>
      </p:sp>
      <p:sp>
        <p:nvSpPr>
          <p:cNvPr id="3" name="Rechteck 2"/>
          <p:cNvSpPr/>
          <p:nvPr/>
        </p:nvSpPr>
        <p:spPr>
          <a:xfrm>
            <a:off x="6836707" y="891813"/>
            <a:ext cx="1620000" cy="169951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Foto: </a:t>
            </a:r>
          </a:p>
        </p:txBody>
      </p:sp>
      <p:sp>
        <p:nvSpPr>
          <p:cNvPr id="9" name="Rechteck 8"/>
          <p:cNvSpPr/>
          <p:nvPr/>
        </p:nvSpPr>
        <p:spPr>
          <a:xfrm>
            <a:off x="684259" y="891814"/>
            <a:ext cx="3651314" cy="67103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Hintergrund zur Person:</a:t>
            </a:r>
          </a:p>
          <a:p>
            <a:endParaRPr lang="de-DE" sz="72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hteck 9"/>
          <p:cNvSpPr/>
          <p:nvPr/>
        </p:nvSpPr>
        <p:spPr>
          <a:xfrm>
            <a:off x="4395652" y="891810"/>
            <a:ext cx="2367914" cy="67103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Demographie:</a:t>
            </a:r>
          </a:p>
          <a:p>
            <a:endParaRPr lang="de-DE" sz="72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endParaRPr lang="de-DE" sz="720" dirty="0">
              <a:latin typeface="Tahoma" panose="020B0604030504040204" pitchFamily="34" charset="0"/>
              <a:ea typeface="Tahoma" panose="020B0604030504040204" pitchFamily="34" charset="0"/>
              <a:cs typeface="Tahoma" panose="020B0604030504040204" pitchFamily="34" charset="0"/>
            </a:endParaRPr>
          </a:p>
        </p:txBody>
      </p:sp>
      <p:sp>
        <p:nvSpPr>
          <p:cNvPr id="12" name="Rechteck 11"/>
          <p:cNvSpPr/>
          <p:nvPr/>
        </p:nvSpPr>
        <p:spPr>
          <a:xfrm>
            <a:off x="684260" y="1619330"/>
            <a:ext cx="6079306"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Identifikatoren: </a:t>
            </a:r>
          </a:p>
          <a:p>
            <a:endParaRPr lang="de-DE" sz="72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hteck 14"/>
          <p:cNvSpPr/>
          <p:nvPr/>
        </p:nvSpPr>
        <p:spPr>
          <a:xfrm>
            <a:off x="684261" y="2663492"/>
            <a:ext cx="3337200"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Erwartungen, Ziele &amp; Emotionen:</a:t>
            </a:r>
          </a:p>
          <a:p>
            <a:endParaRPr lang="de-DE" sz="72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hteck 16"/>
          <p:cNvSpPr/>
          <p:nvPr/>
        </p:nvSpPr>
        <p:spPr>
          <a:xfrm>
            <a:off x="4082144" y="2668018"/>
            <a:ext cx="4374000"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Herausforderungen:</a:t>
            </a:r>
          </a:p>
        </p:txBody>
      </p:sp>
      <p:sp>
        <p:nvSpPr>
          <p:cNvPr id="19" name="Rechteck 18"/>
          <p:cNvSpPr/>
          <p:nvPr/>
        </p:nvSpPr>
        <p:spPr>
          <a:xfrm>
            <a:off x="686372" y="3700284"/>
            <a:ext cx="4374000"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Ideale Lösung:</a:t>
            </a:r>
          </a:p>
          <a:p>
            <a:pPr algn="ctr"/>
            <a:endParaRPr lang="de-DE" sz="720" dirty="0">
              <a:latin typeface="Tahoma" panose="020B0604030504040204" pitchFamily="34" charset="0"/>
              <a:ea typeface="Tahoma" panose="020B0604030504040204" pitchFamily="34" charset="0"/>
              <a:cs typeface="Tahoma" panose="020B0604030504040204" pitchFamily="34" charset="0"/>
            </a:endParaRPr>
          </a:p>
        </p:txBody>
      </p:sp>
      <p:sp>
        <p:nvSpPr>
          <p:cNvPr id="21" name="Rechteck 20"/>
          <p:cNvSpPr/>
          <p:nvPr/>
        </p:nvSpPr>
        <p:spPr>
          <a:xfrm>
            <a:off x="5123858" y="3700284"/>
            <a:ext cx="3337200" cy="972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horz" rtlCol="0" anchor="t"/>
          <a:lstStyle/>
          <a:p>
            <a:r>
              <a:rPr lang="de-DE" sz="720" b="1" dirty="0">
                <a:solidFill>
                  <a:srgbClr val="000000"/>
                </a:solidFill>
                <a:latin typeface="Tahoma" panose="020B0604030504040204" pitchFamily="34" charset="0"/>
                <a:ea typeface="Tahoma" panose="020B0604030504040204" pitchFamily="34" charset="0"/>
                <a:cs typeface="Tahoma" panose="020B0604030504040204" pitchFamily="34" charset="0"/>
              </a:rPr>
              <a:t>Häufige Einwände:</a:t>
            </a:r>
          </a:p>
        </p:txBody>
      </p:sp>
      <p:sp>
        <p:nvSpPr>
          <p:cNvPr id="11" name="Rechteck 10">
            <a:extLst>
              <a:ext uri="{FF2B5EF4-FFF2-40B4-BE49-F238E27FC236}">
                <a16:creationId xmlns:a16="http://schemas.microsoft.com/office/drawing/2014/main" id="{CD279E23-626A-485A-884B-D19322509BD8}"/>
              </a:ext>
            </a:extLst>
          </p:cNvPr>
          <p:cNvSpPr/>
          <p:nvPr/>
        </p:nvSpPr>
        <p:spPr>
          <a:xfrm>
            <a:off x="3327108" y="4748971"/>
            <a:ext cx="2489784" cy="246221"/>
          </a:xfrm>
          <a:prstGeom prst="rect">
            <a:avLst/>
          </a:prstGeom>
        </p:spPr>
        <p:txBody>
          <a:bodyPr wrap="none">
            <a:spAutoFit/>
          </a:bodyPr>
          <a:lstStyle/>
          <a:p>
            <a:r>
              <a:rPr lang="de-DE" sz="1000" dirty="0">
                <a:latin typeface="Oswald"/>
                <a:hlinkClick r:id="rId2"/>
              </a:rPr>
              <a:t>https://www.netspirits.de/blog/personas-erstellen/</a:t>
            </a:r>
            <a:r>
              <a:rPr lang="de-DE" sz="1000" dirty="0">
                <a:latin typeface="Oswald"/>
              </a:rPr>
              <a:t> </a:t>
            </a:r>
          </a:p>
        </p:txBody>
      </p:sp>
    </p:spTree>
    <p:extLst>
      <p:ext uri="{BB962C8B-B14F-4D97-AF65-F5344CB8AC3E}">
        <p14:creationId xmlns:p14="http://schemas.microsoft.com/office/powerpoint/2010/main" val="368263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60"/>
        <p:cNvGrpSpPr/>
        <p:nvPr/>
      </p:nvGrpSpPr>
      <p:grpSpPr>
        <a:xfrm>
          <a:off x="0" y="0"/>
          <a:ext cx="0" cy="0"/>
          <a:chOff x="0" y="0"/>
          <a:chExt cx="0" cy="0"/>
        </a:xfrm>
      </p:grpSpPr>
      <p:sp>
        <p:nvSpPr>
          <p:cNvPr id="262" name="Google Shape;262;p43"/>
          <p:cNvSpPr txBox="1">
            <a:spLocks noGrp="1"/>
          </p:cNvSpPr>
          <p:nvPr>
            <p:ph type="ctrTitle"/>
          </p:nvPr>
        </p:nvSpPr>
        <p:spPr>
          <a:xfrm>
            <a:off x="1049600" y="1902772"/>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Vision formulieren</a:t>
            </a:r>
            <a:endParaRPr dirty="0"/>
          </a:p>
        </p:txBody>
      </p:sp>
      <p:sp>
        <p:nvSpPr>
          <p:cNvPr id="264" name="Google Shape;264;p43"/>
          <p:cNvSpPr txBox="1">
            <a:spLocks noGrp="1"/>
          </p:cNvSpPr>
          <p:nvPr>
            <p:ph type="ctrTitle" idx="3"/>
          </p:nvPr>
        </p:nvSpPr>
        <p:spPr>
          <a:xfrm>
            <a:off x="5897888" y="1902772"/>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Ist-Zustand</a:t>
            </a:r>
            <a:endParaRPr dirty="0"/>
          </a:p>
        </p:txBody>
      </p:sp>
      <p:sp>
        <p:nvSpPr>
          <p:cNvPr id="265" name="Google Shape;265;p43"/>
          <p:cNvSpPr txBox="1">
            <a:spLocks noGrp="1"/>
          </p:cNvSpPr>
          <p:nvPr>
            <p:ph type="ctrTitle" idx="6"/>
          </p:nvPr>
        </p:nvSpPr>
        <p:spPr>
          <a:xfrm>
            <a:off x="2645551" y="3777550"/>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Inhalte und Media Budget</a:t>
            </a:r>
            <a:endParaRPr dirty="0"/>
          </a:p>
        </p:txBody>
      </p:sp>
      <p:sp>
        <p:nvSpPr>
          <p:cNvPr id="267" name="Google Shape;267;p43"/>
          <p:cNvSpPr txBox="1">
            <a:spLocks noGrp="1"/>
          </p:cNvSpPr>
          <p:nvPr>
            <p:ph type="ctrTitle" idx="8"/>
          </p:nvPr>
        </p:nvSpPr>
        <p:spPr>
          <a:xfrm>
            <a:off x="3473687" y="1902772"/>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solidFill>
                  <a:schemeClr val="accent1">
                    <a:lumMod val="75000"/>
                  </a:schemeClr>
                </a:solidFill>
              </a:rPr>
              <a:t>Zielgruppen</a:t>
            </a:r>
            <a:endParaRPr dirty="0">
              <a:solidFill>
                <a:schemeClr val="accent1">
                  <a:lumMod val="75000"/>
                </a:schemeClr>
              </a:solidFill>
            </a:endParaRPr>
          </a:p>
        </p:txBody>
      </p:sp>
      <p:sp>
        <p:nvSpPr>
          <p:cNvPr id="269" name="Google Shape;269;p43"/>
          <p:cNvSpPr txBox="1">
            <a:spLocks noGrp="1"/>
          </p:cNvSpPr>
          <p:nvPr>
            <p:ph type="ctrTitle" idx="13"/>
          </p:nvPr>
        </p:nvSpPr>
        <p:spPr>
          <a:xfrm>
            <a:off x="221352" y="3777550"/>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Kanäle und Ziele</a:t>
            </a:r>
            <a:endParaRPr dirty="0"/>
          </a:p>
        </p:txBody>
      </p:sp>
      <p:sp>
        <p:nvSpPr>
          <p:cNvPr id="271" name="Google Shape;271;p43"/>
          <p:cNvSpPr txBox="1">
            <a:spLocks noGrp="1"/>
          </p:cNvSpPr>
          <p:nvPr>
            <p:ph type="ctrTitle" idx="15"/>
          </p:nvPr>
        </p:nvSpPr>
        <p:spPr>
          <a:xfrm>
            <a:off x="5069752" y="3777550"/>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Erfolgsmessung </a:t>
            </a:r>
            <a:endParaRPr dirty="0"/>
          </a:p>
        </p:txBody>
      </p:sp>
      <p:cxnSp>
        <p:nvCxnSpPr>
          <p:cNvPr id="273" name="Google Shape;273;p43"/>
          <p:cNvCxnSpPr/>
          <p:nvPr/>
        </p:nvCxnSpPr>
        <p:spPr>
          <a:xfrm>
            <a:off x="2271150" y="2940725"/>
            <a:ext cx="4601700" cy="0"/>
          </a:xfrm>
          <a:prstGeom prst="straightConnector1">
            <a:avLst/>
          </a:prstGeom>
          <a:noFill/>
          <a:ln w="19050" cap="flat" cmpd="sng">
            <a:solidFill>
              <a:srgbClr val="F3F3F3"/>
            </a:solidFill>
            <a:prstDash val="solid"/>
            <a:round/>
            <a:headEnd type="none" w="med" len="med"/>
            <a:tailEnd type="none" w="med" len="med"/>
          </a:ln>
        </p:spPr>
      </p:cxnSp>
      <p:sp>
        <p:nvSpPr>
          <p:cNvPr id="274" name="Google Shape;274;p43"/>
          <p:cNvSpPr txBox="1">
            <a:spLocks noGrp="1"/>
          </p:cNvSpPr>
          <p:nvPr>
            <p:ph type="title" idx="18"/>
          </p:nvPr>
        </p:nvSpPr>
        <p:spPr>
          <a:xfrm>
            <a:off x="649014" y="3369676"/>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75" name="Google Shape;275;p43"/>
          <p:cNvSpPr txBox="1">
            <a:spLocks noGrp="1"/>
          </p:cNvSpPr>
          <p:nvPr>
            <p:ph type="title" idx="19"/>
          </p:nvPr>
        </p:nvSpPr>
        <p:spPr>
          <a:xfrm>
            <a:off x="5497414" y="3369676"/>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276" name="Google Shape;276;p43"/>
          <p:cNvSpPr txBox="1">
            <a:spLocks noGrp="1"/>
          </p:cNvSpPr>
          <p:nvPr>
            <p:ph type="title" idx="20"/>
          </p:nvPr>
        </p:nvSpPr>
        <p:spPr>
          <a:xfrm>
            <a:off x="3073217" y="3369676"/>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277" name="Google Shape;277;p43"/>
          <p:cNvSpPr txBox="1">
            <a:spLocks noGrp="1"/>
          </p:cNvSpPr>
          <p:nvPr>
            <p:ph type="title" idx="2"/>
          </p:nvPr>
        </p:nvSpPr>
        <p:spPr>
          <a:xfrm>
            <a:off x="1477150" y="1501673"/>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78" name="Google Shape;278;p43"/>
          <p:cNvSpPr txBox="1">
            <a:spLocks noGrp="1"/>
          </p:cNvSpPr>
          <p:nvPr>
            <p:ph type="title" idx="5"/>
          </p:nvPr>
        </p:nvSpPr>
        <p:spPr>
          <a:xfrm>
            <a:off x="6325550" y="1501673"/>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79" name="Google Shape;279;p43"/>
          <p:cNvSpPr txBox="1">
            <a:spLocks noGrp="1"/>
          </p:cNvSpPr>
          <p:nvPr>
            <p:ph type="title" idx="17"/>
          </p:nvPr>
        </p:nvSpPr>
        <p:spPr>
          <a:xfrm>
            <a:off x="3901353" y="1501673"/>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lumMod val="75000"/>
                  </a:schemeClr>
                </a:solidFill>
              </a:rPr>
              <a:t>02</a:t>
            </a:r>
            <a:endParaRPr>
              <a:solidFill>
                <a:schemeClr val="accent1">
                  <a:lumMod val="75000"/>
                </a:schemeClr>
              </a:solidFill>
            </a:endParaRPr>
          </a:p>
        </p:txBody>
      </p:sp>
      <p:sp>
        <p:nvSpPr>
          <p:cNvPr id="21" name="Google Shape;271;p43">
            <a:extLst>
              <a:ext uri="{FF2B5EF4-FFF2-40B4-BE49-F238E27FC236}">
                <a16:creationId xmlns:a16="http://schemas.microsoft.com/office/drawing/2014/main" id="{7E940FCF-E500-465D-9594-26D206F82A48}"/>
              </a:ext>
            </a:extLst>
          </p:cNvPr>
          <p:cNvSpPr txBox="1">
            <a:spLocks/>
          </p:cNvSpPr>
          <p:nvPr/>
        </p:nvSpPr>
        <p:spPr>
          <a:xfrm>
            <a:off x="6996188" y="3777550"/>
            <a:ext cx="2196600" cy="369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1400"/>
              <a:buFont typeface="Oswald"/>
              <a:buNone/>
              <a:defRPr sz="1400" b="0" i="0" u="none" strike="noStrike" cap="none">
                <a:solidFill>
                  <a:srgbClr val="F3F3F3"/>
                </a:solidFill>
                <a:latin typeface="Oswald"/>
                <a:ea typeface="Oswald"/>
                <a:cs typeface="Oswald"/>
                <a:sym typeface="Oswald"/>
              </a:defRPr>
            </a:lvl1pPr>
            <a:lvl2pPr marR="0" lvl="1" algn="l" rtl="0">
              <a:lnSpc>
                <a:spcPct val="100000"/>
              </a:lnSpc>
              <a:spcBef>
                <a:spcPts val="0"/>
              </a:spcBef>
              <a:spcAft>
                <a:spcPts val="0"/>
              </a:spcAft>
              <a:buClr>
                <a:srgbClr val="F3F3F3"/>
              </a:buClr>
              <a:buSzPts val="1400"/>
              <a:buFont typeface="Oswald Regular"/>
              <a:buNone/>
              <a:defRPr sz="1400" b="0" i="0" u="none" strike="noStrike" cap="none">
                <a:solidFill>
                  <a:srgbClr val="F3F3F3"/>
                </a:solidFill>
                <a:latin typeface="Oswald Regular"/>
                <a:ea typeface="Oswald Regular"/>
                <a:cs typeface="Oswald Regular"/>
                <a:sym typeface="Oswald Regular"/>
              </a:defRPr>
            </a:lvl2pPr>
            <a:lvl3pPr marR="0" lvl="2" algn="l" rtl="0">
              <a:lnSpc>
                <a:spcPct val="100000"/>
              </a:lnSpc>
              <a:spcBef>
                <a:spcPts val="0"/>
              </a:spcBef>
              <a:spcAft>
                <a:spcPts val="0"/>
              </a:spcAft>
              <a:buClr>
                <a:srgbClr val="F3F3F3"/>
              </a:buClr>
              <a:buSzPts val="1400"/>
              <a:buFont typeface="Oswald Regular"/>
              <a:buNone/>
              <a:defRPr sz="1400" b="0" i="0" u="none" strike="noStrike" cap="none">
                <a:solidFill>
                  <a:srgbClr val="F3F3F3"/>
                </a:solidFill>
                <a:latin typeface="Oswald Regular"/>
                <a:ea typeface="Oswald Regular"/>
                <a:cs typeface="Oswald Regular"/>
                <a:sym typeface="Oswald Regular"/>
              </a:defRPr>
            </a:lvl3pPr>
            <a:lvl4pPr marR="0" lvl="3" algn="l" rtl="0">
              <a:lnSpc>
                <a:spcPct val="100000"/>
              </a:lnSpc>
              <a:spcBef>
                <a:spcPts val="0"/>
              </a:spcBef>
              <a:spcAft>
                <a:spcPts val="0"/>
              </a:spcAft>
              <a:buClr>
                <a:srgbClr val="F3F3F3"/>
              </a:buClr>
              <a:buSzPts val="1400"/>
              <a:buFont typeface="Oswald Regular"/>
              <a:buNone/>
              <a:defRPr sz="1400" b="0" i="0" u="none" strike="noStrike" cap="none">
                <a:solidFill>
                  <a:srgbClr val="F3F3F3"/>
                </a:solidFill>
                <a:latin typeface="Oswald Regular"/>
                <a:ea typeface="Oswald Regular"/>
                <a:cs typeface="Oswald Regular"/>
                <a:sym typeface="Oswald Regular"/>
              </a:defRPr>
            </a:lvl4pPr>
            <a:lvl5pPr marR="0" lvl="4" algn="l" rtl="0">
              <a:lnSpc>
                <a:spcPct val="100000"/>
              </a:lnSpc>
              <a:spcBef>
                <a:spcPts val="0"/>
              </a:spcBef>
              <a:spcAft>
                <a:spcPts val="0"/>
              </a:spcAft>
              <a:buClr>
                <a:srgbClr val="F3F3F3"/>
              </a:buClr>
              <a:buSzPts val="1400"/>
              <a:buFont typeface="Oswald Regular"/>
              <a:buNone/>
              <a:defRPr sz="1400" b="0" i="0" u="none" strike="noStrike" cap="none">
                <a:solidFill>
                  <a:srgbClr val="F3F3F3"/>
                </a:solidFill>
                <a:latin typeface="Oswald Regular"/>
                <a:ea typeface="Oswald Regular"/>
                <a:cs typeface="Oswald Regular"/>
                <a:sym typeface="Oswald Regular"/>
              </a:defRPr>
            </a:lvl5pPr>
            <a:lvl6pPr marR="0" lvl="5" algn="l" rtl="0">
              <a:lnSpc>
                <a:spcPct val="100000"/>
              </a:lnSpc>
              <a:spcBef>
                <a:spcPts val="0"/>
              </a:spcBef>
              <a:spcAft>
                <a:spcPts val="0"/>
              </a:spcAft>
              <a:buClr>
                <a:srgbClr val="F3F3F3"/>
              </a:buClr>
              <a:buSzPts val="1400"/>
              <a:buFont typeface="Oswald Regular"/>
              <a:buNone/>
              <a:defRPr sz="1400" b="0" i="0" u="none" strike="noStrike" cap="none">
                <a:solidFill>
                  <a:srgbClr val="F3F3F3"/>
                </a:solidFill>
                <a:latin typeface="Oswald Regular"/>
                <a:ea typeface="Oswald Regular"/>
                <a:cs typeface="Oswald Regular"/>
                <a:sym typeface="Oswald Regular"/>
              </a:defRPr>
            </a:lvl6pPr>
            <a:lvl7pPr marR="0" lvl="6" algn="l" rtl="0">
              <a:lnSpc>
                <a:spcPct val="100000"/>
              </a:lnSpc>
              <a:spcBef>
                <a:spcPts val="0"/>
              </a:spcBef>
              <a:spcAft>
                <a:spcPts val="0"/>
              </a:spcAft>
              <a:buClr>
                <a:srgbClr val="F3F3F3"/>
              </a:buClr>
              <a:buSzPts val="1400"/>
              <a:buFont typeface="Oswald Regular"/>
              <a:buNone/>
              <a:defRPr sz="1400" b="0" i="0" u="none" strike="noStrike" cap="none">
                <a:solidFill>
                  <a:srgbClr val="F3F3F3"/>
                </a:solidFill>
                <a:latin typeface="Oswald Regular"/>
                <a:ea typeface="Oswald Regular"/>
                <a:cs typeface="Oswald Regular"/>
                <a:sym typeface="Oswald Regular"/>
              </a:defRPr>
            </a:lvl7pPr>
            <a:lvl8pPr marR="0" lvl="7" algn="l" rtl="0">
              <a:lnSpc>
                <a:spcPct val="100000"/>
              </a:lnSpc>
              <a:spcBef>
                <a:spcPts val="0"/>
              </a:spcBef>
              <a:spcAft>
                <a:spcPts val="0"/>
              </a:spcAft>
              <a:buClr>
                <a:srgbClr val="F3F3F3"/>
              </a:buClr>
              <a:buSzPts val="1400"/>
              <a:buFont typeface="Oswald Regular"/>
              <a:buNone/>
              <a:defRPr sz="1400" b="0" i="0" u="none" strike="noStrike" cap="none">
                <a:solidFill>
                  <a:srgbClr val="F3F3F3"/>
                </a:solidFill>
                <a:latin typeface="Oswald Regular"/>
                <a:ea typeface="Oswald Regular"/>
                <a:cs typeface="Oswald Regular"/>
                <a:sym typeface="Oswald Regular"/>
              </a:defRPr>
            </a:lvl8pPr>
            <a:lvl9pPr marR="0" lvl="8" algn="l" rtl="0">
              <a:lnSpc>
                <a:spcPct val="100000"/>
              </a:lnSpc>
              <a:spcBef>
                <a:spcPts val="0"/>
              </a:spcBef>
              <a:spcAft>
                <a:spcPts val="0"/>
              </a:spcAft>
              <a:buClr>
                <a:srgbClr val="F3F3F3"/>
              </a:buClr>
              <a:buSzPts val="1400"/>
              <a:buFont typeface="Oswald Regular"/>
              <a:buNone/>
              <a:defRPr sz="1400" b="0" i="0" u="none" strike="noStrike" cap="none">
                <a:solidFill>
                  <a:srgbClr val="F3F3F3"/>
                </a:solidFill>
                <a:latin typeface="Oswald Regular"/>
                <a:ea typeface="Oswald Regular"/>
                <a:cs typeface="Oswald Regular"/>
                <a:sym typeface="Oswald Regular"/>
              </a:defRPr>
            </a:lvl9pPr>
          </a:lstStyle>
          <a:p>
            <a:r>
              <a:rPr lang="de-DE" dirty="0"/>
              <a:t>Strategie planen </a:t>
            </a:r>
          </a:p>
        </p:txBody>
      </p:sp>
      <p:sp>
        <p:nvSpPr>
          <p:cNvPr id="22" name="Google Shape;275;p43">
            <a:extLst>
              <a:ext uri="{FF2B5EF4-FFF2-40B4-BE49-F238E27FC236}">
                <a16:creationId xmlns:a16="http://schemas.microsoft.com/office/drawing/2014/main" id="{54E05888-A31E-4FE6-BFC3-E34770771F95}"/>
              </a:ext>
            </a:extLst>
          </p:cNvPr>
          <p:cNvSpPr txBox="1">
            <a:spLocks/>
          </p:cNvSpPr>
          <p:nvPr/>
        </p:nvSpPr>
        <p:spPr>
          <a:xfrm>
            <a:off x="7423850" y="3369676"/>
            <a:ext cx="1341300" cy="40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4800"/>
              <a:buFont typeface="Oswald"/>
              <a:buNone/>
              <a:defRPr sz="2400" b="0" i="0" u="none" strike="noStrike" cap="none">
                <a:solidFill>
                  <a:srgbClr val="F3F3F3"/>
                </a:solidFill>
                <a:latin typeface="Oswald"/>
                <a:ea typeface="Oswald"/>
                <a:cs typeface="Oswald"/>
                <a:sym typeface="Oswald"/>
              </a:defRPr>
            </a:lvl1pPr>
            <a:lvl2pPr marR="0" lvl="1" algn="r" rtl="0">
              <a:lnSpc>
                <a:spcPct val="100000"/>
              </a:lnSpc>
              <a:spcBef>
                <a:spcPts val="0"/>
              </a:spcBef>
              <a:spcAft>
                <a:spcPts val="0"/>
              </a:spcAft>
              <a:buClr>
                <a:srgbClr val="F3F3F3"/>
              </a:buClr>
              <a:buSzPts val="4800"/>
              <a:buFont typeface="Fira Sans Extra Condensed Medium"/>
              <a:buNone/>
              <a:defRPr sz="4800" b="0" i="0" u="none" strike="noStrike" cap="none">
                <a:solidFill>
                  <a:srgbClr val="F3F3F3"/>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rgbClr val="F3F3F3"/>
              </a:buClr>
              <a:buSzPts val="4800"/>
              <a:buFont typeface="Fira Sans Extra Condensed Medium"/>
              <a:buNone/>
              <a:defRPr sz="4800" b="0" i="0" u="none" strike="noStrike" cap="none">
                <a:solidFill>
                  <a:srgbClr val="F3F3F3"/>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rgbClr val="F3F3F3"/>
              </a:buClr>
              <a:buSzPts val="4800"/>
              <a:buFont typeface="Fira Sans Extra Condensed Medium"/>
              <a:buNone/>
              <a:defRPr sz="4800" b="0" i="0" u="none" strike="noStrike" cap="none">
                <a:solidFill>
                  <a:srgbClr val="F3F3F3"/>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rgbClr val="F3F3F3"/>
              </a:buClr>
              <a:buSzPts val="4800"/>
              <a:buFont typeface="Fira Sans Extra Condensed Medium"/>
              <a:buNone/>
              <a:defRPr sz="4800" b="0" i="0" u="none" strike="noStrike" cap="none">
                <a:solidFill>
                  <a:srgbClr val="F3F3F3"/>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rgbClr val="F3F3F3"/>
              </a:buClr>
              <a:buSzPts val="4800"/>
              <a:buFont typeface="Fira Sans Extra Condensed Medium"/>
              <a:buNone/>
              <a:defRPr sz="4800" b="0" i="0" u="none" strike="noStrike" cap="none">
                <a:solidFill>
                  <a:srgbClr val="F3F3F3"/>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rgbClr val="F3F3F3"/>
              </a:buClr>
              <a:buSzPts val="4800"/>
              <a:buFont typeface="Fira Sans Extra Condensed Medium"/>
              <a:buNone/>
              <a:defRPr sz="4800" b="0" i="0" u="none" strike="noStrike" cap="none">
                <a:solidFill>
                  <a:srgbClr val="F3F3F3"/>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rgbClr val="F3F3F3"/>
              </a:buClr>
              <a:buSzPts val="4800"/>
              <a:buFont typeface="Fira Sans Extra Condensed Medium"/>
              <a:buNone/>
              <a:defRPr sz="4800" b="0" i="0" u="none" strike="noStrike" cap="none">
                <a:solidFill>
                  <a:srgbClr val="F3F3F3"/>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rgbClr val="F3F3F3"/>
              </a:buClr>
              <a:buSzPts val="4800"/>
              <a:buFont typeface="Fira Sans Extra Condensed Medium"/>
              <a:buNone/>
              <a:defRPr sz="4800" b="0" i="0" u="none" strike="noStrike" cap="none">
                <a:solidFill>
                  <a:srgbClr val="F3F3F3"/>
                </a:solidFill>
                <a:latin typeface="Fira Sans Extra Condensed Medium"/>
                <a:ea typeface="Fira Sans Extra Condensed Medium"/>
                <a:cs typeface="Fira Sans Extra Condensed Medium"/>
                <a:sym typeface="Fira Sans Extra Condensed Medium"/>
              </a:defRPr>
            </a:lvl9pPr>
          </a:lstStyle>
          <a:p>
            <a:r>
              <a:rPr lang="en" dirty="0"/>
              <a:t>07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3"/>
        <p:cNvGrpSpPr/>
        <p:nvPr/>
      </p:nvGrpSpPr>
      <p:grpSpPr>
        <a:xfrm>
          <a:off x="0" y="0"/>
          <a:ext cx="0" cy="0"/>
          <a:chOff x="0" y="0"/>
          <a:chExt cx="0" cy="0"/>
        </a:xfrm>
      </p:grpSpPr>
      <p:sp>
        <p:nvSpPr>
          <p:cNvPr id="245" name="Google Shape;245;p41"/>
          <p:cNvSpPr/>
          <p:nvPr/>
        </p:nvSpPr>
        <p:spPr>
          <a:xfrm>
            <a:off x="-6375" y="4597675"/>
            <a:ext cx="9144000" cy="5457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1"/>
          <p:cNvSpPr txBox="1">
            <a:spLocks noGrp="1"/>
          </p:cNvSpPr>
          <p:nvPr>
            <p:ph type="ctrTitle"/>
          </p:nvPr>
        </p:nvSpPr>
        <p:spPr>
          <a:xfrm flipH="1">
            <a:off x="707475" y="4547875"/>
            <a:ext cx="7716300" cy="59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sz="3000" dirty="0">
                <a:solidFill>
                  <a:schemeClr val="bg1"/>
                </a:solidFill>
              </a:rPr>
              <a:t>Zielgruppen</a:t>
            </a:r>
            <a:endParaRPr sz="3000" dirty="0">
              <a:solidFill>
                <a:schemeClr val="bg1"/>
              </a:solidFill>
            </a:endParaRPr>
          </a:p>
        </p:txBody>
      </p:sp>
    </p:spTree>
    <p:extLst>
      <p:ext uri="{BB962C8B-B14F-4D97-AF65-F5344CB8AC3E}">
        <p14:creationId xmlns:p14="http://schemas.microsoft.com/office/powerpoint/2010/main" val="306516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AC11F02-D744-4D0C-BFDB-07BCE353D301}"/>
              </a:ext>
            </a:extLst>
          </p:cNvPr>
          <p:cNvSpPr>
            <a:spLocks noGrp="1"/>
          </p:cNvSpPr>
          <p:nvPr>
            <p:ph type="title"/>
          </p:nvPr>
        </p:nvSpPr>
        <p:spPr/>
        <p:txBody>
          <a:bodyPr/>
          <a:lstStyle/>
          <a:p>
            <a:r>
              <a:rPr lang="de-DE" dirty="0"/>
              <a:t>Zielgruppendefinition? Zielgruppenanalyse?</a:t>
            </a:r>
          </a:p>
        </p:txBody>
      </p:sp>
      <p:sp>
        <p:nvSpPr>
          <p:cNvPr id="4" name="Textfeld 3">
            <a:extLst>
              <a:ext uri="{FF2B5EF4-FFF2-40B4-BE49-F238E27FC236}">
                <a16:creationId xmlns:a16="http://schemas.microsoft.com/office/drawing/2014/main" id="{5537C595-9270-4351-B306-D0E7647AE16D}"/>
              </a:ext>
            </a:extLst>
          </p:cNvPr>
          <p:cNvSpPr txBox="1"/>
          <p:nvPr/>
        </p:nvSpPr>
        <p:spPr>
          <a:xfrm>
            <a:off x="233916" y="1779181"/>
            <a:ext cx="5642344" cy="1815882"/>
          </a:xfrm>
          <a:prstGeom prst="rect">
            <a:avLst/>
          </a:prstGeom>
          <a:noFill/>
        </p:spPr>
        <p:txBody>
          <a:bodyPr wrap="square" rtlCol="0">
            <a:spAutoFit/>
          </a:bodyPr>
          <a:lstStyle/>
          <a:p>
            <a:r>
              <a:rPr lang="de-DE" sz="1600" dirty="0">
                <a:solidFill>
                  <a:schemeClr val="accent1">
                    <a:lumMod val="75000"/>
                  </a:schemeClr>
                </a:solidFill>
              </a:rPr>
              <a:t>Zielgruppendefinition</a:t>
            </a:r>
            <a:br>
              <a:rPr lang="de-DE" sz="1600" dirty="0"/>
            </a:br>
            <a:r>
              <a:rPr lang="de-DE" sz="1600" dirty="0"/>
              <a:t>Gruppe von Menschen wird vom Unternehmen bestimmt und eingegrenzt</a:t>
            </a:r>
          </a:p>
          <a:p>
            <a:endParaRPr lang="de-DE" sz="1600" dirty="0">
              <a:solidFill>
                <a:schemeClr val="accent1">
                  <a:lumMod val="75000"/>
                </a:schemeClr>
              </a:solidFill>
            </a:endParaRPr>
          </a:p>
          <a:p>
            <a:r>
              <a:rPr lang="de-DE" sz="1600" dirty="0">
                <a:solidFill>
                  <a:schemeClr val="accent1">
                    <a:lumMod val="75000"/>
                  </a:schemeClr>
                </a:solidFill>
              </a:rPr>
              <a:t>Zielgruppenanalyse</a:t>
            </a:r>
          </a:p>
          <a:p>
            <a:r>
              <a:rPr lang="de-DE" sz="1600" dirty="0"/>
              <a:t>Erhebung konkreter, detaillierter Daten einer bereits vorhandenen Kundengruppe</a:t>
            </a:r>
          </a:p>
        </p:txBody>
      </p:sp>
    </p:spTree>
    <p:extLst>
      <p:ext uri="{BB962C8B-B14F-4D97-AF65-F5344CB8AC3E}">
        <p14:creationId xmlns:p14="http://schemas.microsoft.com/office/powerpoint/2010/main" val="155576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5" name="Google Shape;915;p55"/>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dirty="0"/>
              <a:t>Zielgruppendefinition</a:t>
            </a:r>
            <a:endParaRPr dirty="0"/>
          </a:p>
        </p:txBody>
      </p:sp>
      <p:cxnSp>
        <p:nvCxnSpPr>
          <p:cNvPr id="916" name="Google Shape;916;p55"/>
          <p:cNvCxnSpPr/>
          <p:nvPr/>
        </p:nvCxnSpPr>
        <p:spPr>
          <a:xfrm>
            <a:off x="0" y="1028850"/>
            <a:ext cx="4601700" cy="0"/>
          </a:xfrm>
          <a:prstGeom prst="straightConnector1">
            <a:avLst/>
          </a:prstGeom>
          <a:noFill/>
          <a:ln w="19050" cap="flat" cmpd="sng">
            <a:solidFill>
              <a:srgbClr val="2C3938"/>
            </a:solidFill>
            <a:prstDash val="solid"/>
            <a:round/>
            <a:headEnd type="none" w="med" len="med"/>
            <a:tailEnd type="none" w="med" len="med"/>
          </a:ln>
        </p:spPr>
      </p:cxnSp>
      <p:grpSp>
        <p:nvGrpSpPr>
          <p:cNvPr id="919" name="Google Shape;919;p55"/>
          <p:cNvGrpSpPr/>
          <p:nvPr/>
        </p:nvGrpSpPr>
        <p:grpSpPr>
          <a:xfrm>
            <a:off x="1716905" y="1457283"/>
            <a:ext cx="381915" cy="379853"/>
            <a:chOff x="7239416" y="2292217"/>
            <a:chExt cx="381915" cy="379853"/>
          </a:xfrm>
        </p:grpSpPr>
        <p:sp>
          <p:nvSpPr>
            <p:cNvPr id="920" name="Google Shape;920;p55"/>
            <p:cNvSpPr/>
            <p:nvPr/>
          </p:nvSpPr>
          <p:spPr>
            <a:xfrm>
              <a:off x="7364814" y="2292217"/>
              <a:ext cx="133643" cy="379776"/>
            </a:xfrm>
            <a:custGeom>
              <a:avLst/>
              <a:gdLst/>
              <a:ahLst/>
              <a:cxnLst/>
              <a:rect l="l" t="t" r="r" b="b"/>
              <a:pathLst>
                <a:path w="5187" h="14740" extrusionOk="0">
                  <a:moveTo>
                    <a:pt x="3573" y="2796"/>
                  </a:moveTo>
                  <a:cubicBezTo>
                    <a:pt x="3704" y="2796"/>
                    <a:pt x="3836" y="2909"/>
                    <a:pt x="3804" y="3070"/>
                  </a:cubicBezTo>
                  <a:cubicBezTo>
                    <a:pt x="3454" y="4811"/>
                    <a:pt x="3477" y="4728"/>
                    <a:pt x="3443" y="4777"/>
                  </a:cubicBezTo>
                  <a:cubicBezTo>
                    <a:pt x="3396" y="4846"/>
                    <a:pt x="3327" y="4876"/>
                    <a:pt x="3259" y="4876"/>
                  </a:cubicBezTo>
                  <a:cubicBezTo>
                    <a:pt x="3129" y="4876"/>
                    <a:pt x="3002" y="4767"/>
                    <a:pt x="3028" y="4611"/>
                  </a:cubicBezTo>
                  <a:lnTo>
                    <a:pt x="3355" y="2981"/>
                  </a:lnTo>
                  <a:cubicBezTo>
                    <a:pt x="3360" y="2954"/>
                    <a:pt x="3366" y="2926"/>
                    <a:pt x="3382" y="2904"/>
                  </a:cubicBezTo>
                  <a:lnTo>
                    <a:pt x="3382" y="2909"/>
                  </a:lnTo>
                  <a:cubicBezTo>
                    <a:pt x="3428" y="2831"/>
                    <a:pt x="3500" y="2796"/>
                    <a:pt x="3573" y="2796"/>
                  </a:cubicBezTo>
                  <a:close/>
                  <a:moveTo>
                    <a:pt x="4440" y="2968"/>
                  </a:moveTo>
                  <a:cubicBezTo>
                    <a:pt x="4571" y="2968"/>
                    <a:pt x="4703" y="3070"/>
                    <a:pt x="4669" y="3242"/>
                  </a:cubicBezTo>
                  <a:lnTo>
                    <a:pt x="4674" y="3242"/>
                  </a:lnTo>
                  <a:cubicBezTo>
                    <a:pt x="4319" y="5016"/>
                    <a:pt x="4353" y="4922"/>
                    <a:pt x="4286" y="4988"/>
                  </a:cubicBezTo>
                  <a:cubicBezTo>
                    <a:pt x="4239" y="5038"/>
                    <a:pt x="4182" y="5060"/>
                    <a:pt x="4125" y="5060"/>
                  </a:cubicBezTo>
                  <a:cubicBezTo>
                    <a:pt x="3993" y="5060"/>
                    <a:pt x="3867" y="4942"/>
                    <a:pt x="3898" y="4783"/>
                  </a:cubicBezTo>
                  <a:lnTo>
                    <a:pt x="4220" y="3153"/>
                  </a:lnTo>
                  <a:cubicBezTo>
                    <a:pt x="4246" y="3025"/>
                    <a:pt x="4343" y="2968"/>
                    <a:pt x="4440" y="2968"/>
                  </a:cubicBezTo>
                  <a:close/>
                  <a:moveTo>
                    <a:pt x="3078" y="445"/>
                  </a:moveTo>
                  <a:cubicBezTo>
                    <a:pt x="3204" y="445"/>
                    <a:pt x="3333" y="541"/>
                    <a:pt x="3305" y="708"/>
                  </a:cubicBezTo>
                  <a:lnTo>
                    <a:pt x="2983" y="2732"/>
                  </a:lnTo>
                  <a:lnTo>
                    <a:pt x="2978" y="2748"/>
                  </a:lnTo>
                  <a:cubicBezTo>
                    <a:pt x="2972" y="2760"/>
                    <a:pt x="2967" y="2765"/>
                    <a:pt x="2961" y="2776"/>
                  </a:cubicBezTo>
                  <a:lnTo>
                    <a:pt x="2956" y="2793"/>
                  </a:lnTo>
                  <a:cubicBezTo>
                    <a:pt x="2950" y="2804"/>
                    <a:pt x="2950" y="2815"/>
                    <a:pt x="2944" y="2826"/>
                  </a:cubicBezTo>
                  <a:lnTo>
                    <a:pt x="2939" y="2843"/>
                  </a:lnTo>
                  <a:cubicBezTo>
                    <a:pt x="2933" y="2859"/>
                    <a:pt x="2933" y="2876"/>
                    <a:pt x="2928" y="2893"/>
                  </a:cubicBezTo>
                  <a:lnTo>
                    <a:pt x="2601" y="4522"/>
                  </a:lnTo>
                  <a:cubicBezTo>
                    <a:pt x="2519" y="4957"/>
                    <a:pt x="2864" y="5311"/>
                    <a:pt x="3253" y="5311"/>
                  </a:cubicBezTo>
                  <a:cubicBezTo>
                    <a:pt x="3366" y="5311"/>
                    <a:pt x="3482" y="5281"/>
                    <a:pt x="3593" y="5215"/>
                  </a:cubicBezTo>
                  <a:cubicBezTo>
                    <a:pt x="3651" y="5335"/>
                    <a:pt x="3877" y="5488"/>
                    <a:pt x="4136" y="5488"/>
                  </a:cubicBezTo>
                  <a:cubicBezTo>
                    <a:pt x="4272" y="5488"/>
                    <a:pt x="4418" y="5445"/>
                    <a:pt x="4552" y="5332"/>
                  </a:cubicBezTo>
                  <a:lnTo>
                    <a:pt x="4552" y="5332"/>
                  </a:lnTo>
                  <a:cubicBezTo>
                    <a:pt x="4552" y="5836"/>
                    <a:pt x="4541" y="5620"/>
                    <a:pt x="3981" y="6274"/>
                  </a:cubicBezTo>
                  <a:lnTo>
                    <a:pt x="3981" y="6280"/>
                  </a:lnTo>
                  <a:cubicBezTo>
                    <a:pt x="3843" y="6452"/>
                    <a:pt x="3765" y="6662"/>
                    <a:pt x="3765" y="6884"/>
                  </a:cubicBezTo>
                  <a:lnTo>
                    <a:pt x="3765" y="7117"/>
                  </a:lnTo>
                  <a:lnTo>
                    <a:pt x="1475" y="7117"/>
                  </a:lnTo>
                  <a:cubicBezTo>
                    <a:pt x="1470" y="6069"/>
                    <a:pt x="1021" y="6296"/>
                    <a:pt x="683" y="5603"/>
                  </a:cubicBezTo>
                  <a:cubicBezTo>
                    <a:pt x="455" y="5077"/>
                    <a:pt x="433" y="5055"/>
                    <a:pt x="450" y="4999"/>
                  </a:cubicBezTo>
                  <a:lnTo>
                    <a:pt x="849" y="3885"/>
                  </a:lnTo>
                  <a:cubicBezTo>
                    <a:pt x="865" y="3807"/>
                    <a:pt x="938" y="3752"/>
                    <a:pt x="1015" y="3752"/>
                  </a:cubicBezTo>
                  <a:cubicBezTo>
                    <a:pt x="1791" y="3774"/>
                    <a:pt x="2052" y="3902"/>
                    <a:pt x="2091" y="3946"/>
                  </a:cubicBezTo>
                  <a:cubicBezTo>
                    <a:pt x="2290" y="4328"/>
                    <a:pt x="1841" y="4489"/>
                    <a:pt x="1409" y="4517"/>
                  </a:cubicBezTo>
                  <a:cubicBezTo>
                    <a:pt x="1128" y="4533"/>
                    <a:pt x="1147" y="4945"/>
                    <a:pt x="1415" y="4945"/>
                  </a:cubicBezTo>
                  <a:cubicBezTo>
                    <a:pt x="1422" y="4945"/>
                    <a:pt x="1429" y="4944"/>
                    <a:pt x="1437" y="4944"/>
                  </a:cubicBezTo>
                  <a:cubicBezTo>
                    <a:pt x="2506" y="4877"/>
                    <a:pt x="2734" y="4234"/>
                    <a:pt x="2468" y="3741"/>
                  </a:cubicBezTo>
                  <a:cubicBezTo>
                    <a:pt x="2307" y="3430"/>
                    <a:pt x="1719" y="3369"/>
                    <a:pt x="1359" y="3342"/>
                  </a:cubicBezTo>
                  <a:cubicBezTo>
                    <a:pt x="1248" y="2543"/>
                    <a:pt x="1353" y="3225"/>
                    <a:pt x="954" y="708"/>
                  </a:cubicBezTo>
                  <a:cubicBezTo>
                    <a:pt x="926" y="541"/>
                    <a:pt x="1054" y="445"/>
                    <a:pt x="1181" y="445"/>
                  </a:cubicBezTo>
                  <a:cubicBezTo>
                    <a:pt x="1280" y="445"/>
                    <a:pt x="1378" y="504"/>
                    <a:pt x="1398" y="636"/>
                  </a:cubicBezTo>
                  <a:lnTo>
                    <a:pt x="1714" y="2649"/>
                  </a:lnTo>
                  <a:cubicBezTo>
                    <a:pt x="1730" y="2776"/>
                    <a:pt x="1819" y="3175"/>
                    <a:pt x="2129" y="3175"/>
                  </a:cubicBezTo>
                  <a:cubicBezTo>
                    <a:pt x="2373" y="3175"/>
                    <a:pt x="2501" y="2926"/>
                    <a:pt x="2540" y="2693"/>
                  </a:cubicBezTo>
                  <a:lnTo>
                    <a:pt x="2540" y="2687"/>
                  </a:lnTo>
                  <a:lnTo>
                    <a:pt x="2861" y="636"/>
                  </a:lnTo>
                  <a:cubicBezTo>
                    <a:pt x="2881" y="504"/>
                    <a:pt x="2979" y="445"/>
                    <a:pt x="3078" y="445"/>
                  </a:cubicBezTo>
                  <a:close/>
                  <a:moveTo>
                    <a:pt x="3765" y="7549"/>
                  </a:moveTo>
                  <a:lnTo>
                    <a:pt x="3765" y="7771"/>
                  </a:lnTo>
                  <a:lnTo>
                    <a:pt x="1475" y="7771"/>
                  </a:lnTo>
                  <a:lnTo>
                    <a:pt x="1475" y="7549"/>
                  </a:lnTo>
                  <a:close/>
                  <a:moveTo>
                    <a:pt x="1178" y="1"/>
                  </a:moveTo>
                  <a:cubicBezTo>
                    <a:pt x="1142" y="1"/>
                    <a:pt x="1107" y="4"/>
                    <a:pt x="1071" y="10"/>
                  </a:cubicBezTo>
                  <a:cubicBezTo>
                    <a:pt x="705" y="65"/>
                    <a:pt x="461" y="414"/>
                    <a:pt x="527" y="775"/>
                  </a:cubicBezTo>
                  <a:cubicBezTo>
                    <a:pt x="910" y="3181"/>
                    <a:pt x="832" y="2687"/>
                    <a:pt x="921" y="3331"/>
                  </a:cubicBezTo>
                  <a:cubicBezTo>
                    <a:pt x="699" y="3364"/>
                    <a:pt x="516" y="3525"/>
                    <a:pt x="444" y="3741"/>
                  </a:cubicBezTo>
                  <a:lnTo>
                    <a:pt x="51" y="4855"/>
                  </a:lnTo>
                  <a:cubicBezTo>
                    <a:pt x="1" y="4999"/>
                    <a:pt x="12" y="5154"/>
                    <a:pt x="78" y="5293"/>
                  </a:cubicBezTo>
                  <a:lnTo>
                    <a:pt x="294" y="5781"/>
                  </a:lnTo>
                  <a:cubicBezTo>
                    <a:pt x="444" y="6125"/>
                    <a:pt x="694" y="6341"/>
                    <a:pt x="932" y="6579"/>
                  </a:cubicBezTo>
                  <a:cubicBezTo>
                    <a:pt x="1026" y="6668"/>
                    <a:pt x="1043" y="6879"/>
                    <a:pt x="1043" y="7117"/>
                  </a:cubicBezTo>
                  <a:cubicBezTo>
                    <a:pt x="755" y="7117"/>
                    <a:pt x="755" y="7549"/>
                    <a:pt x="1043" y="7549"/>
                  </a:cubicBezTo>
                  <a:lnTo>
                    <a:pt x="1043" y="7771"/>
                  </a:lnTo>
                  <a:cubicBezTo>
                    <a:pt x="755" y="7771"/>
                    <a:pt x="755" y="8204"/>
                    <a:pt x="1043" y="8204"/>
                  </a:cubicBezTo>
                  <a:lnTo>
                    <a:pt x="1043" y="13858"/>
                  </a:lnTo>
                  <a:cubicBezTo>
                    <a:pt x="1043" y="14313"/>
                    <a:pt x="1326" y="14740"/>
                    <a:pt x="1858" y="14740"/>
                  </a:cubicBezTo>
                  <a:lnTo>
                    <a:pt x="3493" y="14740"/>
                  </a:lnTo>
                  <a:cubicBezTo>
                    <a:pt x="3976" y="14740"/>
                    <a:pt x="4220" y="14329"/>
                    <a:pt x="4197" y="13891"/>
                  </a:cubicBezTo>
                  <a:lnTo>
                    <a:pt x="4197" y="11491"/>
                  </a:lnTo>
                  <a:cubicBezTo>
                    <a:pt x="4197" y="11347"/>
                    <a:pt x="4091" y="11275"/>
                    <a:pt x="3984" y="11275"/>
                  </a:cubicBezTo>
                  <a:cubicBezTo>
                    <a:pt x="3877" y="11275"/>
                    <a:pt x="3770" y="11347"/>
                    <a:pt x="3770" y="11491"/>
                  </a:cubicBezTo>
                  <a:lnTo>
                    <a:pt x="3770" y="13903"/>
                  </a:lnTo>
                  <a:cubicBezTo>
                    <a:pt x="3770" y="13947"/>
                    <a:pt x="3765" y="14146"/>
                    <a:pt x="3671" y="14241"/>
                  </a:cubicBezTo>
                  <a:cubicBezTo>
                    <a:pt x="3615" y="14300"/>
                    <a:pt x="3616" y="14310"/>
                    <a:pt x="3098" y="14310"/>
                  </a:cubicBezTo>
                  <a:cubicBezTo>
                    <a:pt x="2838" y="14310"/>
                    <a:pt x="2449" y="14307"/>
                    <a:pt x="1858" y="14307"/>
                  </a:cubicBezTo>
                  <a:cubicBezTo>
                    <a:pt x="1498" y="14307"/>
                    <a:pt x="1475" y="13930"/>
                    <a:pt x="1475" y="13858"/>
                  </a:cubicBezTo>
                  <a:lnTo>
                    <a:pt x="1475" y="8198"/>
                  </a:lnTo>
                  <a:lnTo>
                    <a:pt x="3770" y="8198"/>
                  </a:lnTo>
                  <a:lnTo>
                    <a:pt x="3770" y="10488"/>
                  </a:lnTo>
                  <a:cubicBezTo>
                    <a:pt x="3770" y="10632"/>
                    <a:pt x="3877" y="10704"/>
                    <a:pt x="3984" y="10704"/>
                  </a:cubicBezTo>
                  <a:cubicBezTo>
                    <a:pt x="4091" y="10704"/>
                    <a:pt x="4197" y="10632"/>
                    <a:pt x="4197" y="10488"/>
                  </a:cubicBezTo>
                  <a:lnTo>
                    <a:pt x="4197" y="8198"/>
                  </a:lnTo>
                  <a:cubicBezTo>
                    <a:pt x="4463" y="8176"/>
                    <a:pt x="4463" y="7793"/>
                    <a:pt x="4197" y="7771"/>
                  </a:cubicBezTo>
                  <a:lnTo>
                    <a:pt x="4197" y="7549"/>
                  </a:lnTo>
                  <a:cubicBezTo>
                    <a:pt x="4469" y="7533"/>
                    <a:pt x="4469" y="7134"/>
                    <a:pt x="4197" y="7117"/>
                  </a:cubicBezTo>
                  <a:lnTo>
                    <a:pt x="4197" y="6879"/>
                  </a:lnTo>
                  <a:cubicBezTo>
                    <a:pt x="4197" y="6585"/>
                    <a:pt x="4419" y="6463"/>
                    <a:pt x="4591" y="6247"/>
                  </a:cubicBezTo>
                  <a:cubicBezTo>
                    <a:pt x="4652" y="6180"/>
                    <a:pt x="4985" y="5958"/>
                    <a:pt x="4985" y="5537"/>
                  </a:cubicBezTo>
                  <a:cubicBezTo>
                    <a:pt x="4985" y="3619"/>
                    <a:pt x="4951" y="4062"/>
                    <a:pt x="5101" y="3325"/>
                  </a:cubicBezTo>
                  <a:cubicBezTo>
                    <a:pt x="5187" y="2888"/>
                    <a:pt x="4842" y="2534"/>
                    <a:pt x="4453" y="2534"/>
                  </a:cubicBezTo>
                  <a:cubicBezTo>
                    <a:pt x="4339" y="2534"/>
                    <a:pt x="4221" y="2564"/>
                    <a:pt x="4109" y="2632"/>
                  </a:cubicBezTo>
                  <a:cubicBezTo>
                    <a:pt x="3985" y="2461"/>
                    <a:pt x="3788" y="2363"/>
                    <a:pt x="3581" y="2363"/>
                  </a:cubicBezTo>
                  <a:cubicBezTo>
                    <a:pt x="3546" y="2363"/>
                    <a:pt x="3511" y="2366"/>
                    <a:pt x="3477" y="2371"/>
                  </a:cubicBezTo>
                  <a:lnTo>
                    <a:pt x="3732" y="775"/>
                  </a:lnTo>
                  <a:cubicBezTo>
                    <a:pt x="3798" y="414"/>
                    <a:pt x="3554" y="65"/>
                    <a:pt x="3188" y="10"/>
                  </a:cubicBezTo>
                  <a:cubicBezTo>
                    <a:pt x="3152" y="4"/>
                    <a:pt x="3117" y="1"/>
                    <a:pt x="3081" y="1"/>
                  </a:cubicBezTo>
                  <a:cubicBezTo>
                    <a:pt x="2762" y="1"/>
                    <a:pt x="2480" y="240"/>
                    <a:pt x="2440" y="570"/>
                  </a:cubicBezTo>
                  <a:lnTo>
                    <a:pt x="2129" y="2532"/>
                  </a:lnTo>
                  <a:lnTo>
                    <a:pt x="1819" y="570"/>
                  </a:lnTo>
                  <a:cubicBezTo>
                    <a:pt x="1779" y="240"/>
                    <a:pt x="1497" y="1"/>
                    <a:pt x="1178"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5"/>
            <p:cNvSpPr/>
            <p:nvPr/>
          </p:nvSpPr>
          <p:spPr>
            <a:xfrm>
              <a:off x="7487945" y="2411019"/>
              <a:ext cx="133385" cy="260845"/>
            </a:xfrm>
            <a:custGeom>
              <a:avLst/>
              <a:gdLst/>
              <a:ahLst/>
              <a:cxnLst/>
              <a:rect l="l" t="t" r="r" b="b"/>
              <a:pathLst>
                <a:path w="5177" h="10124" extrusionOk="0">
                  <a:moveTo>
                    <a:pt x="3566" y="2781"/>
                  </a:moveTo>
                  <a:cubicBezTo>
                    <a:pt x="3695" y="2781"/>
                    <a:pt x="3823" y="2890"/>
                    <a:pt x="3798" y="3049"/>
                  </a:cubicBezTo>
                  <a:lnTo>
                    <a:pt x="3471" y="4674"/>
                  </a:lnTo>
                  <a:cubicBezTo>
                    <a:pt x="3450" y="4806"/>
                    <a:pt x="3352" y="4865"/>
                    <a:pt x="3253" y="4865"/>
                  </a:cubicBezTo>
                  <a:cubicBezTo>
                    <a:pt x="3120" y="4865"/>
                    <a:pt x="2984" y="4759"/>
                    <a:pt x="3022" y="4585"/>
                  </a:cubicBezTo>
                  <a:lnTo>
                    <a:pt x="3349" y="2961"/>
                  </a:lnTo>
                  <a:cubicBezTo>
                    <a:pt x="3354" y="2933"/>
                    <a:pt x="3366" y="2905"/>
                    <a:pt x="3382" y="2883"/>
                  </a:cubicBezTo>
                  <a:cubicBezTo>
                    <a:pt x="3428" y="2812"/>
                    <a:pt x="3497" y="2781"/>
                    <a:pt x="3566" y="2781"/>
                  </a:cubicBezTo>
                  <a:close/>
                  <a:moveTo>
                    <a:pt x="4438" y="2955"/>
                  </a:moveTo>
                  <a:cubicBezTo>
                    <a:pt x="4566" y="2955"/>
                    <a:pt x="4697" y="3055"/>
                    <a:pt x="4668" y="3221"/>
                  </a:cubicBezTo>
                  <a:cubicBezTo>
                    <a:pt x="4325" y="4962"/>
                    <a:pt x="4347" y="4862"/>
                    <a:pt x="4336" y="4890"/>
                  </a:cubicBezTo>
                  <a:cubicBezTo>
                    <a:pt x="4294" y="4990"/>
                    <a:pt x="4211" y="5033"/>
                    <a:pt x="4127" y="5033"/>
                  </a:cubicBezTo>
                  <a:cubicBezTo>
                    <a:pt x="3997" y="5033"/>
                    <a:pt x="3867" y="4928"/>
                    <a:pt x="3898" y="4762"/>
                  </a:cubicBezTo>
                  <a:lnTo>
                    <a:pt x="4225" y="3132"/>
                  </a:lnTo>
                  <a:cubicBezTo>
                    <a:pt x="4251" y="3010"/>
                    <a:pt x="4344" y="2955"/>
                    <a:pt x="4438" y="2955"/>
                  </a:cubicBezTo>
                  <a:close/>
                  <a:moveTo>
                    <a:pt x="1175" y="429"/>
                  </a:moveTo>
                  <a:cubicBezTo>
                    <a:pt x="1277" y="429"/>
                    <a:pt x="1377" y="500"/>
                    <a:pt x="1397" y="621"/>
                  </a:cubicBezTo>
                  <a:lnTo>
                    <a:pt x="1713" y="2628"/>
                  </a:lnTo>
                  <a:cubicBezTo>
                    <a:pt x="1736" y="2750"/>
                    <a:pt x="1819" y="3155"/>
                    <a:pt x="2129" y="3155"/>
                  </a:cubicBezTo>
                  <a:cubicBezTo>
                    <a:pt x="2379" y="3155"/>
                    <a:pt x="2506" y="2905"/>
                    <a:pt x="2539" y="2667"/>
                  </a:cubicBezTo>
                  <a:lnTo>
                    <a:pt x="2867" y="621"/>
                  </a:lnTo>
                  <a:cubicBezTo>
                    <a:pt x="2886" y="491"/>
                    <a:pt x="2982" y="433"/>
                    <a:pt x="3080" y="433"/>
                  </a:cubicBezTo>
                  <a:cubicBezTo>
                    <a:pt x="3204" y="433"/>
                    <a:pt x="3329" y="527"/>
                    <a:pt x="3305" y="688"/>
                  </a:cubicBezTo>
                  <a:lnTo>
                    <a:pt x="2983" y="2711"/>
                  </a:lnTo>
                  <a:lnTo>
                    <a:pt x="2977" y="2728"/>
                  </a:lnTo>
                  <a:lnTo>
                    <a:pt x="2961" y="2755"/>
                  </a:lnTo>
                  <a:lnTo>
                    <a:pt x="2955" y="2778"/>
                  </a:lnTo>
                  <a:cubicBezTo>
                    <a:pt x="2950" y="2783"/>
                    <a:pt x="2950" y="2794"/>
                    <a:pt x="2944" y="2805"/>
                  </a:cubicBezTo>
                  <a:lnTo>
                    <a:pt x="2939" y="2822"/>
                  </a:lnTo>
                  <a:cubicBezTo>
                    <a:pt x="2933" y="2839"/>
                    <a:pt x="2933" y="2855"/>
                    <a:pt x="2928" y="2872"/>
                  </a:cubicBezTo>
                  <a:lnTo>
                    <a:pt x="2600" y="4502"/>
                  </a:lnTo>
                  <a:cubicBezTo>
                    <a:pt x="3025" y="5027"/>
                    <a:pt x="3662" y="5322"/>
                    <a:pt x="4328" y="5322"/>
                  </a:cubicBezTo>
                  <a:cubicBezTo>
                    <a:pt x="4401" y="5322"/>
                    <a:pt x="4473" y="5318"/>
                    <a:pt x="4546" y="5311"/>
                  </a:cubicBezTo>
                  <a:lnTo>
                    <a:pt x="4546" y="5516"/>
                  </a:lnTo>
                  <a:cubicBezTo>
                    <a:pt x="4546" y="5893"/>
                    <a:pt x="3765" y="6126"/>
                    <a:pt x="3765" y="6858"/>
                  </a:cubicBezTo>
                  <a:lnTo>
                    <a:pt x="3765" y="6952"/>
                  </a:lnTo>
                  <a:lnTo>
                    <a:pt x="1475" y="6952"/>
                  </a:lnTo>
                  <a:cubicBezTo>
                    <a:pt x="1442" y="6082"/>
                    <a:pt x="1009" y="6242"/>
                    <a:pt x="688" y="5577"/>
                  </a:cubicBezTo>
                  <a:cubicBezTo>
                    <a:pt x="455" y="5051"/>
                    <a:pt x="438" y="5034"/>
                    <a:pt x="455" y="4978"/>
                  </a:cubicBezTo>
                  <a:lnTo>
                    <a:pt x="854" y="3864"/>
                  </a:lnTo>
                  <a:cubicBezTo>
                    <a:pt x="871" y="3792"/>
                    <a:pt x="932" y="3737"/>
                    <a:pt x="1009" y="3731"/>
                  </a:cubicBezTo>
                  <a:lnTo>
                    <a:pt x="1165" y="3737"/>
                  </a:lnTo>
                  <a:cubicBezTo>
                    <a:pt x="1830" y="3770"/>
                    <a:pt x="2057" y="3881"/>
                    <a:pt x="2090" y="3925"/>
                  </a:cubicBezTo>
                  <a:cubicBezTo>
                    <a:pt x="2290" y="4308"/>
                    <a:pt x="1841" y="4463"/>
                    <a:pt x="1409" y="4491"/>
                  </a:cubicBezTo>
                  <a:cubicBezTo>
                    <a:pt x="1126" y="4512"/>
                    <a:pt x="1152" y="4924"/>
                    <a:pt x="1420" y="4924"/>
                  </a:cubicBezTo>
                  <a:cubicBezTo>
                    <a:pt x="1426" y="4924"/>
                    <a:pt x="1431" y="4923"/>
                    <a:pt x="1436" y="4923"/>
                  </a:cubicBezTo>
                  <a:cubicBezTo>
                    <a:pt x="2495" y="4857"/>
                    <a:pt x="2739" y="4225"/>
                    <a:pt x="2473" y="3720"/>
                  </a:cubicBezTo>
                  <a:cubicBezTo>
                    <a:pt x="2395" y="3576"/>
                    <a:pt x="2196" y="3382"/>
                    <a:pt x="1364" y="3315"/>
                  </a:cubicBezTo>
                  <a:cubicBezTo>
                    <a:pt x="1015" y="843"/>
                    <a:pt x="893" y="665"/>
                    <a:pt x="998" y="521"/>
                  </a:cubicBezTo>
                  <a:cubicBezTo>
                    <a:pt x="1044" y="458"/>
                    <a:pt x="1110" y="429"/>
                    <a:pt x="1175" y="429"/>
                  </a:cubicBezTo>
                  <a:close/>
                  <a:moveTo>
                    <a:pt x="4158" y="7384"/>
                  </a:moveTo>
                  <a:cubicBezTo>
                    <a:pt x="4302" y="7384"/>
                    <a:pt x="4302" y="7606"/>
                    <a:pt x="4158" y="7606"/>
                  </a:cubicBezTo>
                  <a:lnTo>
                    <a:pt x="1081" y="7606"/>
                  </a:lnTo>
                  <a:cubicBezTo>
                    <a:pt x="932" y="7606"/>
                    <a:pt x="932" y="7384"/>
                    <a:pt x="1081" y="7384"/>
                  </a:cubicBezTo>
                  <a:close/>
                  <a:moveTo>
                    <a:pt x="3765" y="8039"/>
                  </a:moveTo>
                  <a:cubicBezTo>
                    <a:pt x="3765" y="9314"/>
                    <a:pt x="3842" y="9702"/>
                    <a:pt x="3487" y="9702"/>
                  </a:cubicBezTo>
                  <a:lnTo>
                    <a:pt x="3487" y="9696"/>
                  </a:lnTo>
                  <a:lnTo>
                    <a:pt x="1852" y="9696"/>
                  </a:lnTo>
                  <a:cubicBezTo>
                    <a:pt x="1497" y="9696"/>
                    <a:pt x="1475" y="9319"/>
                    <a:pt x="1475" y="9247"/>
                  </a:cubicBezTo>
                  <a:lnTo>
                    <a:pt x="1475" y="8039"/>
                  </a:lnTo>
                  <a:close/>
                  <a:moveTo>
                    <a:pt x="1187" y="0"/>
                  </a:moveTo>
                  <a:cubicBezTo>
                    <a:pt x="1183" y="0"/>
                    <a:pt x="1179" y="0"/>
                    <a:pt x="1176" y="0"/>
                  </a:cubicBezTo>
                  <a:cubicBezTo>
                    <a:pt x="1142" y="0"/>
                    <a:pt x="1109" y="0"/>
                    <a:pt x="1076" y="6"/>
                  </a:cubicBezTo>
                  <a:cubicBezTo>
                    <a:pt x="716" y="61"/>
                    <a:pt x="472" y="399"/>
                    <a:pt x="533" y="754"/>
                  </a:cubicBezTo>
                  <a:cubicBezTo>
                    <a:pt x="910" y="3155"/>
                    <a:pt x="832" y="2661"/>
                    <a:pt x="926" y="3304"/>
                  </a:cubicBezTo>
                  <a:cubicBezTo>
                    <a:pt x="699" y="3338"/>
                    <a:pt x="516" y="3498"/>
                    <a:pt x="444" y="3714"/>
                  </a:cubicBezTo>
                  <a:lnTo>
                    <a:pt x="50" y="4829"/>
                  </a:lnTo>
                  <a:cubicBezTo>
                    <a:pt x="0" y="4973"/>
                    <a:pt x="12" y="5128"/>
                    <a:pt x="78" y="5261"/>
                  </a:cubicBezTo>
                  <a:lnTo>
                    <a:pt x="294" y="5755"/>
                  </a:lnTo>
                  <a:cubicBezTo>
                    <a:pt x="461" y="6109"/>
                    <a:pt x="671" y="6287"/>
                    <a:pt x="932" y="6547"/>
                  </a:cubicBezTo>
                  <a:cubicBezTo>
                    <a:pt x="1009" y="6625"/>
                    <a:pt x="1032" y="6780"/>
                    <a:pt x="1043" y="6952"/>
                  </a:cubicBezTo>
                  <a:cubicBezTo>
                    <a:pt x="754" y="6969"/>
                    <a:pt x="533" y="7207"/>
                    <a:pt x="533" y="7495"/>
                  </a:cubicBezTo>
                  <a:cubicBezTo>
                    <a:pt x="533" y="7778"/>
                    <a:pt x="754" y="8016"/>
                    <a:pt x="1043" y="8033"/>
                  </a:cubicBezTo>
                  <a:lnTo>
                    <a:pt x="1043" y="9242"/>
                  </a:lnTo>
                  <a:cubicBezTo>
                    <a:pt x="1043" y="9657"/>
                    <a:pt x="1292" y="10123"/>
                    <a:pt x="1852" y="10123"/>
                  </a:cubicBezTo>
                  <a:lnTo>
                    <a:pt x="3487" y="10123"/>
                  </a:lnTo>
                  <a:cubicBezTo>
                    <a:pt x="3970" y="10123"/>
                    <a:pt x="4214" y="9713"/>
                    <a:pt x="4192" y="9275"/>
                  </a:cubicBezTo>
                  <a:lnTo>
                    <a:pt x="4192" y="8039"/>
                  </a:lnTo>
                  <a:cubicBezTo>
                    <a:pt x="4480" y="8016"/>
                    <a:pt x="4702" y="7784"/>
                    <a:pt x="4702" y="7495"/>
                  </a:cubicBezTo>
                  <a:cubicBezTo>
                    <a:pt x="4702" y="7207"/>
                    <a:pt x="4480" y="6974"/>
                    <a:pt x="4192" y="6958"/>
                  </a:cubicBezTo>
                  <a:lnTo>
                    <a:pt x="4192" y="6858"/>
                  </a:lnTo>
                  <a:cubicBezTo>
                    <a:pt x="4192" y="6564"/>
                    <a:pt x="4408" y="6448"/>
                    <a:pt x="4585" y="6231"/>
                  </a:cubicBezTo>
                  <a:cubicBezTo>
                    <a:pt x="4641" y="6159"/>
                    <a:pt x="4979" y="5932"/>
                    <a:pt x="4979" y="5516"/>
                  </a:cubicBezTo>
                  <a:lnTo>
                    <a:pt x="4979" y="3881"/>
                  </a:lnTo>
                  <a:lnTo>
                    <a:pt x="5095" y="3304"/>
                  </a:lnTo>
                  <a:cubicBezTo>
                    <a:pt x="5177" y="2870"/>
                    <a:pt x="4832" y="2516"/>
                    <a:pt x="4445" y="2516"/>
                  </a:cubicBezTo>
                  <a:cubicBezTo>
                    <a:pt x="4333" y="2516"/>
                    <a:pt x="4218" y="2545"/>
                    <a:pt x="4108" y="2611"/>
                  </a:cubicBezTo>
                  <a:cubicBezTo>
                    <a:pt x="3980" y="2440"/>
                    <a:pt x="3787" y="2342"/>
                    <a:pt x="3580" y="2342"/>
                  </a:cubicBezTo>
                  <a:cubicBezTo>
                    <a:pt x="3546" y="2342"/>
                    <a:pt x="3511" y="2345"/>
                    <a:pt x="3476" y="2351"/>
                  </a:cubicBezTo>
                  <a:lnTo>
                    <a:pt x="3731" y="760"/>
                  </a:lnTo>
                  <a:cubicBezTo>
                    <a:pt x="3787" y="399"/>
                    <a:pt x="3543" y="67"/>
                    <a:pt x="3188" y="11"/>
                  </a:cubicBezTo>
                  <a:cubicBezTo>
                    <a:pt x="3153" y="6"/>
                    <a:pt x="3118" y="3"/>
                    <a:pt x="3084" y="3"/>
                  </a:cubicBezTo>
                  <a:cubicBezTo>
                    <a:pt x="2766" y="3"/>
                    <a:pt x="2490" y="229"/>
                    <a:pt x="2440" y="555"/>
                  </a:cubicBezTo>
                  <a:lnTo>
                    <a:pt x="2129" y="2506"/>
                  </a:lnTo>
                  <a:lnTo>
                    <a:pt x="1819" y="555"/>
                  </a:lnTo>
                  <a:cubicBezTo>
                    <a:pt x="1775" y="237"/>
                    <a:pt x="1504" y="0"/>
                    <a:pt x="1187"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5"/>
            <p:cNvSpPr/>
            <p:nvPr/>
          </p:nvSpPr>
          <p:spPr>
            <a:xfrm>
              <a:off x="7239416" y="2411045"/>
              <a:ext cx="134493" cy="261025"/>
            </a:xfrm>
            <a:custGeom>
              <a:avLst/>
              <a:gdLst/>
              <a:ahLst/>
              <a:cxnLst/>
              <a:rect l="l" t="t" r="r" b="b"/>
              <a:pathLst>
                <a:path w="5220" h="10131" extrusionOk="0">
                  <a:moveTo>
                    <a:pt x="3609" y="2773"/>
                  </a:moveTo>
                  <a:cubicBezTo>
                    <a:pt x="3740" y="2773"/>
                    <a:pt x="3869" y="2886"/>
                    <a:pt x="3837" y="3048"/>
                  </a:cubicBezTo>
                  <a:cubicBezTo>
                    <a:pt x="3487" y="4811"/>
                    <a:pt x="3515" y="4722"/>
                    <a:pt x="3454" y="4789"/>
                  </a:cubicBezTo>
                  <a:cubicBezTo>
                    <a:pt x="3406" y="4837"/>
                    <a:pt x="3349" y="4857"/>
                    <a:pt x="3293" y="4857"/>
                  </a:cubicBezTo>
                  <a:cubicBezTo>
                    <a:pt x="3160" y="4857"/>
                    <a:pt x="3035" y="4740"/>
                    <a:pt x="3066" y="4584"/>
                  </a:cubicBezTo>
                  <a:cubicBezTo>
                    <a:pt x="3421" y="2804"/>
                    <a:pt x="3387" y="2937"/>
                    <a:pt x="3421" y="2882"/>
                  </a:cubicBezTo>
                  <a:cubicBezTo>
                    <a:pt x="3467" y="2806"/>
                    <a:pt x="3539" y="2773"/>
                    <a:pt x="3609" y="2773"/>
                  </a:cubicBezTo>
                  <a:close/>
                  <a:moveTo>
                    <a:pt x="4480" y="2940"/>
                  </a:moveTo>
                  <a:cubicBezTo>
                    <a:pt x="4613" y="2940"/>
                    <a:pt x="4748" y="3045"/>
                    <a:pt x="4707" y="3220"/>
                  </a:cubicBezTo>
                  <a:cubicBezTo>
                    <a:pt x="4363" y="4961"/>
                    <a:pt x="4396" y="4939"/>
                    <a:pt x="4269" y="5005"/>
                  </a:cubicBezTo>
                  <a:cubicBezTo>
                    <a:pt x="4232" y="5025"/>
                    <a:pt x="4195" y="5034"/>
                    <a:pt x="4158" y="5034"/>
                  </a:cubicBezTo>
                  <a:cubicBezTo>
                    <a:pt x="4023" y="5034"/>
                    <a:pt x="3906" y="4910"/>
                    <a:pt x="3936" y="4761"/>
                  </a:cubicBezTo>
                  <a:lnTo>
                    <a:pt x="4258" y="3131"/>
                  </a:lnTo>
                  <a:cubicBezTo>
                    <a:pt x="4282" y="2999"/>
                    <a:pt x="4380" y="2940"/>
                    <a:pt x="4480" y="2940"/>
                  </a:cubicBezTo>
                  <a:close/>
                  <a:moveTo>
                    <a:pt x="1209" y="1"/>
                  </a:moveTo>
                  <a:cubicBezTo>
                    <a:pt x="1016" y="1"/>
                    <a:pt x="821" y="86"/>
                    <a:pt x="688" y="271"/>
                  </a:cubicBezTo>
                  <a:cubicBezTo>
                    <a:pt x="438" y="609"/>
                    <a:pt x="599" y="687"/>
                    <a:pt x="965" y="3309"/>
                  </a:cubicBezTo>
                  <a:cubicBezTo>
                    <a:pt x="738" y="3342"/>
                    <a:pt x="555" y="3503"/>
                    <a:pt x="483" y="3719"/>
                  </a:cubicBezTo>
                  <a:lnTo>
                    <a:pt x="89" y="4833"/>
                  </a:lnTo>
                  <a:cubicBezTo>
                    <a:pt x="0" y="5077"/>
                    <a:pt x="100" y="5227"/>
                    <a:pt x="327" y="5754"/>
                  </a:cubicBezTo>
                  <a:cubicBezTo>
                    <a:pt x="422" y="5948"/>
                    <a:pt x="543" y="6119"/>
                    <a:pt x="693" y="6275"/>
                  </a:cubicBezTo>
                  <a:lnTo>
                    <a:pt x="970" y="6552"/>
                  </a:lnTo>
                  <a:cubicBezTo>
                    <a:pt x="1115" y="6696"/>
                    <a:pt x="1076" y="6918"/>
                    <a:pt x="1076" y="9246"/>
                  </a:cubicBezTo>
                  <a:cubicBezTo>
                    <a:pt x="1076" y="9662"/>
                    <a:pt x="1325" y="10128"/>
                    <a:pt x="1885" y="10128"/>
                  </a:cubicBezTo>
                  <a:lnTo>
                    <a:pt x="2151" y="10128"/>
                  </a:lnTo>
                  <a:cubicBezTo>
                    <a:pt x="2439" y="10128"/>
                    <a:pt x="2439" y="9695"/>
                    <a:pt x="2151" y="9695"/>
                  </a:cubicBezTo>
                  <a:lnTo>
                    <a:pt x="1885" y="9695"/>
                  </a:lnTo>
                  <a:cubicBezTo>
                    <a:pt x="1530" y="9695"/>
                    <a:pt x="1508" y="9318"/>
                    <a:pt x="1508" y="9246"/>
                  </a:cubicBezTo>
                  <a:cubicBezTo>
                    <a:pt x="1508" y="6241"/>
                    <a:pt x="1608" y="6580"/>
                    <a:pt x="993" y="5970"/>
                  </a:cubicBezTo>
                  <a:cubicBezTo>
                    <a:pt x="710" y="5693"/>
                    <a:pt x="604" y="5266"/>
                    <a:pt x="499" y="5072"/>
                  </a:cubicBezTo>
                  <a:cubicBezTo>
                    <a:pt x="466" y="5005"/>
                    <a:pt x="466" y="5044"/>
                    <a:pt x="887" y="3863"/>
                  </a:cubicBezTo>
                  <a:cubicBezTo>
                    <a:pt x="904" y="3791"/>
                    <a:pt x="970" y="3736"/>
                    <a:pt x="1042" y="3730"/>
                  </a:cubicBezTo>
                  <a:cubicBezTo>
                    <a:pt x="1314" y="3730"/>
                    <a:pt x="2018" y="3791"/>
                    <a:pt x="2123" y="3924"/>
                  </a:cubicBezTo>
                  <a:cubicBezTo>
                    <a:pt x="2323" y="4307"/>
                    <a:pt x="1874" y="4462"/>
                    <a:pt x="1442" y="4490"/>
                  </a:cubicBezTo>
                  <a:cubicBezTo>
                    <a:pt x="1161" y="4511"/>
                    <a:pt x="1180" y="4923"/>
                    <a:pt x="1448" y="4923"/>
                  </a:cubicBezTo>
                  <a:cubicBezTo>
                    <a:pt x="1455" y="4923"/>
                    <a:pt x="1462" y="4923"/>
                    <a:pt x="1469" y="4922"/>
                  </a:cubicBezTo>
                  <a:cubicBezTo>
                    <a:pt x="2534" y="4856"/>
                    <a:pt x="2767" y="4218"/>
                    <a:pt x="2506" y="3719"/>
                  </a:cubicBezTo>
                  <a:cubicBezTo>
                    <a:pt x="2340" y="3414"/>
                    <a:pt x="1763" y="3348"/>
                    <a:pt x="1397" y="3314"/>
                  </a:cubicBezTo>
                  <a:cubicBezTo>
                    <a:pt x="1026" y="653"/>
                    <a:pt x="926" y="670"/>
                    <a:pt x="1031" y="520"/>
                  </a:cubicBezTo>
                  <a:cubicBezTo>
                    <a:pt x="1077" y="460"/>
                    <a:pt x="1142" y="432"/>
                    <a:pt x="1207" y="432"/>
                  </a:cubicBezTo>
                  <a:cubicBezTo>
                    <a:pt x="1309" y="432"/>
                    <a:pt x="1410" y="501"/>
                    <a:pt x="1431" y="620"/>
                  </a:cubicBezTo>
                  <a:lnTo>
                    <a:pt x="1747" y="2627"/>
                  </a:lnTo>
                  <a:cubicBezTo>
                    <a:pt x="1802" y="2989"/>
                    <a:pt x="1985" y="3158"/>
                    <a:pt x="2166" y="3158"/>
                  </a:cubicBezTo>
                  <a:cubicBezTo>
                    <a:pt x="2349" y="3158"/>
                    <a:pt x="2531" y="2986"/>
                    <a:pt x="2578" y="2666"/>
                  </a:cubicBezTo>
                  <a:cubicBezTo>
                    <a:pt x="2927" y="454"/>
                    <a:pt x="2889" y="548"/>
                    <a:pt x="2994" y="470"/>
                  </a:cubicBezTo>
                  <a:cubicBezTo>
                    <a:pt x="3034" y="441"/>
                    <a:pt x="3079" y="428"/>
                    <a:pt x="3122" y="428"/>
                  </a:cubicBezTo>
                  <a:cubicBezTo>
                    <a:pt x="3250" y="428"/>
                    <a:pt x="3368" y="543"/>
                    <a:pt x="3343" y="692"/>
                  </a:cubicBezTo>
                  <a:lnTo>
                    <a:pt x="3022" y="2710"/>
                  </a:lnTo>
                  <a:cubicBezTo>
                    <a:pt x="2961" y="2843"/>
                    <a:pt x="2972" y="2854"/>
                    <a:pt x="2645" y="4506"/>
                  </a:cubicBezTo>
                  <a:cubicBezTo>
                    <a:pt x="2762" y="5135"/>
                    <a:pt x="3305" y="5533"/>
                    <a:pt x="3880" y="5533"/>
                  </a:cubicBezTo>
                  <a:cubicBezTo>
                    <a:pt x="4121" y="5533"/>
                    <a:pt x="4368" y="5463"/>
                    <a:pt x="4590" y="5310"/>
                  </a:cubicBezTo>
                  <a:lnTo>
                    <a:pt x="4590" y="5515"/>
                  </a:lnTo>
                  <a:cubicBezTo>
                    <a:pt x="4590" y="5726"/>
                    <a:pt x="4385" y="5842"/>
                    <a:pt x="4297" y="5953"/>
                  </a:cubicBezTo>
                  <a:lnTo>
                    <a:pt x="4014" y="6258"/>
                  </a:lnTo>
                  <a:cubicBezTo>
                    <a:pt x="3881" y="6430"/>
                    <a:pt x="3803" y="6641"/>
                    <a:pt x="3803" y="6857"/>
                  </a:cubicBezTo>
                  <a:lnTo>
                    <a:pt x="3803" y="9296"/>
                  </a:lnTo>
                  <a:cubicBezTo>
                    <a:pt x="3803" y="9340"/>
                    <a:pt x="3798" y="9534"/>
                    <a:pt x="3703" y="9634"/>
                  </a:cubicBezTo>
                  <a:cubicBezTo>
                    <a:pt x="3652" y="9694"/>
                    <a:pt x="3598" y="9702"/>
                    <a:pt x="3429" y="9702"/>
                  </a:cubicBezTo>
                  <a:cubicBezTo>
                    <a:pt x="3362" y="9702"/>
                    <a:pt x="3277" y="9701"/>
                    <a:pt x="3166" y="9701"/>
                  </a:cubicBezTo>
                  <a:cubicBezTo>
                    <a:pt x="2877" y="9701"/>
                    <a:pt x="2877" y="10128"/>
                    <a:pt x="3166" y="10128"/>
                  </a:cubicBezTo>
                  <a:cubicBezTo>
                    <a:pt x="3259" y="10128"/>
                    <a:pt x="3346" y="10131"/>
                    <a:pt x="3429" y="10131"/>
                  </a:cubicBezTo>
                  <a:cubicBezTo>
                    <a:pt x="3657" y="10131"/>
                    <a:pt x="3849" y="10107"/>
                    <a:pt x="4019" y="9928"/>
                  </a:cubicBezTo>
                  <a:cubicBezTo>
                    <a:pt x="4252" y="9690"/>
                    <a:pt x="4236" y="9346"/>
                    <a:pt x="4236" y="9279"/>
                  </a:cubicBezTo>
                  <a:lnTo>
                    <a:pt x="4236" y="6857"/>
                  </a:lnTo>
                  <a:cubicBezTo>
                    <a:pt x="4236" y="6740"/>
                    <a:pt x="4274" y="6630"/>
                    <a:pt x="4341" y="6535"/>
                  </a:cubicBezTo>
                  <a:lnTo>
                    <a:pt x="4618" y="6236"/>
                  </a:lnTo>
                  <a:cubicBezTo>
                    <a:pt x="4635" y="6219"/>
                    <a:pt x="4651" y="6203"/>
                    <a:pt x="4674" y="6186"/>
                  </a:cubicBezTo>
                  <a:cubicBezTo>
                    <a:pt x="4785" y="6081"/>
                    <a:pt x="5017" y="5864"/>
                    <a:pt x="5017" y="5515"/>
                  </a:cubicBezTo>
                  <a:cubicBezTo>
                    <a:pt x="5017" y="3597"/>
                    <a:pt x="4984" y="4041"/>
                    <a:pt x="5134" y="3303"/>
                  </a:cubicBezTo>
                  <a:cubicBezTo>
                    <a:pt x="5220" y="2869"/>
                    <a:pt x="4872" y="2515"/>
                    <a:pt x="4484" y="2515"/>
                  </a:cubicBezTo>
                  <a:cubicBezTo>
                    <a:pt x="4372" y="2515"/>
                    <a:pt x="4256" y="2544"/>
                    <a:pt x="4147" y="2610"/>
                  </a:cubicBezTo>
                  <a:cubicBezTo>
                    <a:pt x="4019" y="2439"/>
                    <a:pt x="3825" y="2341"/>
                    <a:pt x="3619" y="2341"/>
                  </a:cubicBezTo>
                  <a:cubicBezTo>
                    <a:pt x="3585" y="2341"/>
                    <a:pt x="3550" y="2344"/>
                    <a:pt x="3515" y="2350"/>
                  </a:cubicBezTo>
                  <a:lnTo>
                    <a:pt x="3770" y="759"/>
                  </a:lnTo>
                  <a:cubicBezTo>
                    <a:pt x="3825" y="398"/>
                    <a:pt x="3582" y="66"/>
                    <a:pt x="3227" y="10"/>
                  </a:cubicBezTo>
                  <a:cubicBezTo>
                    <a:pt x="3189" y="4"/>
                    <a:pt x="3153" y="1"/>
                    <a:pt x="3116" y="1"/>
                  </a:cubicBezTo>
                  <a:cubicBezTo>
                    <a:pt x="2801" y="1"/>
                    <a:pt x="2528" y="230"/>
                    <a:pt x="2478" y="554"/>
                  </a:cubicBezTo>
                  <a:lnTo>
                    <a:pt x="2168" y="2505"/>
                  </a:lnTo>
                  <a:lnTo>
                    <a:pt x="1857" y="554"/>
                  </a:lnTo>
                  <a:cubicBezTo>
                    <a:pt x="1804" y="204"/>
                    <a:pt x="1509" y="1"/>
                    <a:pt x="1209"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23" name="Google Shape;923;p55"/>
          <p:cNvCxnSpPr/>
          <p:nvPr/>
        </p:nvCxnSpPr>
        <p:spPr>
          <a:xfrm>
            <a:off x="1480813" y="2026803"/>
            <a:ext cx="854100" cy="0"/>
          </a:xfrm>
          <a:prstGeom prst="straightConnector1">
            <a:avLst/>
          </a:prstGeom>
          <a:noFill/>
          <a:ln w="19050" cap="flat" cmpd="sng">
            <a:solidFill>
              <a:srgbClr val="2C3938"/>
            </a:solidFill>
            <a:prstDash val="solid"/>
            <a:round/>
            <a:headEnd type="none" w="med" len="med"/>
            <a:tailEnd type="none" w="med" len="med"/>
          </a:ln>
        </p:spPr>
      </p:cxnSp>
      <p:cxnSp>
        <p:nvCxnSpPr>
          <p:cNvPr id="924" name="Google Shape;924;p55"/>
          <p:cNvCxnSpPr/>
          <p:nvPr/>
        </p:nvCxnSpPr>
        <p:spPr>
          <a:xfrm>
            <a:off x="4164142" y="2026803"/>
            <a:ext cx="854100" cy="0"/>
          </a:xfrm>
          <a:prstGeom prst="straightConnector1">
            <a:avLst/>
          </a:prstGeom>
          <a:noFill/>
          <a:ln w="19050" cap="flat" cmpd="sng">
            <a:solidFill>
              <a:srgbClr val="2C3938"/>
            </a:solidFill>
            <a:prstDash val="solid"/>
            <a:round/>
            <a:headEnd type="none" w="med" len="med"/>
            <a:tailEnd type="none" w="med" len="med"/>
          </a:ln>
        </p:spPr>
      </p:cxnSp>
      <p:cxnSp>
        <p:nvCxnSpPr>
          <p:cNvPr id="925" name="Google Shape;925;p55"/>
          <p:cNvCxnSpPr/>
          <p:nvPr/>
        </p:nvCxnSpPr>
        <p:spPr>
          <a:xfrm>
            <a:off x="6809063" y="2026803"/>
            <a:ext cx="854100" cy="0"/>
          </a:xfrm>
          <a:prstGeom prst="straightConnector1">
            <a:avLst/>
          </a:prstGeom>
          <a:noFill/>
          <a:ln w="19050" cap="flat" cmpd="sng">
            <a:solidFill>
              <a:srgbClr val="2C3938"/>
            </a:solidFill>
            <a:prstDash val="solid"/>
            <a:round/>
            <a:headEnd type="none" w="med" len="med"/>
            <a:tailEnd type="none" w="med" len="med"/>
          </a:ln>
        </p:spPr>
      </p:cxnSp>
      <p:sp>
        <p:nvSpPr>
          <p:cNvPr id="926" name="Google Shape;926;p55"/>
          <p:cNvSpPr txBox="1">
            <a:spLocks noGrp="1"/>
          </p:cNvSpPr>
          <p:nvPr>
            <p:ph type="subTitle" idx="1"/>
          </p:nvPr>
        </p:nvSpPr>
        <p:spPr>
          <a:xfrm>
            <a:off x="1023613" y="2064075"/>
            <a:ext cx="17685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dirty="0">
                <a:solidFill>
                  <a:srgbClr val="2C3938"/>
                </a:solidFill>
              </a:rPr>
              <a:t>Wen will ich erreichen?</a:t>
            </a:r>
            <a:endParaRPr dirty="0">
              <a:solidFill>
                <a:srgbClr val="2C3938"/>
              </a:solidFill>
            </a:endParaRPr>
          </a:p>
        </p:txBody>
      </p:sp>
      <p:sp>
        <p:nvSpPr>
          <p:cNvPr id="927" name="Google Shape;927;p55"/>
          <p:cNvSpPr txBox="1">
            <a:spLocks noGrp="1"/>
          </p:cNvSpPr>
          <p:nvPr>
            <p:ph type="subTitle" idx="2"/>
          </p:nvPr>
        </p:nvSpPr>
        <p:spPr>
          <a:xfrm>
            <a:off x="3706942" y="2064075"/>
            <a:ext cx="17685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dirty="0">
                <a:solidFill>
                  <a:srgbClr val="2C3938"/>
                </a:solidFill>
              </a:rPr>
              <a:t>Warum will ich sie erreichen?</a:t>
            </a:r>
            <a:endParaRPr dirty="0">
              <a:solidFill>
                <a:srgbClr val="2C3938"/>
              </a:solidFill>
            </a:endParaRPr>
          </a:p>
        </p:txBody>
      </p:sp>
      <p:sp>
        <p:nvSpPr>
          <p:cNvPr id="928" name="Google Shape;928;p55"/>
          <p:cNvSpPr txBox="1">
            <a:spLocks noGrp="1"/>
          </p:cNvSpPr>
          <p:nvPr>
            <p:ph type="subTitle" idx="3"/>
          </p:nvPr>
        </p:nvSpPr>
        <p:spPr>
          <a:xfrm>
            <a:off x="6351863" y="2064075"/>
            <a:ext cx="17685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dirty="0">
                <a:solidFill>
                  <a:srgbClr val="2C3938"/>
                </a:solidFill>
              </a:rPr>
              <a:t>Welchen Nutzen hat der Kunde von mir/meinem Produkt?</a:t>
            </a:r>
            <a:endParaRPr dirty="0">
              <a:solidFill>
                <a:srgbClr val="2C3938"/>
              </a:solidFill>
            </a:endParaRPr>
          </a:p>
        </p:txBody>
      </p:sp>
      <p:grpSp>
        <p:nvGrpSpPr>
          <p:cNvPr id="929" name="Google Shape;929;p55"/>
          <p:cNvGrpSpPr/>
          <p:nvPr/>
        </p:nvGrpSpPr>
        <p:grpSpPr>
          <a:xfrm>
            <a:off x="4384272" y="1459225"/>
            <a:ext cx="375450" cy="377896"/>
            <a:chOff x="1532697" y="2289625"/>
            <a:chExt cx="375450" cy="377896"/>
          </a:xfrm>
        </p:grpSpPr>
        <p:sp>
          <p:nvSpPr>
            <p:cNvPr id="930" name="Google Shape;930;p55"/>
            <p:cNvSpPr/>
            <p:nvPr/>
          </p:nvSpPr>
          <p:spPr>
            <a:xfrm>
              <a:off x="1717976" y="2362851"/>
              <a:ext cx="37746" cy="52988"/>
            </a:xfrm>
            <a:custGeom>
              <a:avLst/>
              <a:gdLst/>
              <a:ahLst/>
              <a:cxnLst/>
              <a:rect l="l" t="t" r="r" b="b"/>
              <a:pathLst>
                <a:path w="1466" h="2058" extrusionOk="0">
                  <a:moveTo>
                    <a:pt x="729" y="609"/>
                  </a:moveTo>
                  <a:cubicBezTo>
                    <a:pt x="934" y="995"/>
                    <a:pt x="1029" y="1252"/>
                    <a:pt x="1029" y="1329"/>
                  </a:cubicBezTo>
                  <a:cubicBezTo>
                    <a:pt x="1029" y="1492"/>
                    <a:pt x="892" y="1629"/>
                    <a:pt x="729" y="1629"/>
                  </a:cubicBezTo>
                  <a:cubicBezTo>
                    <a:pt x="566" y="1629"/>
                    <a:pt x="429" y="1492"/>
                    <a:pt x="429" y="1329"/>
                  </a:cubicBezTo>
                  <a:cubicBezTo>
                    <a:pt x="429" y="1252"/>
                    <a:pt x="523" y="995"/>
                    <a:pt x="729" y="609"/>
                  </a:cubicBezTo>
                  <a:close/>
                  <a:moveTo>
                    <a:pt x="729" y="1"/>
                  </a:moveTo>
                  <a:cubicBezTo>
                    <a:pt x="635" y="1"/>
                    <a:pt x="549" y="52"/>
                    <a:pt x="497" y="129"/>
                  </a:cubicBezTo>
                  <a:cubicBezTo>
                    <a:pt x="172" y="721"/>
                    <a:pt x="1" y="1123"/>
                    <a:pt x="1" y="1329"/>
                  </a:cubicBezTo>
                  <a:cubicBezTo>
                    <a:pt x="1" y="1731"/>
                    <a:pt x="326" y="2057"/>
                    <a:pt x="729" y="2057"/>
                  </a:cubicBezTo>
                  <a:cubicBezTo>
                    <a:pt x="1131" y="2057"/>
                    <a:pt x="1466" y="1731"/>
                    <a:pt x="1466" y="1329"/>
                  </a:cubicBezTo>
                  <a:cubicBezTo>
                    <a:pt x="1466" y="1123"/>
                    <a:pt x="1294" y="721"/>
                    <a:pt x="960" y="129"/>
                  </a:cubicBezTo>
                  <a:cubicBezTo>
                    <a:pt x="917" y="52"/>
                    <a:pt x="823" y="1"/>
                    <a:pt x="729"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5"/>
            <p:cNvSpPr/>
            <p:nvPr/>
          </p:nvSpPr>
          <p:spPr>
            <a:xfrm>
              <a:off x="1744445" y="2404176"/>
              <a:ext cx="37746" cy="53117"/>
            </a:xfrm>
            <a:custGeom>
              <a:avLst/>
              <a:gdLst/>
              <a:ahLst/>
              <a:cxnLst/>
              <a:rect l="l" t="t" r="r" b="b"/>
              <a:pathLst>
                <a:path w="1466" h="2063" extrusionOk="0">
                  <a:moveTo>
                    <a:pt x="737" y="606"/>
                  </a:moveTo>
                  <a:cubicBezTo>
                    <a:pt x="943" y="1000"/>
                    <a:pt x="1037" y="1249"/>
                    <a:pt x="1037" y="1334"/>
                  </a:cubicBezTo>
                  <a:cubicBezTo>
                    <a:pt x="1037" y="1536"/>
                    <a:pt x="885" y="1636"/>
                    <a:pt x="733" y="1636"/>
                  </a:cubicBezTo>
                  <a:cubicBezTo>
                    <a:pt x="581" y="1636"/>
                    <a:pt x="429" y="1536"/>
                    <a:pt x="429" y="1334"/>
                  </a:cubicBezTo>
                  <a:cubicBezTo>
                    <a:pt x="438" y="1257"/>
                    <a:pt x="532" y="1000"/>
                    <a:pt x="737" y="606"/>
                  </a:cubicBezTo>
                  <a:close/>
                  <a:moveTo>
                    <a:pt x="734" y="0"/>
                  </a:moveTo>
                  <a:cubicBezTo>
                    <a:pt x="643" y="0"/>
                    <a:pt x="553" y="45"/>
                    <a:pt x="506" y="135"/>
                  </a:cubicBezTo>
                  <a:cubicBezTo>
                    <a:pt x="172" y="726"/>
                    <a:pt x="1" y="1129"/>
                    <a:pt x="1" y="1334"/>
                  </a:cubicBezTo>
                  <a:cubicBezTo>
                    <a:pt x="1" y="1737"/>
                    <a:pt x="335" y="2063"/>
                    <a:pt x="737" y="2063"/>
                  </a:cubicBezTo>
                  <a:cubicBezTo>
                    <a:pt x="1132" y="2063"/>
                    <a:pt x="1466" y="1737"/>
                    <a:pt x="1466" y="1334"/>
                  </a:cubicBezTo>
                  <a:cubicBezTo>
                    <a:pt x="1466" y="1129"/>
                    <a:pt x="1294" y="726"/>
                    <a:pt x="969" y="135"/>
                  </a:cubicBezTo>
                  <a:cubicBezTo>
                    <a:pt x="917" y="45"/>
                    <a:pt x="825" y="0"/>
                    <a:pt x="734"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5"/>
            <p:cNvSpPr/>
            <p:nvPr/>
          </p:nvSpPr>
          <p:spPr>
            <a:xfrm>
              <a:off x="1590475" y="2436592"/>
              <a:ext cx="37746" cy="53143"/>
            </a:xfrm>
            <a:custGeom>
              <a:avLst/>
              <a:gdLst/>
              <a:ahLst/>
              <a:cxnLst/>
              <a:rect l="l" t="t" r="r" b="b"/>
              <a:pathLst>
                <a:path w="1466" h="2064" extrusionOk="0">
                  <a:moveTo>
                    <a:pt x="729" y="607"/>
                  </a:moveTo>
                  <a:cubicBezTo>
                    <a:pt x="926" y="984"/>
                    <a:pt x="1029" y="1249"/>
                    <a:pt x="1029" y="1335"/>
                  </a:cubicBezTo>
                  <a:cubicBezTo>
                    <a:pt x="1029" y="1532"/>
                    <a:pt x="879" y="1630"/>
                    <a:pt x="729" y="1630"/>
                  </a:cubicBezTo>
                  <a:cubicBezTo>
                    <a:pt x="579" y="1630"/>
                    <a:pt x="429" y="1532"/>
                    <a:pt x="429" y="1335"/>
                  </a:cubicBezTo>
                  <a:cubicBezTo>
                    <a:pt x="429" y="1249"/>
                    <a:pt x="540" y="984"/>
                    <a:pt x="729" y="607"/>
                  </a:cubicBezTo>
                  <a:close/>
                  <a:moveTo>
                    <a:pt x="729" y="0"/>
                  </a:moveTo>
                  <a:cubicBezTo>
                    <a:pt x="639" y="0"/>
                    <a:pt x="549" y="45"/>
                    <a:pt x="498" y="135"/>
                  </a:cubicBezTo>
                  <a:cubicBezTo>
                    <a:pt x="172" y="727"/>
                    <a:pt x="1" y="1129"/>
                    <a:pt x="1" y="1335"/>
                  </a:cubicBezTo>
                  <a:cubicBezTo>
                    <a:pt x="1" y="1737"/>
                    <a:pt x="326" y="2063"/>
                    <a:pt x="729" y="2063"/>
                  </a:cubicBezTo>
                  <a:cubicBezTo>
                    <a:pt x="1132" y="2063"/>
                    <a:pt x="1466" y="1737"/>
                    <a:pt x="1466" y="1335"/>
                  </a:cubicBezTo>
                  <a:lnTo>
                    <a:pt x="1457" y="1335"/>
                  </a:lnTo>
                  <a:cubicBezTo>
                    <a:pt x="1457" y="1129"/>
                    <a:pt x="1294" y="727"/>
                    <a:pt x="960" y="135"/>
                  </a:cubicBezTo>
                  <a:cubicBezTo>
                    <a:pt x="909" y="45"/>
                    <a:pt x="819" y="0"/>
                    <a:pt x="729"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5"/>
            <p:cNvSpPr/>
            <p:nvPr/>
          </p:nvSpPr>
          <p:spPr>
            <a:xfrm>
              <a:off x="1811723" y="2453148"/>
              <a:ext cx="37746" cy="53117"/>
            </a:xfrm>
            <a:custGeom>
              <a:avLst/>
              <a:gdLst/>
              <a:ahLst/>
              <a:cxnLst/>
              <a:rect l="l" t="t" r="r" b="b"/>
              <a:pathLst>
                <a:path w="1466" h="2063" extrusionOk="0">
                  <a:moveTo>
                    <a:pt x="729" y="606"/>
                  </a:moveTo>
                  <a:cubicBezTo>
                    <a:pt x="926" y="992"/>
                    <a:pt x="1029" y="1249"/>
                    <a:pt x="1029" y="1334"/>
                  </a:cubicBezTo>
                  <a:cubicBezTo>
                    <a:pt x="1029" y="1536"/>
                    <a:pt x="879" y="1636"/>
                    <a:pt x="729" y="1636"/>
                  </a:cubicBezTo>
                  <a:cubicBezTo>
                    <a:pt x="579" y="1636"/>
                    <a:pt x="429" y="1536"/>
                    <a:pt x="429" y="1334"/>
                  </a:cubicBezTo>
                  <a:cubicBezTo>
                    <a:pt x="429" y="1257"/>
                    <a:pt x="523" y="1000"/>
                    <a:pt x="729" y="606"/>
                  </a:cubicBezTo>
                  <a:close/>
                  <a:moveTo>
                    <a:pt x="732" y="0"/>
                  </a:moveTo>
                  <a:cubicBezTo>
                    <a:pt x="641" y="0"/>
                    <a:pt x="549" y="45"/>
                    <a:pt x="498" y="135"/>
                  </a:cubicBezTo>
                  <a:cubicBezTo>
                    <a:pt x="172" y="726"/>
                    <a:pt x="1" y="1129"/>
                    <a:pt x="1" y="1334"/>
                  </a:cubicBezTo>
                  <a:cubicBezTo>
                    <a:pt x="1" y="1737"/>
                    <a:pt x="326" y="2063"/>
                    <a:pt x="729" y="2063"/>
                  </a:cubicBezTo>
                  <a:cubicBezTo>
                    <a:pt x="1132" y="2063"/>
                    <a:pt x="1466" y="1737"/>
                    <a:pt x="1466" y="1334"/>
                  </a:cubicBezTo>
                  <a:cubicBezTo>
                    <a:pt x="1466" y="1129"/>
                    <a:pt x="1294" y="726"/>
                    <a:pt x="960" y="135"/>
                  </a:cubicBezTo>
                  <a:cubicBezTo>
                    <a:pt x="913" y="45"/>
                    <a:pt x="823" y="0"/>
                    <a:pt x="732"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5"/>
            <p:cNvSpPr/>
            <p:nvPr/>
          </p:nvSpPr>
          <p:spPr>
            <a:xfrm>
              <a:off x="1532697" y="2289625"/>
              <a:ext cx="375450" cy="377896"/>
            </a:xfrm>
            <a:custGeom>
              <a:avLst/>
              <a:gdLst/>
              <a:ahLst/>
              <a:cxnLst/>
              <a:rect l="l" t="t" r="r" b="b"/>
              <a:pathLst>
                <a:path w="14582" h="14677" extrusionOk="0">
                  <a:moveTo>
                    <a:pt x="2973" y="8602"/>
                  </a:moveTo>
                  <a:cubicBezTo>
                    <a:pt x="3170" y="8979"/>
                    <a:pt x="3273" y="9245"/>
                    <a:pt x="3273" y="9322"/>
                  </a:cubicBezTo>
                  <a:cubicBezTo>
                    <a:pt x="3273" y="9484"/>
                    <a:pt x="3144" y="9622"/>
                    <a:pt x="2973" y="9622"/>
                  </a:cubicBezTo>
                  <a:cubicBezTo>
                    <a:pt x="2810" y="9622"/>
                    <a:pt x="2673" y="9484"/>
                    <a:pt x="2673" y="9322"/>
                  </a:cubicBezTo>
                  <a:cubicBezTo>
                    <a:pt x="2673" y="9245"/>
                    <a:pt x="2784" y="8979"/>
                    <a:pt x="2973" y="8602"/>
                  </a:cubicBezTo>
                  <a:close/>
                  <a:moveTo>
                    <a:pt x="6597" y="1"/>
                  </a:moveTo>
                  <a:cubicBezTo>
                    <a:pt x="6434" y="1"/>
                    <a:pt x="6297" y="95"/>
                    <a:pt x="6237" y="241"/>
                  </a:cubicBezTo>
                  <a:lnTo>
                    <a:pt x="5852" y="1149"/>
                  </a:lnTo>
                  <a:lnTo>
                    <a:pt x="4883" y="1491"/>
                  </a:lnTo>
                  <a:cubicBezTo>
                    <a:pt x="4806" y="1526"/>
                    <a:pt x="4738" y="1568"/>
                    <a:pt x="4695" y="1637"/>
                  </a:cubicBezTo>
                  <a:cubicBezTo>
                    <a:pt x="4571" y="1804"/>
                    <a:pt x="4716" y="1985"/>
                    <a:pt x="4870" y="1985"/>
                  </a:cubicBezTo>
                  <a:cubicBezTo>
                    <a:pt x="4929" y="1985"/>
                    <a:pt x="4990" y="1958"/>
                    <a:pt x="5038" y="1894"/>
                  </a:cubicBezTo>
                  <a:lnTo>
                    <a:pt x="6014" y="1551"/>
                  </a:lnTo>
                  <a:cubicBezTo>
                    <a:pt x="6117" y="1508"/>
                    <a:pt x="6203" y="1431"/>
                    <a:pt x="6246" y="1337"/>
                  </a:cubicBezTo>
                  <a:lnTo>
                    <a:pt x="6614" y="438"/>
                  </a:lnTo>
                  <a:lnTo>
                    <a:pt x="7325" y="438"/>
                  </a:lnTo>
                  <a:lnTo>
                    <a:pt x="8516" y="2502"/>
                  </a:lnTo>
                  <a:cubicBezTo>
                    <a:pt x="8585" y="2629"/>
                    <a:pt x="8716" y="2698"/>
                    <a:pt x="8850" y="2698"/>
                  </a:cubicBezTo>
                  <a:cubicBezTo>
                    <a:pt x="8914" y="2698"/>
                    <a:pt x="8980" y="2682"/>
                    <a:pt x="9039" y="2648"/>
                  </a:cubicBezTo>
                  <a:lnTo>
                    <a:pt x="10024" y="2091"/>
                  </a:lnTo>
                  <a:lnTo>
                    <a:pt x="10606" y="2742"/>
                  </a:lnTo>
                  <a:lnTo>
                    <a:pt x="10572" y="5963"/>
                  </a:lnTo>
                  <a:lnTo>
                    <a:pt x="9784" y="8062"/>
                  </a:lnTo>
                  <a:cubicBezTo>
                    <a:pt x="9752" y="8061"/>
                    <a:pt x="9720" y="8060"/>
                    <a:pt x="9688" y="8060"/>
                  </a:cubicBezTo>
                  <a:cubicBezTo>
                    <a:pt x="9275" y="8060"/>
                    <a:pt x="8864" y="8163"/>
                    <a:pt x="8490" y="8354"/>
                  </a:cubicBezTo>
                  <a:cubicBezTo>
                    <a:pt x="8122" y="8542"/>
                    <a:pt x="7719" y="8636"/>
                    <a:pt x="7308" y="8636"/>
                  </a:cubicBezTo>
                  <a:cubicBezTo>
                    <a:pt x="7025" y="8636"/>
                    <a:pt x="7025" y="9065"/>
                    <a:pt x="7308" y="9065"/>
                  </a:cubicBezTo>
                  <a:cubicBezTo>
                    <a:pt x="7788" y="9065"/>
                    <a:pt x="8259" y="8953"/>
                    <a:pt x="8679" y="8739"/>
                  </a:cubicBezTo>
                  <a:cubicBezTo>
                    <a:pt x="8970" y="8593"/>
                    <a:pt x="9287" y="8508"/>
                    <a:pt x="9621" y="8491"/>
                  </a:cubicBezTo>
                  <a:lnTo>
                    <a:pt x="9621" y="8491"/>
                  </a:lnTo>
                  <a:lnTo>
                    <a:pt x="7951" y="12911"/>
                  </a:lnTo>
                  <a:lnTo>
                    <a:pt x="6220" y="8859"/>
                  </a:lnTo>
                  <a:lnTo>
                    <a:pt x="6220" y="8859"/>
                  </a:lnTo>
                  <a:cubicBezTo>
                    <a:pt x="6263" y="8876"/>
                    <a:pt x="6306" y="8893"/>
                    <a:pt x="6348" y="8902"/>
                  </a:cubicBezTo>
                  <a:cubicBezTo>
                    <a:pt x="6376" y="8911"/>
                    <a:pt x="6403" y="8916"/>
                    <a:pt x="6428" y="8916"/>
                  </a:cubicBezTo>
                  <a:cubicBezTo>
                    <a:pt x="6646" y="8916"/>
                    <a:pt x="6732" y="8576"/>
                    <a:pt x="6486" y="8499"/>
                  </a:cubicBezTo>
                  <a:cubicBezTo>
                    <a:pt x="6366" y="8456"/>
                    <a:pt x="6254" y="8414"/>
                    <a:pt x="6143" y="8354"/>
                  </a:cubicBezTo>
                  <a:cubicBezTo>
                    <a:pt x="6083" y="8328"/>
                    <a:pt x="6031" y="8302"/>
                    <a:pt x="5971" y="8276"/>
                  </a:cubicBezTo>
                  <a:lnTo>
                    <a:pt x="5483" y="7128"/>
                  </a:lnTo>
                  <a:cubicBezTo>
                    <a:pt x="5449" y="7034"/>
                    <a:pt x="5372" y="6957"/>
                    <a:pt x="5278" y="6906"/>
                  </a:cubicBezTo>
                  <a:lnTo>
                    <a:pt x="4292" y="6400"/>
                  </a:lnTo>
                  <a:lnTo>
                    <a:pt x="3127" y="4644"/>
                  </a:lnTo>
                  <a:lnTo>
                    <a:pt x="4532" y="2631"/>
                  </a:lnTo>
                  <a:cubicBezTo>
                    <a:pt x="4649" y="2465"/>
                    <a:pt x="4501" y="2290"/>
                    <a:pt x="4348" y="2290"/>
                  </a:cubicBezTo>
                  <a:cubicBezTo>
                    <a:pt x="4288" y="2290"/>
                    <a:pt x="4227" y="2317"/>
                    <a:pt x="4181" y="2382"/>
                  </a:cubicBezTo>
                  <a:lnTo>
                    <a:pt x="2759" y="4421"/>
                  </a:lnTo>
                  <a:cubicBezTo>
                    <a:pt x="2673" y="4550"/>
                    <a:pt x="2673" y="4721"/>
                    <a:pt x="2759" y="4858"/>
                  </a:cubicBezTo>
                  <a:lnTo>
                    <a:pt x="3941" y="6632"/>
                  </a:lnTo>
                  <a:cubicBezTo>
                    <a:pt x="3984" y="6692"/>
                    <a:pt x="4035" y="6743"/>
                    <a:pt x="4104" y="6777"/>
                  </a:cubicBezTo>
                  <a:lnTo>
                    <a:pt x="5089" y="7291"/>
                  </a:lnTo>
                  <a:lnTo>
                    <a:pt x="5098" y="7291"/>
                  </a:lnTo>
                  <a:lnTo>
                    <a:pt x="5440" y="8114"/>
                  </a:lnTo>
                  <a:cubicBezTo>
                    <a:pt x="5258" y="8075"/>
                    <a:pt x="5073" y="8055"/>
                    <a:pt x="4888" y="8055"/>
                  </a:cubicBezTo>
                  <a:cubicBezTo>
                    <a:pt x="4463" y="8055"/>
                    <a:pt x="4040" y="8157"/>
                    <a:pt x="3658" y="8354"/>
                  </a:cubicBezTo>
                  <a:cubicBezTo>
                    <a:pt x="3573" y="8396"/>
                    <a:pt x="3487" y="8431"/>
                    <a:pt x="3393" y="8465"/>
                  </a:cubicBezTo>
                  <a:cubicBezTo>
                    <a:pt x="3341" y="8362"/>
                    <a:pt x="3281" y="8251"/>
                    <a:pt x="3213" y="8122"/>
                  </a:cubicBezTo>
                  <a:cubicBezTo>
                    <a:pt x="3161" y="8045"/>
                    <a:pt x="3076" y="7994"/>
                    <a:pt x="2982" y="7994"/>
                  </a:cubicBezTo>
                  <a:cubicBezTo>
                    <a:pt x="2887" y="7994"/>
                    <a:pt x="2793" y="8045"/>
                    <a:pt x="2750" y="8122"/>
                  </a:cubicBezTo>
                  <a:cubicBezTo>
                    <a:pt x="2647" y="8311"/>
                    <a:pt x="2553" y="8482"/>
                    <a:pt x="2485" y="8636"/>
                  </a:cubicBezTo>
                  <a:cubicBezTo>
                    <a:pt x="2091" y="8636"/>
                    <a:pt x="1705" y="8542"/>
                    <a:pt x="1345" y="8371"/>
                  </a:cubicBezTo>
                  <a:cubicBezTo>
                    <a:pt x="1003" y="8199"/>
                    <a:pt x="617" y="8097"/>
                    <a:pt x="231" y="8079"/>
                  </a:cubicBezTo>
                  <a:cubicBezTo>
                    <a:pt x="226" y="8079"/>
                    <a:pt x="221" y="8079"/>
                    <a:pt x="216" y="8079"/>
                  </a:cubicBezTo>
                  <a:cubicBezTo>
                    <a:pt x="102" y="8079"/>
                    <a:pt x="0" y="8171"/>
                    <a:pt x="0" y="8294"/>
                  </a:cubicBezTo>
                  <a:lnTo>
                    <a:pt x="0" y="14145"/>
                  </a:lnTo>
                  <a:cubicBezTo>
                    <a:pt x="0" y="14436"/>
                    <a:pt x="240" y="14676"/>
                    <a:pt x="531" y="14676"/>
                  </a:cubicBezTo>
                  <a:lnTo>
                    <a:pt x="14059" y="14676"/>
                  </a:lnTo>
                  <a:cubicBezTo>
                    <a:pt x="14350" y="14676"/>
                    <a:pt x="14582" y="14436"/>
                    <a:pt x="14582" y="14154"/>
                  </a:cubicBezTo>
                  <a:lnTo>
                    <a:pt x="14582" y="13425"/>
                  </a:lnTo>
                  <a:cubicBezTo>
                    <a:pt x="14582" y="13284"/>
                    <a:pt x="14474" y="13213"/>
                    <a:pt x="14367" y="13213"/>
                  </a:cubicBezTo>
                  <a:cubicBezTo>
                    <a:pt x="14260" y="13213"/>
                    <a:pt x="14153" y="13284"/>
                    <a:pt x="14153" y="13425"/>
                  </a:cubicBezTo>
                  <a:lnTo>
                    <a:pt x="14153" y="14154"/>
                  </a:lnTo>
                  <a:cubicBezTo>
                    <a:pt x="14153" y="14205"/>
                    <a:pt x="14110" y="14248"/>
                    <a:pt x="14059" y="14248"/>
                  </a:cubicBezTo>
                  <a:lnTo>
                    <a:pt x="523" y="14248"/>
                  </a:lnTo>
                  <a:cubicBezTo>
                    <a:pt x="463" y="14248"/>
                    <a:pt x="420" y="14205"/>
                    <a:pt x="420" y="14154"/>
                  </a:cubicBezTo>
                  <a:lnTo>
                    <a:pt x="420" y="8534"/>
                  </a:lnTo>
                  <a:cubicBezTo>
                    <a:pt x="677" y="8568"/>
                    <a:pt x="917" y="8645"/>
                    <a:pt x="1148" y="8756"/>
                  </a:cubicBezTo>
                  <a:cubicBezTo>
                    <a:pt x="1508" y="8936"/>
                    <a:pt x="1894" y="9030"/>
                    <a:pt x="2296" y="9056"/>
                  </a:cubicBezTo>
                  <a:cubicBezTo>
                    <a:pt x="2262" y="9142"/>
                    <a:pt x="2245" y="9227"/>
                    <a:pt x="2236" y="9322"/>
                  </a:cubicBezTo>
                  <a:cubicBezTo>
                    <a:pt x="2236" y="9724"/>
                    <a:pt x="2570" y="10050"/>
                    <a:pt x="2973" y="10050"/>
                  </a:cubicBezTo>
                  <a:cubicBezTo>
                    <a:pt x="3376" y="10050"/>
                    <a:pt x="3701" y="9724"/>
                    <a:pt x="3701" y="9322"/>
                  </a:cubicBezTo>
                  <a:cubicBezTo>
                    <a:pt x="3684" y="9159"/>
                    <a:pt x="3641" y="9005"/>
                    <a:pt x="3564" y="8859"/>
                  </a:cubicBezTo>
                  <a:cubicBezTo>
                    <a:pt x="3658" y="8816"/>
                    <a:pt x="3753" y="8782"/>
                    <a:pt x="3838" y="8739"/>
                  </a:cubicBezTo>
                  <a:cubicBezTo>
                    <a:pt x="4165" y="8568"/>
                    <a:pt x="4526" y="8483"/>
                    <a:pt x="4889" y="8483"/>
                  </a:cubicBezTo>
                  <a:cubicBezTo>
                    <a:pt x="5145" y="8483"/>
                    <a:pt x="5401" y="8526"/>
                    <a:pt x="5646" y="8611"/>
                  </a:cubicBezTo>
                  <a:lnTo>
                    <a:pt x="7676" y="13374"/>
                  </a:lnTo>
                  <a:cubicBezTo>
                    <a:pt x="7728" y="13477"/>
                    <a:pt x="7839" y="13554"/>
                    <a:pt x="7959" y="13554"/>
                  </a:cubicBezTo>
                  <a:cubicBezTo>
                    <a:pt x="8088" y="13545"/>
                    <a:pt x="8190" y="13477"/>
                    <a:pt x="8233" y="13357"/>
                  </a:cubicBezTo>
                  <a:lnTo>
                    <a:pt x="10067" y="8508"/>
                  </a:lnTo>
                  <a:cubicBezTo>
                    <a:pt x="10315" y="8542"/>
                    <a:pt x="10555" y="8619"/>
                    <a:pt x="10786" y="8739"/>
                  </a:cubicBezTo>
                  <a:cubicBezTo>
                    <a:pt x="11215" y="8953"/>
                    <a:pt x="11684" y="9060"/>
                    <a:pt x="12153" y="9060"/>
                  </a:cubicBezTo>
                  <a:cubicBezTo>
                    <a:pt x="12622" y="9060"/>
                    <a:pt x="13091" y="8953"/>
                    <a:pt x="13519" y="8739"/>
                  </a:cubicBezTo>
                  <a:cubicBezTo>
                    <a:pt x="13716" y="8636"/>
                    <a:pt x="13930" y="8559"/>
                    <a:pt x="14153" y="8525"/>
                  </a:cubicBezTo>
                  <a:lnTo>
                    <a:pt x="14153" y="12500"/>
                  </a:lnTo>
                  <a:cubicBezTo>
                    <a:pt x="14153" y="12620"/>
                    <a:pt x="14247" y="12714"/>
                    <a:pt x="14367" y="12714"/>
                  </a:cubicBezTo>
                  <a:cubicBezTo>
                    <a:pt x="14487" y="12714"/>
                    <a:pt x="14582" y="12620"/>
                    <a:pt x="14582" y="12500"/>
                  </a:cubicBezTo>
                  <a:lnTo>
                    <a:pt x="14582" y="8285"/>
                  </a:lnTo>
                  <a:cubicBezTo>
                    <a:pt x="14582" y="8162"/>
                    <a:pt x="14487" y="8070"/>
                    <a:pt x="14366" y="8070"/>
                  </a:cubicBezTo>
                  <a:cubicBezTo>
                    <a:pt x="14361" y="8070"/>
                    <a:pt x="14356" y="8071"/>
                    <a:pt x="14350" y="8071"/>
                  </a:cubicBezTo>
                  <a:cubicBezTo>
                    <a:pt x="13999" y="8097"/>
                    <a:pt x="13648" y="8191"/>
                    <a:pt x="13331" y="8354"/>
                  </a:cubicBezTo>
                  <a:cubicBezTo>
                    <a:pt x="12958" y="8538"/>
                    <a:pt x="12555" y="8630"/>
                    <a:pt x="12154" y="8630"/>
                  </a:cubicBezTo>
                  <a:cubicBezTo>
                    <a:pt x="11752" y="8630"/>
                    <a:pt x="11352" y="8538"/>
                    <a:pt x="10983" y="8354"/>
                  </a:cubicBezTo>
                  <a:cubicBezTo>
                    <a:pt x="10743" y="8234"/>
                    <a:pt x="10495" y="8148"/>
                    <a:pt x="10229" y="8097"/>
                  </a:cubicBezTo>
                  <a:lnTo>
                    <a:pt x="10983" y="6109"/>
                  </a:lnTo>
                  <a:cubicBezTo>
                    <a:pt x="11000" y="6066"/>
                    <a:pt x="11009" y="6015"/>
                    <a:pt x="11009" y="5963"/>
                  </a:cubicBezTo>
                  <a:lnTo>
                    <a:pt x="11043" y="2725"/>
                  </a:lnTo>
                  <a:cubicBezTo>
                    <a:pt x="11043" y="2622"/>
                    <a:pt x="11009" y="2537"/>
                    <a:pt x="10949" y="2459"/>
                  </a:cubicBezTo>
                  <a:lnTo>
                    <a:pt x="10332" y="1765"/>
                  </a:lnTo>
                  <a:cubicBezTo>
                    <a:pt x="10251" y="1685"/>
                    <a:pt x="10144" y="1641"/>
                    <a:pt x="10037" y="1641"/>
                  </a:cubicBezTo>
                  <a:cubicBezTo>
                    <a:pt x="9973" y="1641"/>
                    <a:pt x="9910" y="1656"/>
                    <a:pt x="9852" y="1688"/>
                  </a:cubicBezTo>
                  <a:lnTo>
                    <a:pt x="8867" y="2245"/>
                  </a:lnTo>
                  <a:lnTo>
                    <a:pt x="7693" y="198"/>
                  </a:lnTo>
                  <a:cubicBezTo>
                    <a:pt x="7625" y="78"/>
                    <a:pt x="7496" y="1"/>
                    <a:pt x="7359"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55"/>
          <p:cNvGrpSpPr/>
          <p:nvPr/>
        </p:nvGrpSpPr>
        <p:grpSpPr>
          <a:xfrm>
            <a:off x="7070357" y="1538485"/>
            <a:ext cx="331520" cy="348032"/>
            <a:chOff x="1956845" y="1500498"/>
            <a:chExt cx="331520" cy="348032"/>
          </a:xfrm>
        </p:grpSpPr>
        <p:sp>
          <p:nvSpPr>
            <p:cNvPr id="936" name="Google Shape;936;p55"/>
            <p:cNvSpPr/>
            <p:nvPr/>
          </p:nvSpPr>
          <p:spPr>
            <a:xfrm>
              <a:off x="2078413" y="1736882"/>
              <a:ext cx="88800" cy="44608"/>
            </a:xfrm>
            <a:custGeom>
              <a:avLst/>
              <a:gdLst/>
              <a:ahLst/>
              <a:cxnLst/>
              <a:rect l="l" t="t" r="r" b="b"/>
              <a:pathLst>
                <a:path w="2775" h="1394" extrusionOk="0">
                  <a:moveTo>
                    <a:pt x="2322" y="310"/>
                  </a:moveTo>
                  <a:cubicBezTo>
                    <a:pt x="2381" y="310"/>
                    <a:pt x="2417" y="357"/>
                    <a:pt x="2429" y="381"/>
                  </a:cubicBezTo>
                  <a:cubicBezTo>
                    <a:pt x="2429" y="405"/>
                    <a:pt x="2429" y="477"/>
                    <a:pt x="2381" y="500"/>
                  </a:cubicBezTo>
                  <a:lnTo>
                    <a:pt x="1953" y="858"/>
                  </a:lnTo>
                  <a:cubicBezTo>
                    <a:pt x="1786" y="994"/>
                    <a:pt x="1584" y="1063"/>
                    <a:pt x="1384" y="1063"/>
                  </a:cubicBezTo>
                  <a:cubicBezTo>
                    <a:pt x="1185" y="1063"/>
                    <a:pt x="988" y="994"/>
                    <a:pt x="833" y="858"/>
                  </a:cubicBezTo>
                  <a:lnTo>
                    <a:pt x="405" y="500"/>
                  </a:lnTo>
                  <a:cubicBezTo>
                    <a:pt x="345" y="453"/>
                    <a:pt x="357" y="393"/>
                    <a:pt x="369" y="381"/>
                  </a:cubicBezTo>
                  <a:cubicBezTo>
                    <a:pt x="393" y="369"/>
                    <a:pt x="405" y="310"/>
                    <a:pt x="476" y="310"/>
                  </a:cubicBezTo>
                  <a:close/>
                  <a:moveTo>
                    <a:pt x="464" y="0"/>
                  </a:moveTo>
                  <a:cubicBezTo>
                    <a:pt x="286" y="0"/>
                    <a:pt x="119" y="96"/>
                    <a:pt x="60" y="274"/>
                  </a:cubicBezTo>
                  <a:cubicBezTo>
                    <a:pt x="0" y="441"/>
                    <a:pt x="48" y="631"/>
                    <a:pt x="191" y="750"/>
                  </a:cubicBezTo>
                  <a:lnTo>
                    <a:pt x="631" y="1108"/>
                  </a:lnTo>
                  <a:cubicBezTo>
                    <a:pt x="845" y="1286"/>
                    <a:pt x="1119" y="1393"/>
                    <a:pt x="1381" y="1393"/>
                  </a:cubicBezTo>
                  <a:cubicBezTo>
                    <a:pt x="1655" y="1393"/>
                    <a:pt x="1941" y="1298"/>
                    <a:pt x="2143" y="1108"/>
                  </a:cubicBezTo>
                  <a:lnTo>
                    <a:pt x="2572" y="750"/>
                  </a:lnTo>
                  <a:cubicBezTo>
                    <a:pt x="2727" y="631"/>
                    <a:pt x="2774" y="453"/>
                    <a:pt x="2715" y="274"/>
                  </a:cubicBezTo>
                  <a:cubicBezTo>
                    <a:pt x="2655" y="107"/>
                    <a:pt x="2488" y="0"/>
                    <a:pt x="2310"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5"/>
            <p:cNvSpPr/>
            <p:nvPr/>
          </p:nvSpPr>
          <p:spPr>
            <a:xfrm>
              <a:off x="1956845" y="1500498"/>
              <a:ext cx="331520" cy="348032"/>
            </a:xfrm>
            <a:custGeom>
              <a:avLst/>
              <a:gdLst/>
              <a:ahLst/>
              <a:cxnLst/>
              <a:rect l="l" t="t" r="r" b="b"/>
              <a:pathLst>
                <a:path w="10360" h="10876" extrusionOk="0">
                  <a:moveTo>
                    <a:pt x="1205" y="326"/>
                  </a:moveTo>
                  <a:cubicBezTo>
                    <a:pt x="1252" y="326"/>
                    <a:pt x="1300" y="330"/>
                    <a:pt x="1346" y="339"/>
                  </a:cubicBezTo>
                  <a:cubicBezTo>
                    <a:pt x="1942" y="494"/>
                    <a:pt x="2525" y="791"/>
                    <a:pt x="3061" y="1232"/>
                  </a:cubicBezTo>
                  <a:cubicBezTo>
                    <a:pt x="2894" y="1315"/>
                    <a:pt x="2727" y="1387"/>
                    <a:pt x="2585" y="1458"/>
                  </a:cubicBezTo>
                  <a:cubicBezTo>
                    <a:pt x="2108" y="922"/>
                    <a:pt x="1489" y="565"/>
                    <a:pt x="1108" y="470"/>
                  </a:cubicBezTo>
                  <a:cubicBezTo>
                    <a:pt x="989" y="458"/>
                    <a:pt x="882" y="458"/>
                    <a:pt x="811" y="458"/>
                  </a:cubicBezTo>
                  <a:cubicBezTo>
                    <a:pt x="918" y="368"/>
                    <a:pt x="1060" y="326"/>
                    <a:pt x="1205" y="326"/>
                  </a:cubicBezTo>
                  <a:close/>
                  <a:moveTo>
                    <a:pt x="9179" y="326"/>
                  </a:moveTo>
                  <a:cubicBezTo>
                    <a:pt x="9324" y="326"/>
                    <a:pt x="9466" y="368"/>
                    <a:pt x="9574" y="458"/>
                  </a:cubicBezTo>
                  <a:lnTo>
                    <a:pt x="9585" y="482"/>
                  </a:lnTo>
                  <a:cubicBezTo>
                    <a:pt x="9548" y="471"/>
                    <a:pt x="9506" y="465"/>
                    <a:pt x="9459" y="465"/>
                  </a:cubicBezTo>
                  <a:cubicBezTo>
                    <a:pt x="9401" y="465"/>
                    <a:pt x="9336" y="474"/>
                    <a:pt x="9264" y="494"/>
                  </a:cubicBezTo>
                  <a:cubicBezTo>
                    <a:pt x="9085" y="541"/>
                    <a:pt x="8847" y="636"/>
                    <a:pt x="8609" y="779"/>
                  </a:cubicBezTo>
                  <a:cubicBezTo>
                    <a:pt x="8538" y="815"/>
                    <a:pt x="8502" y="922"/>
                    <a:pt x="8562" y="994"/>
                  </a:cubicBezTo>
                  <a:cubicBezTo>
                    <a:pt x="8591" y="1046"/>
                    <a:pt x="8644" y="1074"/>
                    <a:pt x="8697" y="1074"/>
                  </a:cubicBezTo>
                  <a:cubicBezTo>
                    <a:pt x="8729" y="1074"/>
                    <a:pt x="8761" y="1064"/>
                    <a:pt x="8788" y="1041"/>
                  </a:cubicBezTo>
                  <a:cubicBezTo>
                    <a:pt x="8990" y="922"/>
                    <a:pt x="9193" y="815"/>
                    <a:pt x="9335" y="791"/>
                  </a:cubicBezTo>
                  <a:cubicBezTo>
                    <a:pt x="9389" y="780"/>
                    <a:pt x="9439" y="774"/>
                    <a:pt x="9484" y="774"/>
                  </a:cubicBezTo>
                  <a:cubicBezTo>
                    <a:pt x="9580" y="774"/>
                    <a:pt x="9656" y="798"/>
                    <a:pt x="9705" y="839"/>
                  </a:cubicBezTo>
                  <a:cubicBezTo>
                    <a:pt x="9788" y="898"/>
                    <a:pt x="9800" y="994"/>
                    <a:pt x="9800" y="1053"/>
                  </a:cubicBezTo>
                  <a:cubicBezTo>
                    <a:pt x="9764" y="1577"/>
                    <a:pt x="9633" y="2244"/>
                    <a:pt x="9228" y="2756"/>
                  </a:cubicBezTo>
                  <a:cubicBezTo>
                    <a:pt x="9133" y="2601"/>
                    <a:pt x="9014" y="2446"/>
                    <a:pt x="8871" y="2303"/>
                  </a:cubicBezTo>
                  <a:cubicBezTo>
                    <a:pt x="8633" y="2041"/>
                    <a:pt x="8371" y="1815"/>
                    <a:pt x="8085" y="1625"/>
                  </a:cubicBezTo>
                  <a:cubicBezTo>
                    <a:pt x="8133" y="1565"/>
                    <a:pt x="8192" y="1518"/>
                    <a:pt x="8252" y="1458"/>
                  </a:cubicBezTo>
                  <a:cubicBezTo>
                    <a:pt x="8312" y="1398"/>
                    <a:pt x="8312" y="1291"/>
                    <a:pt x="8252" y="1232"/>
                  </a:cubicBezTo>
                  <a:cubicBezTo>
                    <a:pt x="8222" y="1202"/>
                    <a:pt x="8181" y="1187"/>
                    <a:pt x="8139" y="1187"/>
                  </a:cubicBezTo>
                  <a:cubicBezTo>
                    <a:pt x="8097" y="1187"/>
                    <a:pt x="8056" y="1202"/>
                    <a:pt x="8026" y="1232"/>
                  </a:cubicBezTo>
                  <a:lnTo>
                    <a:pt x="7800" y="1458"/>
                  </a:lnTo>
                  <a:cubicBezTo>
                    <a:pt x="7657" y="1375"/>
                    <a:pt x="7490" y="1291"/>
                    <a:pt x="7323" y="1232"/>
                  </a:cubicBezTo>
                  <a:cubicBezTo>
                    <a:pt x="7859" y="791"/>
                    <a:pt x="8442" y="494"/>
                    <a:pt x="9038" y="339"/>
                  </a:cubicBezTo>
                  <a:cubicBezTo>
                    <a:pt x="9084" y="330"/>
                    <a:pt x="9132" y="326"/>
                    <a:pt x="9179" y="326"/>
                  </a:cubicBezTo>
                  <a:close/>
                  <a:moveTo>
                    <a:pt x="902" y="792"/>
                  </a:moveTo>
                  <a:cubicBezTo>
                    <a:pt x="947" y="792"/>
                    <a:pt x="996" y="796"/>
                    <a:pt x="1049" y="803"/>
                  </a:cubicBezTo>
                  <a:cubicBezTo>
                    <a:pt x="1489" y="886"/>
                    <a:pt x="2013" y="1327"/>
                    <a:pt x="2299" y="1637"/>
                  </a:cubicBezTo>
                  <a:cubicBezTo>
                    <a:pt x="2013" y="1827"/>
                    <a:pt x="1751" y="2053"/>
                    <a:pt x="1513" y="2327"/>
                  </a:cubicBezTo>
                  <a:cubicBezTo>
                    <a:pt x="1370" y="2470"/>
                    <a:pt x="1251" y="2625"/>
                    <a:pt x="1156" y="2768"/>
                  </a:cubicBezTo>
                  <a:cubicBezTo>
                    <a:pt x="763" y="2244"/>
                    <a:pt x="632" y="1589"/>
                    <a:pt x="584" y="1077"/>
                  </a:cubicBezTo>
                  <a:cubicBezTo>
                    <a:pt x="584" y="994"/>
                    <a:pt x="596" y="910"/>
                    <a:pt x="680" y="851"/>
                  </a:cubicBezTo>
                  <a:cubicBezTo>
                    <a:pt x="728" y="810"/>
                    <a:pt x="805" y="792"/>
                    <a:pt x="902" y="792"/>
                  </a:cubicBezTo>
                  <a:close/>
                  <a:moveTo>
                    <a:pt x="5192" y="1160"/>
                  </a:moveTo>
                  <a:cubicBezTo>
                    <a:pt x="6668" y="1160"/>
                    <a:pt x="7811" y="1625"/>
                    <a:pt x="8633" y="2518"/>
                  </a:cubicBezTo>
                  <a:cubicBezTo>
                    <a:pt x="9478" y="3470"/>
                    <a:pt x="9812" y="4744"/>
                    <a:pt x="9931" y="5661"/>
                  </a:cubicBezTo>
                  <a:cubicBezTo>
                    <a:pt x="10002" y="6375"/>
                    <a:pt x="9990" y="6947"/>
                    <a:pt x="9978" y="7244"/>
                  </a:cubicBezTo>
                  <a:lnTo>
                    <a:pt x="9526" y="7078"/>
                  </a:lnTo>
                  <a:cubicBezTo>
                    <a:pt x="9513" y="7073"/>
                    <a:pt x="9497" y="7071"/>
                    <a:pt x="9479" y="7071"/>
                  </a:cubicBezTo>
                  <a:cubicBezTo>
                    <a:pt x="9448" y="7071"/>
                    <a:pt x="9413" y="7079"/>
                    <a:pt x="9383" y="7102"/>
                  </a:cubicBezTo>
                  <a:cubicBezTo>
                    <a:pt x="9335" y="7125"/>
                    <a:pt x="9312" y="7173"/>
                    <a:pt x="9312" y="7233"/>
                  </a:cubicBezTo>
                  <a:cubicBezTo>
                    <a:pt x="9312" y="7244"/>
                    <a:pt x="9276" y="8256"/>
                    <a:pt x="8871" y="9376"/>
                  </a:cubicBezTo>
                  <a:lnTo>
                    <a:pt x="8562" y="9007"/>
                  </a:lnTo>
                  <a:cubicBezTo>
                    <a:pt x="8538" y="8959"/>
                    <a:pt x="8478" y="8947"/>
                    <a:pt x="8431" y="8947"/>
                  </a:cubicBezTo>
                  <a:cubicBezTo>
                    <a:pt x="8371" y="8947"/>
                    <a:pt x="8323" y="8971"/>
                    <a:pt x="8312" y="9030"/>
                  </a:cubicBezTo>
                  <a:cubicBezTo>
                    <a:pt x="8061" y="9507"/>
                    <a:pt x="7645" y="9923"/>
                    <a:pt x="7430" y="10138"/>
                  </a:cubicBezTo>
                  <a:lnTo>
                    <a:pt x="7049" y="9614"/>
                  </a:lnTo>
                  <a:cubicBezTo>
                    <a:pt x="7466" y="9340"/>
                    <a:pt x="7740" y="8864"/>
                    <a:pt x="7740" y="8328"/>
                  </a:cubicBezTo>
                  <a:cubicBezTo>
                    <a:pt x="7740" y="8245"/>
                    <a:pt x="7669" y="8173"/>
                    <a:pt x="7585" y="8173"/>
                  </a:cubicBezTo>
                  <a:cubicBezTo>
                    <a:pt x="7490" y="8173"/>
                    <a:pt x="7419" y="8245"/>
                    <a:pt x="7419" y="8328"/>
                  </a:cubicBezTo>
                  <a:cubicBezTo>
                    <a:pt x="7419" y="9007"/>
                    <a:pt x="6883" y="9542"/>
                    <a:pt x="6228" y="9542"/>
                  </a:cubicBezTo>
                  <a:cubicBezTo>
                    <a:pt x="5954" y="9542"/>
                    <a:pt x="5704" y="9447"/>
                    <a:pt x="5478" y="9280"/>
                  </a:cubicBezTo>
                  <a:cubicBezTo>
                    <a:pt x="5389" y="9215"/>
                    <a:pt x="5284" y="9182"/>
                    <a:pt x="5183" y="9182"/>
                  </a:cubicBezTo>
                  <a:cubicBezTo>
                    <a:pt x="5082" y="9182"/>
                    <a:pt x="4984" y="9215"/>
                    <a:pt x="4906" y="9280"/>
                  </a:cubicBezTo>
                  <a:cubicBezTo>
                    <a:pt x="4692" y="9447"/>
                    <a:pt x="4442" y="9542"/>
                    <a:pt x="4156" y="9542"/>
                  </a:cubicBezTo>
                  <a:cubicBezTo>
                    <a:pt x="3501" y="9542"/>
                    <a:pt x="2966" y="9007"/>
                    <a:pt x="2966" y="8328"/>
                  </a:cubicBezTo>
                  <a:cubicBezTo>
                    <a:pt x="2966" y="8245"/>
                    <a:pt x="2894" y="8173"/>
                    <a:pt x="2799" y="8173"/>
                  </a:cubicBezTo>
                  <a:cubicBezTo>
                    <a:pt x="2716" y="8173"/>
                    <a:pt x="2632" y="8245"/>
                    <a:pt x="2632" y="8328"/>
                  </a:cubicBezTo>
                  <a:cubicBezTo>
                    <a:pt x="2632" y="8864"/>
                    <a:pt x="2918" y="9340"/>
                    <a:pt x="3335" y="9614"/>
                  </a:cubicBezTo>
                  <a:lnTo>
                    <a:pt x="2954" y="10138"/>
                  </a:lnTo>
                  <a:cubicBezTo>
                    <a:pt x="2739" y="9935"/>
                    <a:pt x="2323" y="9507"/>
                    <a:pt x="2073" y="9030"/>
                  </a:cubicBezTo>
                  <a:cubicBezTo>
                    <a:pt x="2037" y="8983"/>
                    <a:pt x="2001" y="8959"/>
                    <a:pt x="1954" y="8947"/>
                  </a:cubicBezTo>
                  <a:cubicBezTo>
                    <a:pt x="1894" y="8947"/>
                    <a:pt x="1846" y="8959"/>
                    <a:pt x="1823" y="9007"/>
                  </a:cubicBezTo>
                  <a:lnTo>
                    <a:pt x="1501" y="9376"/>
                  </a:lnTo>
                  <a:cubicBezTo>
                    <a:pt x="1108" y="8256"/>
                    <a:pt x="1073" y="7233"/>
                    <a:pt x="1073" y="7233"/>
                  </a:cubicBezTo>
                  <a:cubicBezTo>
                    <a:pt x="1073" y="7185"/>
                    <a:pt x="1049" y="7125"/>
                    <a:pt x="1001" y="7102"/>
                  </a:cubicBezTo>
                  <a:cubicBezTo>
                    <a:pt x="971" y="7079"/>
                    <a:pt x="941" y="7071"/>
                    <a:pt x="907" y="7071"/>
                  </a:cubicBezTo>
                  <a:cubicBezTo>
                    <a:pt x="888" y="7071"/>
                    <a:pt x="868" y="7073"/>
                    <a:pt x="846" y="7078"/>
                  </a:cubicBezTo>
                  <a:lnTo>
                    <a:pt x="406" y="7244"/>
                  </a:lnTo>
                  <a:cubicBezTo>
                    <a:pt x="394" y="6947"/>
                    <a:pt x="370" y="6375"/>
                    <a:pt x="465" y="5673"/>
                  </a:cubicBezTo>
                  <a:cubicBezTo>
                    <a:pt x="584" y="4756"/>
                    <a:pt x="894" y="3470"/>
                    <a:pt x="1763" y="2518"/>
                  </a:cubicBezTo>
                  <a:cubicBezTo>
                    <a:pt x="2561" y="1625"/>
                    <a:pt x="3728" y="1160"/>
                    <a:pt x="5192" y="1160"/>
                  </a:cubicBezTo>
                  <a:close/>
                  <a:moveTo>
                    <a:pt x="5192" y="9492"/>
                  </a:moveTo>
                  <a:cubicBezTo>
                    <a:pt x="5225" y="9492"/>
                    <a:pt x="5258" y="9501"/>
                    <a:pt x="5287" y="9518"/>
                  </a:cubicBezTo>
                  <a:cubicBezTo>
                    <a:pt x="5561" y="9745"/>
                    <a:pt x="5883" y="9852"/>
                    <a:pt x="6228" y="9852"/>
                  </a:cubicBezTo>
                  <a:cubicBezTo>
                    <a:pt x="6371" y="9852"/>
                    <a:pt x="6526" y="9840"/>
                    <a:pt x="6657" y="9792"/>
                  </a:cubicBezTo>
                  <a:lnTo>
                    <a:pt x="6657" y="9792"/>
                  </a:lnTo>
                  <a:cubicBezTo>
                    <a:pt x="6466" y="10245"/>
                    <a:pt x="6037" y="10554"/>
                    <a:pt x="5525" y="10554"/>
                  </a:cubicBezTo>
                  <a:lnTo>
                    <a:pt x="4847" y="10554"/>
                  </a:lnTo>
                  <a:cubicBezTo>
                    <a:pt x="4335" y="10554"/>
                    <a:pt x="3906" y="10233"/>
                    <a:pt x="3728" y="9792"/>
                  </a:cubicBezTo>
                  <a:lnTo>
                    <a:pt x="3728" y="9792"/>
                  </a:lnTo>
                  <a:cubicBezTo>
                    <a:pt x="3859" y="9840"/>
                    <a:pt x="4013" y="9852"/>
                    <a:pt x="4156" y="9852"/>
                  </a:cubicBezTo>
                  <a:cubicBezTo>
                    <a:pt x="4502" y="9852"/>
                    <a:pt x="4823" y="9733"/>
                    <a:pt x="5097" y="9518"/>
                  </a:cubicBezTo>
                  <a:cubicBezTo>
                    <a:pt x="5127" y="9501"/>
                    <a:pt x="5159" y="9492"/>
                    <a:pt x="5192" y="9492"/>
                  </a:cubicBezTo>
                  <a:close/>
                  <a:moveTo>
                    <a:pt x="9185" y="0"/>
                  </a:moveTo>
                  <a:cubicBezTo>
                    <a:pt x="9105" y="0"/>
                    <a:pt x="9024" y="10"/>
                    <a:pt x="8943" y="29"/>
                  </a:cubicBezTo>
                  <a:cubicBezTo>
                    <a:pt x="8252" y="208"/>
                    <a:pt x="7597" y="565"/>
                    <a:pt x="6966" y="1101"/>
                  </a:cubicBezTo>
                  <a:cubicBezTo>
                    <a:pt x="6430" y="934"/>
                    <a:pt x="5835" y="851"/>
                    <a:pt x="5180" y="851"/>
                  </a:cubicBezTo>
                  <a:cubicBezTo>
                    <a:pt x="4525" y="851"/>
                    <a:pt x="3930" y="934"/>
                    <a:pt x="3394" y="1101"/>
                  </a:cubicBezTo>
                  <a:cubicBezTo>
                    <a:pt x="2775" y="565"/>
                    <a:pt x="2096" y="196"/>
                    <a:pt x="1418" y="29"/>
                  </a:cubicBezTo>
                  <a:cubicBezTo>
                    <a:pt x="1344" y="11"/>
                    <a:pt x="1269" y="2"/>
                    <a:pt x="1195" y="2"/>
                  </a:cubicBezTo>
                  <a:cubicBezTo>
                    <a:pt x="982" y="2"/>
                    <a:pt x="773" y="75"/>
                    <a:pt x="596" y="208"/>
                  </a:cubicBezTo>
                  <a:cubicBezTo>
                    <a:pt x="370" y="386"/>
                    <a:pt x="239" y="672"/>
                    <a:pt x="251" y="946"/>
                  </a:cubicBezTo>
                  <a:cubicBezTo>
                    <a:pt x="287" y="1565"/>
                    <a:pt x="418" y="2410"/>
                    <a:pt x="965" y="3030"/>
                  </a:cubicBezTo>
                  <a:cubicBezTo>
                    <a:pt x="453" y="3911"/>
                    <a:pt x="227" y="4899"/>
                    <a:pt x="132" y="5637"/>
                  </a:cubicBezTo>
                  <a:cubicBezTo>
                    <a:pt x="1" y="6661"/>
                    <a:pt x="96" y="7459"/>
                    <a:pt x="96" y="7483"/>
                  </a:cubicBezTo>
                  <a:cubicBezTo>
                    <a:pt x="96" y="7530"/>
                    <a:pt x="120" y="7578"/>
                    <a:pt x="168" y="7602"/>
                  </a:cubicBezTo>
                  <a:cubicBezTo>
                    <a:pt x="198" y="7624"/>
                    <a:pt x="223" y="7633"/>
                    <a:pt x="250" y="7633"/>
                  </a:cubicBezTo>
                  <a:cubicBezTo>
                    <a:pt x="265" y="7633"/>
                    <a:pt x="281" y="7630"/>
                    <a:pt x="299" y="7625"/>
                  </a:cubicBezTo>
                  <a:lnTo>
                    <a:pt x="751" y="7459"/>
                  </a:lnTo>
                  <a:cubicBezTo>
                    <a:pt x="775" y="7852"/>
                    <a:pt x="894" y="8780"/>
                    <a:pt x="1299" y="9745"/>
                  </a:cubicBezTo>
                  <a:cubicBezTo>
                    <a:pt x="1311" y="9792"/>
                    <a:pt x="1370" y="9840"/>
                    <a:pt x="1418" y="9852"/>
                  </a:cubicBezTo>
                  <a:cubicBezTo>
                    <a:pt x="1428" y="9854"/>
                    <a:pt x="1438" y="9855"/>
                    <a:pt x="1447" y="9855"/>
                  </a:cubicBezTo>
                  <a:cubicBezTo>
                    <a:pt x="1493" y="9855"/>
                    <a:pt x="1531" y="9832"/>
                    <a:pt x="1561" y="9792"/>
                  </a:cubicBezTo>
                  <a:lnTo>
                    <a:pt x="1906" y="9388"/>
                  </a:lnTo>
                  <a:cubicBezTo>
                    <a:pt x="2299" y="10007"/>
                    <a:pt x="2847" y="10471"/>
                    <a:pt x="2870" y="10495"/>
                  </a:cubicBezTo>
                  <a:cubicBezTo>
                    <a:pt x="2896" y="10512"/>
                    <a:pt x="2929" y="10523"/>
                    <a:pt x="2959" y="10523"/>
                  </a:cubicBezTo>
                  <a:cubicBezTo>
                    <a:pt x="2969" y="10523"/>
                    <a:pt x="2980" y="10522"/>
                    <a:pt x="2989" y="10519"/>
                  </a:cubicBezTo>
                  <a:cubicBezTo>
                    <a:pt x="3037" y="10519"/>
                    <a:pt x="3085" y="10495"/>
                    <a:pt x="3097" y="10459"/>
                  </a:cubicBezTo>
                  <a:lnTo>
                    <a:pt x="3454" y="9983"/>
                  </a:lnTo>
                  <a:cubicBezTo>
                    <a:pt x="3549" y="10173"/>
                    <a:pt x="3680" y="10352"/>
                    <a:pt x="3847" y="10507"/>
                  </a:cubicBezTo>
                  <a:cubicBezTo>
                    <a:pt x="4109" y="10745"/>
                    <a:pt x="4466" y="10876"/>
                    <a:pt x="4823" y="10876"/>
                  </a:cubicBezTo>
                  <a:lnTo>
                    <a:pt x="5514" y="10876"/>
                  </a:lnTo>
                  <a:cubicBezTo>
                    <a:pt x="6121" y="10876"/>
                    <a:pt x="6657" y="10519"/>
                    <a:pt x="6895" y="9983"/>
                  </a:cubicBezTo>
                  <a:lnTo>
                    <a:pt x="7252" y="10459"/>
                  </a:lnTo>
                  <a:cubicBezTo>
                    <a:pt x="7276" y="10495"/>
                    <a:pt x="7311" y="10519"/>
                    <a:pt x="7359" y="10519"/>
                  </a:cubicBezTo>
                  <a:lnTo>
                    <a:pt x="7371" y="10519"/>
                  </a:lnTo>
                  <a:cubicBezTo>
                    <a:pt x="7419" y="10519"/>
                    <a:pt x="7442" y="10507"/>
                    <a:pt x="7478" y="10471"/>
                  </a:cubicBezTo>
                  <a:cubicBezTo>
                    <a:pt x="7502" y="10459"/>
                    <a:pt x="8050" y="9983"/>
                    <a:pt x="8442" y="9376"/>
                  </a:cubicBezTo>
                  <a:lnTo>
                    <a:pt x="8788" y="9780"/>
                  </a:lnTo>
                  <a:cubicBezTo>
                    <a:pt x="8812" y="9816"/>
                    <a:pt x="8871" y="9840"/>
                    <a:pt x="8931" y="9840"/>
                  </a:cubicBezTo>
                  <a:cubicBezTo>
                    <a:pt x="8990" y="9816"/>
                    <a:pt x="9038" y="9792"/>
                    <a:pt x="9050" y="9733"/>
                  </a:cubicBezTo>
                  <a:cubicBezTo>
                    <a:pt x="9443" y="8780"/>
                    <a:pt x="9562" y="7852"/>
                    <a:pt x="9597" y="7435"/>
                  </a:cubicBezTo>
                  <a:lnTo>
                    <a:pt x="10050" y="7602"/>
                  </a:lnTo>
                  <a:cubicBezTo>
                    <a:pt x="10071" y="7612"/>
                    <a:pt x="10095" y="7618"/>
                    <a:pt x="10117" y="7618"/>
                  </a:cubicBezTo>
                  <a:cubicBezTo>
                    <a:pt x="10144" y="7618"/>
                    <a:pt x="10168" y="7609"/>
                    <a:pt x="10181" y="7590"/>
                  </a:cubicBezTo>
                  <a:cubicBezTo>
                    <a:pt x="10228" y="7554"/>
                    <a:pt x="10252" y="7518"/>
                    <a:pt x="10252" y="7471"/>
                  </a:cubicBezTo>
                  <a:cubicBezTo>
                    <a:pt x="10276" y="7459"/>
                    <a:pt x="10359" y="6673"/>
                    <a:pt x="10228" y="5637"/>
                  </a:cubicBezTo>
                  <a:cubicBezTo>
                    <a:pt x="10133" y="4899"/>
                    <a:pt x="9919" y="3911"/>
                    <a:pt x="9395" y="3030"/>
                  </a:cubicBezTo>
                  <a:cubicBezTo>
                    <a:pt x="9943" y="2410"/>
                    <a:pt x="10097" y="1565"/>
                    <a:pt x="10109" y="946"/>
                  </a:cubicBezTo>
                  <a:cubicBezTo>
                    <a:pt x="10121" y="648"/>
                    <a:pt x="9990" y="386"/>
                    <a:pt x="9764" y="208"/>
                  </a:cubicBezTo>
                  <a:cubicBezTo>
                    <a:pt x="9600" y="69"/>
                    <a:pt x="9397" y="0"/>
                    <a:pt x="9185"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5"/>
            <p:cNvSpPr/>
            <p:nvPr/>
          </p:nvSpPr>
          <p:spPr>
            <a:xfrm>
              <a:off x="2030765" y="1652690"/>
              <a:ext cx="48800" cy="59840"/>
            </a:xfrm>
            <a:custGeom>
              <a:avLst/>
              <a:gdLst/>
              <a:ahLst/>
              <a:cxnLst/>
              <a:rect l="l" t="t" r="r" b="b"/>
              <a:pathLst>
                <a:path w="1525" h="1870" extrusionOk="0">
                  <a:moveTo>
                    <a:pt x="763" y="0"/>
                  </a:moveTo>
                  <a:cubicBezTo>
                    <a:pt x="346" y="0"/>
                    <a:pt x="1" y="345"/>
                    <a:pt x="1" y="762"/>
                  </a:cubicBezTo>
                  <a:lnTo>
                    <a:pt x="1" y="1107"/>
                  </a:lnTo>
                  <a:cubicBezTo>
                    <a:pt x="1" y="1524"/>
                    <a:pt x="346" y="1869"/>
                    <a:pt x="763" y="1869"/>
                  </a:cubicBezTo>
                  <a:cubicBezTo>
                    <a:pt x="1179" y="1869"/>
                    <a:pt x="1525" y="1524"/>
                    <a:pt x="1525" y="1107"/>
                  </a:cubicBezTo>
                  <a:lnTo>
                    <a:pt x="1525" y="762"/>
                  </a:lnTo>
                  <a:cubicBezTo>
                    <a:pt x="1501" y="643"/>
                    <a:pt x="1477" y="548"/>
                    <a:pt x="1430" y="441"/>
                  </a:cubicBezTo>
                  <a:cubicBezTo>
                    <a:pt x="1394" y="379"/>
                    <a:pt x="1340" y="343"/>
                    <a:pt x="1285" y="343"/>
                  </a:cubicBezTo>
                  <a:cubicBezTo>
                    <a:pt x="1265" y="343"/>
                    <a:pt x="1246" y="348"/>
                    <a:pt x="1227" y="357"/>
                  </a:cubicBezTo>
                  <a:cubicBezTo>
                    <a:pt x="1144" y="405"/>
                    <a:pt x="1108" y="500"/>
                    <a:pt x="1144" y="572"/>
                  </a:cubicBezTo>
                  <a:cubicBezTo>
                    <a:pt x="1179" y="631"/>
                    <a:pt x="1191" y="691"/>
                    <a:pt x="1191" y="762"/>
                  </a:cubicBezTo>
                  <a:lnTo>
                    <a:pt x="1191" y="1107"/>
                  </a:lnTo>
                  <a:cubicBezTo>
                    <a:pt x="1191" y="1345"/>
                    <a:pt x="1001" y="1536"/>
                    <a:pt x="763" y="1536"/>
                  </a:cubicBezTo>
                  <a:cubicBezTo>
                    <a:pt x="525" y="1536"/>
                    <a:pt x="334" y="1345"/>
                    <a:pt x="334" y="1107"/>
                  </a:cubicBezTo>
                  <a:lnTo>
                    <a:pt x="334" y="762"/>
                  </a:lnTo>
                  <a:cubicBezTo>
                    <a:pt x="334" y="524"/>
                    <a:pt x="525" y="333"/>
                    <a:pt x="763" y="333"/>
                  </a:cubicBezTo>
                  <a:cubicBezTo>
                    <a:pt x="846" y="333"/>
                    <a:pt x="929" y="262"/>
                    <a:pt x="929" y="167"/>
                  </a:cubicBezTo>
                  <a:cubicBezTo>
                    <a:pt x="929" y="83"/>
                    <a:pt x="846" y="0"/>
                    <a:pt x="763"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5"/>
            <p:cNvSpPr/>
            <p:nvPr/>
          </p:nvSpPr>
          <p:spPr>
            <a:xfrm>
              <a:off x="2167181" y="1652690"/>
              <a:ext cx="48416" cy="59840"/>
            </a:xfrm>
            <a:custGeom>
              <a:avLst/>
              <a:gdLst/>
              <a:ahLst/>
              <a:cxnLst/>
              <a:rect l="l" t="t" r="r" b="b"/>
              <a:pathLst>
                <a:path w="1513" h="1870" extrusionOk="0">
                  <a:moveTo>
                    <a:pt x="750" y="0"/>
                  </a:moveTo>
                  <a:cubicBezTo>
                    <a:pt x="334" y="0"/>
                    <a:pt x="0" y="345"/>
                    <a:pt x="0" y="762"/>
                  </a:cubicBezTo>
                  <a:lnTo>
                    <a:pt x="0" y="1107"/>
                  </a:lnTo>
                  <a:cubicBezTo>
                    <a:pt x="0" y="1524"/>
                    <a:pt x="334" y="1869"/>
                    <a:pt x="750" y="1869"/>
                  </a:cubicBezTo>
                  <a:cubicBezTo>
                    <a:pt x="1167" y="1869"/>
                    <a:pt x="1512" y="1524"/>
                    <a:pt x="1512" y="1107"/>
                  </a:cubicBezTo>
                  <a:lnTo>
                    <a:pt x="1512" y="762"/>
                  </a:lnTo>
                  <a:cubicBezTo>
                    <a:pt x="1500" y="643"/>
                    <a:pt x="1465" y="548"/>
                    <a:pt x="1429" y="441"/>
                  </a:cubicBezTo>
                  <a:cubicBezTo>
                    <a:pt x="1394" y="379"/>
                    <a:pt x="1333" y="343"/>
                    <a:pt x="1274" y="343"/>
                  </a:cubicBezTo>
                  <a:cubicBezTo>
                    <a:pt x="1254" y="343"/>
                    <a:pt x="1233" y="348"/>
                    <a:pt x="1215" y="357"/>
                  </a:cubicBezTo>
                  <a:cubicBezTo>
                    <a:pt x="1143" y="405"/>
                    <a:pt x="1096" y="500"/>
                    <a:pt x="1143" y="572"/>
                  </a:cubicBezTo>
                  <a:cubicBezTo>
                    <a:pt x="1167" y="631"/>
                    <a:pt x="1191" y="691"/>
                    <a:pt x="1191" y="762"/>
                  </a:cubicBezTo>
                  <a:lnTo>
                    <a:pt x="1191" y="1107"/>
                  </a:lnTo>
                  <a:cubicBezTo>
                    <a:pt x="1191" y="1345"/>
                    <a:pt x="988" y="1536"/>
                    <a:pt x="750" y="1536"/>
                  </a:cubicBezTo>
                  <a:cubicBezTo>
                    <a:pt x="512" y="1536"/>
                    <a:pt x="322" y="1345"/>
                    <a:pt x="322" y="1107"/>
                  </a:cubicBezTo>
                  <a:lnTo>
                    <a:pt x="322" y="762"/>
                  </a:lnTo>
                  <a:cubicBezTo>
                    <a:pt x="322" y="524"/>
                    <a:pt x="512" y="333"/>
                    <a:pt x="750" y="333"/>
                  </a:cubicBezTo>
                  <a:cubicBezTo>
                    <a:pt x="846" y="333"/>
                    <a:pt x="917" y="262"/>
                    <a:pt x="917" y="167"/>
                  </a:cubicBezTo>
                  <a:cubicBezTo>
                    <a:pt x="917" y="83"/>
                    <a:pt x="846" y="0"/>
                    <a:pt x="750"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5"/>
            <p:cNvSpPr/>
            <p:nvPr/>
          </p:nvSpPr>
          <p:spPr>
            <a:xfrm>
              <a:off x="2020877" y="1729234"/>
              <a:ext cx="20608" cy="15680"/>
            </a:xfrm>
            <a:custGeom>
              <a:avLst/>
              <a:gdLst/>
              <a:ahLst/>
              <a:cxnLst/>
              <a:rect l="l" t="t" r="r" b="b"/>
              <a:pathLst>
                <a:path w="644" h="490" extrusionOk="0">
                  <a:moveTo>
                    <a:pt x="178" y="0"/>
                  </a:moveTo>
                  <a:cubicBezTo>
                    <a:pt x="124" y="0"/>
                    <a:pt x="71" y="26"/>
                    <a:pt x="48" y="73"/>
                  </a:cubicBezTo>
                  <a:cubicBezTo>
                    <a:pt x="0" y="144"/>
                    <a:pt x="12" y="251"/>
                    <a:pt x="84" y="299"/>
                  </a:cubicBezTo>
                  <a:cubicBezTo>
                    <a:pt x="191" y="346"/>
                    <a:pt x="298" y="430"/>
                    <a:pt x="405" y="477"/>
                  </a:cubicBezTo>
                  <a:cubicBezTo>
                    <a:pt x="429" y="489"/>
                    <a:pt x="441" y="489"/>
                    <a:pt x="476" y="489"/>
                  </a:cubicBezTo>
                  <a:cubicBezTo>
                    <a:pt x="536" y="489"/>
                    <a:pt x="596" y="454"/>
                    <a:pt x="619" y="394"/>
                  </a:cubicBezTo>
                  <a:cubicBezTo>
                    <a:pt x="643" y="323"/>
                    <a:pt x="607" y="215"/>
                    <a:pt x="536" y="192"/>
                  </a:cubicBezTo>
                  <a:cubicBezTo>
                    <a:pt x="441" y="144"/>
                    <a:pt x="357" y="85"/>
                    <a:pt x="262" y="25"/>
                  </a:cubicBezTo>
                  <a:cubicBezTo>
                    <a:pt x="237" y="8"/>
                    <a:pt x="207" y="0"/>
                    <a:pt x="178"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5"/>
            <p:cNvSpPr/>
            <p:nvPr/>
          </p:nvSpPr>
          <p:spPr>
            <a:xfrm>
              <a:off x="1986189" y="1685426"/>
              <a:ext cx="27840" cy="38144"/>
            </a:xfrm>
            <a:custGeom>
              <a:avLst/>
              <a:gdLst/>
              <a:ahLst/>
              <a:cxnLst/>
              <a:rect l="l" t="t" r="r" b="b"/>
              <a:pathLst>
                <a:path w="870" h="1192" extrusionOk="0">
                  <a:moveTo>
                    <a:pt x="189" y="1"/>
                  </a:moveTo>
                  <a:cubicBezTo>
                    <a:pt x="170" y="1"/>
                    <a:pt x="150" y="5"/>
                    <a:pt x="132" y="13"/>
                  </a:cubicBezTo>
                  <a:cubicBezTo>
                    <a:pt x="36" y="37"/>
                    <a:pt x="1" y="132"/>
                    <a:pt x="25" y="215"/>
                  </a:cubicBezTo>
                  <a:cubicBezTo>
                    <a:pt x="25" y="239"/>
                    <a:pt x="179" y="680"/>
                    <a:pt x="560" y="1132"/>
                  </a:cubicBezTo>
                  <a:cubicBezTo>
                    <a:pt x="596" y="1156"/>
                    <a:pt x="632" y="1192"/>
                    <a:pt x="679" y="1192"/>
                  </a:cubicBezTo>
                  <a:cubicBezTo>
                    <a:pt x="715" y="1192"/>
                    <a:pt x="751" y="1168"/>
                    <a:pt x="787" y="1144"/>
                  </a:cubicBezTo>
                  <a:cubicBezTo>
                    <a:pt x="870" y="1084"/>
                    <a:pt x="870" y="977"/>
                    <a:pt x="810" y="918"/>
                  </a:cubicBezTo>
                  <a:cubicBezTo>
                    <a:pt x="477" y="513"/>
                    <a:pt x="334" y="120"/>
                    <a:pt x="334" y="120"/>
                  </a:cubicBezTo>
                  <a:cubicBezTo>
                    <a:pt x="316" y="46"/>
                    <a:pt x="254" y="1"/>
                    <a:pt x="189"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5"/>
            <p:cNvSpPr/>
            <p:nvPr/>
          </p:nvSpPr>
          <p:spPr>
            <a:xfrm>
              <a:off x="2198797" y="1729234"/>
              <a:ext cx="20608" cy="15680"/>
            </a:xfrm>
            <a:custGeom>
              <a:avLst/>
              <a:gdLst/>
              <a:ahLst/>
              <a:cxnLst/>
              <a:rect l="l" t="t" r="r" b="b"/>
              <a:pathLst>
                <a:path w="644" h="490" extrusionOk="0">
                  <a:moveTo>
                    <a:pt x="466" y="0"/>
                  </a:moveTo>
                  <a:cubicBezTo>
                    <a:pt x="437" y="0"/>
                    <a:pt x="407" y="8"/>
                    <a:pt x="381" y="25"/>
                  </a:cubicBezTo>
                  <a:cubicBezTo>
                    <a:pt x="286" y="85"/>
                    <a:pt x="203" y="144"/>
                    <a:pt x="108" y="192"/>
                  </a:cubicBezTo>
                  <a:cubicBezTo>
                    <a:pt x="36" y="239"/>
                    <a:pt x="0" y="323"/>
                    <a:pt x="36" y="394"/>
                  </a:cubicBezTo>
                  <a:cubicBezTo>
                    <a:pt x="60" y="454"/>
                    <a:pt x="119" y="489"/>
                    <a:pt x="179" y="489"/>
                  </a:cubicBezTo>
                  <a:cubicBezTo>
                    <a:pt x="215" y="489"/>
                    <a:pt x="227" y="489"/>
                    <a:pt x="262" y="477"/>
                  </a:cubicBezTo>
                  <a:lnTo>
                    <a:pt x="572" y="299"/>
                  </a:lnTo>
                  <a:cubicBezTo>
                    <a:pt x="631" y="239"/>
                    <a:pt x="643" y="144"/>
                    <a:pt x="596" y="73"/>
                  </a:cubicBezTo>
                  <a:cubicBezTo>
                    <a:pt x="573" y="26"/>
                    <a:pt x="520" y="0"/>
                    <a:pt x="466"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5"/>
            <p:cNvSpPr/>
            <p:nvPr/>
          </p:nvSpPr>
          <p:spPr>
            <a:xfrm>
              <a:off x="2225453" y="1685426"/>
              <a:ext cx="28224" cy="37760"/>
            </a:xfrm>
            <a:custGeom>
              <a:avLst/>
              <a:gdLst/>
              <a:ahLst/>
              <a:cxnLst/>
              <a:rect l="l" t="t" r="r" b="b"/>
              <a:pathLst>
                <a:path w="882" h="1180" extrusionOk="0">
                  <a:moveTo>
                    <a:pt x="688" y="1"/>
                  </a:moveTo>
                  <a:cubicBezTo>
                    <a:pt x="620" y="1"/>
                    <a:pt x="564" y="44"/>
                    <a:pt x="537" y="108"/>
                  </a:cubicBezTo>
                  <a:cubicBezTo>
                    <a:pt x="537" y="108"/>
                    <a:pt x="406" y="513"/>
                    <a:pt x="60" y="918"/>
                  </a:cubicBezTo>
                  <a:cubicBezTo>
                    <a:pt x="1" y="989"/>
                    <a:pt x="25" y="1084"/>
                    <a:pt x="84" y="1144"/>
                  </a:cubicBezTo>
                  <a:cubicBezTo>
                    <a:pt x="108" y="1168"/>
                    <a:pt x="144" y="1180"/>
                    <a:pt x="179" y="1180"/>
                  </a:cubicBezTo>
                  <a:cubicBezTo>
                    <a:pt x="227" y="1180"/>
                    <a:pt x="275" y="1168"/>
                    <a:pt x="299" y="1120"/>
                  </a:cubicBezTo>
                  <a:cubicBezTo>
                    <a:pt x="691" y="668"/>
                    <a:pt x="834" y="227"/>
                    <a:pt x="834" y="215"/>
                  </a:cubicBezTo>
                  <a:cubicBezTo>
                    <a:pt x="882" y="132"/>
                    <a:pt x="834" y="37"/>
                    <a:pt x="751" y="13"/>
                  </a:cubicBezTo>
                  <a:cubicBezTo>
                    <a:pt x="729" y="5"/>
                    <a:pt x="708" y="1"/>
                    <a:pt x="688"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5"/>
            <p:cNvSpPr/>
            <p:nvPr/>
          </p:nvSpPr>
          <p:spPr>
            <a:xfrm>
              <a:off x="2046381" y="1573906"/>
              <a:ext cx="22528" cy="16320"/>
            </a:xfrm>
            <a:custGeom>
              <a:avLst/>
              <a:gdLst/>
              <a:ahLst/>
              <a:cxnLst/>
              <a:rect l="l" t="t" r="r" b="b"/>
              <a:pathLst>
                <a:path w="704" h="510" extrusionOk="0">
                  <a:moveTo>
                    <a:pt x="508" y="1"/>
                  </a:moveTo>
                  <a:cubicBezTo>
                    <a:pt x="489" y="1"/>
                    <a:pt x="471" y="4"/>
                    <a:pt x="453" y="9"/>
                  </a:cubicBezTo>
                  <a:cubicBezTo>
                    <a:pt x="334" y="69"/>
                    <a:pt x="215" y="140"/>
                    <a:pt x="96" y="212"/>
                  </a:cubicBezTo>
                  <a:cubicBezTo>
                    <a:pt x="25" y="247"/>
                    <a:pt x="1" y="355"/>
                    <a:pt x="49" y="426"/>
                  </a:cubicBezTo>
                  <a:cubicBezTo>
                    <a:pt x="84" y="474"/>
                    <a:pt x="120" y="509"/>
                    <a:pt x="180" y="509"/>
                  </a:cubicBezTo>
                  <a:cubicBezTo>
                    <a:pt x="215" y="509"/>
                    <a:pt x="239" y="486"/>
                    <a:pt x="275" y="474"/>
                  </a:cubicBezTo>
                  <a:cubicBezTo>
                    <a:pt x="382" y="414"/>
                    <a:pt x="477" y="343"/>
                    <a:pt x="596" y="295"/>
                  </a:cubicBezTo>
                  <a:cubicBezTo>
                    <a:pt x="656" y="271"/>
                    <a:pt x="703" y="176"/>
                    <a:pt x="656" y="93"/>
                  </a:cubicBezTo>
                  <a:cubicBezTo>
                    <a:pt x="629" y="30"/>
                    <a:pt x="568" y="1"/>
                    <a:pt x="508"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5"/>
            <p:cNvSpPr/>
            <p:nvPr/>
          </p:nvSpPr>
          <p:spPr>
            <a:xfrm>
              <a:off x="2078765" y="1587538"/>
              <a:ext cx="87680" cy="18304"/>
            </a:xfrm>
            <a:custGeom>
              <a:avLst/>
              <a:gdLst/>
              <a:ahLst/>
              <a:cxnLst/>
              <a:rect l="l" t="t" r="r" b="b"/>
              <a:pathLst>
                <a:path w="2740" h="572" extrusionOk="0">
                  <a:moveTo>
                    <a:pt x="1370" y="0"/>
                  </a:moveTo>
                  <a:cubicBezTo>
                    <a:pt x="942" y="0"/>
                    <a:pt x="513" y="95"/>
                    <a:pt x="120" y="262"/>
                  </a:cubicBezTo>
                  <a:cubicBezTo>
                    <a:pt x="49" y="286"/>
                    <a:pt x="1" y="393"/>
                    <a:pt x="37" y="464"/>
                  </a:cubicBezTo>
                  <a:cubicBezTo>
                    <a:pt x="56" y="523"/>
                    <a:pt x="132" y="566"/>
                    <a:pt x="198" y="566"/>
                  </a:cubicBezTo>
                  <a:cubicBezTo>
                    <a:pt x="213" y="566"/>
                    <a:pt x="226" y="564"/>
                    <a:pt x="239" y="560"/>
                  </a:cubicBezTo>
                  <a:cubicBezTo>
                    <a:pt x="584" y="405"/>
                    <a:pt x="965" y="333"/>
                    <a:pt x="1370" y="333"/>
                  </a:cubicBezTo>
                  <a:cubicBezTo>
                    <a:pt x="1775" y="333"/>
                    <a:pt x="2168" y="405"/>
                    <a:pt x="2501" y="560"/>
                  </a:cubicBezTo>
                  <a:cubicBezTo>
                    <a:pt x="2525" y="572"/>
                    <a:pt x="2549" y="572"/>
                    <a:pt x="2561" y="572"/>
                  </a:cubicBezTo>
                  <a:cubicBezTo>
                    <a:pt x="2620" y="572"/>
                    <a:pt x="2680" y="536"/>
                    <a:pt x="2716" y="464"/>
                  </a:cubicBezTo>
                  <a:cubicBezTo>
                    <a:pt x="2739" y="381"/>
                    <a:pt x="2716" y="286"/>
                    <a:pt x="2620" y="262"/>
                  </a:cubicBezTo>
                  <a:cubicBezTo>
                    <a:pt x="2239" y="95"/>
                    <a:pt x="1811" y="0"/>
                    <a:pt x="1370"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5"/>
            <p:cNvSpPr/>
            <p:nvPr/>
          </p:nvSpPr>
          <p:spPr>
            <a:xfrm>
              <a:off x="2177069" y="1574130"/>
              <a:ext cx="22528" cy="16480"/>
            </a:xfrm>
            <a:custGeom>
              <a:avLst/>
              <a:gdLst/>
              <a:ahLst/>
              <a:cxnLst/>
              <a:rect l="l" t="t" r="r" b="b"/>
              <a:pathLst>
                <a:path w="704" h="515" extrusionOk="0">
                  <a:moveTo>
                    <a:pt x="190" y="0"/>
                  </a:moveTo>
                  <a:cubicBezTo>
                    <a:pt x="129" y="0"/>
                    <a:pt x="66" y="36"/>
                    <a:pt x="48" y="98"/>
                  </a:cubicBezTo>
                  <a:cubicBezTo>
                    <a:pt x="1" y="169"/>
                    <a:pt x="48" y="276"/>
                    <a:pt x="120" y="300"/>
                  </a:cubicBezTo>
                  <a:cubicBezTo>
                    <a:pt x="239" y="360"/>
                    <a:pt x="346" y="419"/>
                    <a:pt x="441" y="479"/>
                  </a:cubicBezTo>
                  <a:cubicBezTo>
                    <a:pt x="477" y="490"/>
                    <a:pt x="501" y="514"/>
                    <a:pt x="537" y="514"/>
                  </a:cubicBezTo>
                  <a:cubicBezTo>
                    <a:pt x="596" y="514"/>
                    <a:pt x="644" y="479"/>
                    <a:pt x="668" y="431"/>
                  </a:cubicBezTo>
                  <a:cubicBezTo>
                    <a:pt x="703" y="360"/>
                    <a:pt x="668" y="264"/>
                    <a:pt x="608" y="217"/>
                  </a:cubicBezTo>
                  <a:cubicBezTo>
                    <a:pt x="489" y="133"/>
                    <a:pt x="370" y="86"/>
                    <a:pt x="251" y="14"/>
                  </a:cubicBezTo>
                  <a:cubicBezTo>
                    <a:pt x="232" y="5"/>
                    <a:pt x="211" y="0"/>
                    <a:pt x="190"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5"/>
            <p:cNvSpPr/>
            <p:nvPr/>
          </p:nvSpPr>
          <p:spPr>
            <a:xfrm>
              <a:off x="2078413" y="1560466"/>
              <a:ext cx="88800" cy="15648"/>
            </a:xfrm>
            <a:custGeom>
              <a:avLst/>
              <a:gdLst/>
              <a:ahLst/>
              <a:cxnLst/>
              <a:rect l="l" t="t" r="r" b="b"/>
              <a:pathLst>
                <a:path w="2775" h="489" extrusionOk="0">
                  <a:moveTo>
                    <a:pt x="1381" y="1"/>
                  </a:moveTo>
                  <a:cubicBezTo>
                    <a:pt x="953" y="1"/>
                    <a:pt x="536" y="60"/>
                    <a:pt x="131" y="179"/>
                  </a:cubicBezTo>
                  <a:cubicBezTo>
                    <a:pt x="48" y="215"/>
                    <a:pt x="0" y="298"/>
                    <a:pt x="36" y="370"/>
                  </a:cubicBezTo>
                  <a:cubicBezTo>
                    <a:pt x="54" y="444"/>
                    <a:pt x="116" y="489"/>
                    <a:pt x="175" y="489"/>
                  </a:cubicBezTo>
                  <a:cubicBezTo>
                    <a:pt x="193" y="489"/>
                    <a:pt x="210" y="485"/>
                    <a:pt x="226" y="477"/>
                  </a:cubicBezTo>
                  <a:cubicBezTo>
                    <a:pt x="595" y="370"/>
                    <a:pt x="988" y="310"/>
                    <a:pt x="1381" y="310"/>
                  </a:cubicBezTo>
                  <a:cubicBezTo>
                    <a:pt x="1786" y="310"/>
                    <a:pt x="2179" y="370"/>
                    <a:pt x="2548" y="477"/>
                  </a:cubicBezTo>
                  <a:lnTo>
                    <a:pt x="2596" y="477"/>
                  </a:lnTo>
                  <a:cubicBezTo>
                    <a:pt x="2667" y="477"/>
                    <a:pt x="2727" y="429"/>
                    <a:pt x="2738" y="358"/>
                  </a:cubicBezTo>
                  <a:cubicBezTo>
                    <a:pt x="2774" y="286"/>
                    <a:pt x="2727" y="191"/>
                    <a:pt x="2631" y="179"/>
                  </a:cubicBezTo>
                  <a:cubicBezTo>
                    <a:pt x="2238" y="60"/>
                    <a:pt x="1822" y="1"/>
                    <a:pt x="1381"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Grafik 2">
            <a:extLst>
              <a:ext uri="{FF2B5EF4-FFF2-40B4-BE49-F238E27FC236}">
                <a16:creationId xmlns:a16="http://schemas.microsoft.com/office/drawing/2014/main" id="{2B8D2D2C-7A13-47D8-9542-D21060C71B6C}"/>
              </a:ext>
            </a:extLst>
          </p:cNvPr>
          <p:cNvPicPr>
            <a:picLocks noChangeAspect="1"/>
          </p:cNvPicPr>
          <p:nvPr/>
        </p:nvPicPr>
        <p:blipFill>
          <a:blip r:embed="rId3"/>
          <a:stretch>
            <a:fillRect/>
          </a:stretch>
        </p:blipFill>
        <p:spPr>
          <a:xfrm>
            <a:off x="3638977" y="2722701"/>
            <a:ext cx="1936640" cy="2420799"/>
          </a:xfrm>
          <a:prstGeom prst="rect">
            <a:avLst/>
          </a:prstGeom>
        </p:spPr>
      </p:pic>
      <p:pic>
        <p:nvPicPr>
          <p:cNvPr id="5" name="Grafik 4">
            <a:extLst>
              <a:ext uri="{FF2B5EF4-FFF2-40B4-BE49-F238E27FC236}">
                <a16:creationId xmlns:a16="http://schemas.microsoft.com/office/drawing/2014/main" id="{20F0ED77-F98E-43F1-B80B-FF20F0666237}"/>
              </a:ext>
            </a:extLst>
          </p:cNvPr>
          <p:cNvPicPr>
            <a:picLocks noChangeAspect="1"/>
          </p:cNvPicPr>
          <p:nvPr/>
        </p:nvPicPr>
        <p:blipFill>
          <a:blip r:embed="rId4"/>
          <a:stretch>
            <a:fillRect/>
          </a:stretch>
        </p:blipFill>
        <p:spPr>
          <a:xfrm>
            <a:off x="6277704" y="2724501"/>
            <a:ext cx="1916818" cy="2876005"/>
          </a:xfrm>
          <a:prstGeom prst="rect">
            <a:avLst/>
          </a:prstGeom>
        </p:spPr>
      </p:pic>
      <p:pic>
        <p:nvPicPr>
          <p:cNvPr id="7" name="Grafik 6">
            <a:extLst>
              <a:ext uri="{FF2B5EF4-FFF2-40B4-BE49-F238E27FC236}">
                <a16:creationId xmlns:a16="http://schemas.microsoft.com/office/drawing/2014/main" id="{B96F5AB0-0EF9-413A-840B-0E9DBB2D735C}"/>
              </a:ext>
            </a:extLst>
          </p:cNvPr>
          <p:cNvPicPr>
            <a:picLocks noChangeAspect="1"/>
          </p:cNvPicPr>
          <p:nvPr/>
        </p:nvPicPr>
        <p:blipFill>
          <a:blip r:embed="rId5"/>
          <a:stretch>
            <a:fillRect/>
          </a:stretch>
        </p:blipFill>
        <p:spPr>
          <a:xfrm>
            <a:off x="909380" y="2722701"/>
            <a:ext cx="2050572" cy="3069397"/>
          </a:xfrm>
          <a:prstGeom prst="rect">
            <a:avLst/>
          </a:prstGeom>
        </p:spPr>
      </p:pic>
    </p:spTree>
    <p:extLst>
      <p:ext uri="{BB962C8B-B14F-4D97-AF65-F5344CB8AC3E}">
        <p14:creationId xmlns:p14="http://schemas.microsoft.com/office/powerpoint/2010/main" val="399437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 grpId="0" build="p"/>
      <p:bldP spid="927" grpId="0" build="p"/>
      <p:bldP spid="92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3"/>
        <p:cNvGrpSpPr/>
        <p:nvPr/>
      </p:nvGrpSpPr>
      <p:grpSpPr>
        <a:xfrm>
          <a:off x="0" y="0"/>
          <a:ext cx="0" cy="0"/>
          <a:chOff x="0" y="0"/>
          <a:chExt cx="0" cy="0"/>
        </a:xfrm>
      </p:grpSpPr>
      <p:cxnSp>
        <p:nvCxnSpPr>
          <p:cNvPr id="296" name="Google Shape;296;p45"/>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cxnSp>
        <p:nvCxnSpPr>
          <p:cNvPr id="298" name="Google Shape;298;p45"/>
          <p:cNvCxnSpPr/>
          <p:nvPr/>
        </p:nvCxnSpPr>
        <p:spPr>
          <a:xfrm>
            <a:off x="4542300" y="3887950"/>
            <a:ext cx="4601700" cy="0"/>
          </a:xfrm>
          <a:prstGeom prst="straightConnector1">
            <a:avLst/>
          </a:prstGeom>
          <a:noFill/>
          <a:ln w="19050" cap="flat" cmpd="sng">
            <a:solidFill>
              <a:srgbClr val="F3F3F3"/>
            </a:solidFill>
            <a:prstDash val="solid"/>
            <a:round/>
            <a:headEnd type="none" w="med" len="med"/>
            <a:tailEnd type="none" w="med" len="med"/>
          </a:ln>
        </p:spPr>
      </p:cxnSp>
      <p:sp>
        <p:nvSpPr>
          <p:cNvPr id="5" name="Titel 4">
            <a:extLst>
              <a:ext uri="{FF2B5EF4-FFF2-40B4-BE49-F238E27FC236}">
                <a16:creationId xmlns:a16="http://schemas.microsoft.com/office/drawing/2014/main" id="{F608069A-429C-4ECE-9133-FD25CBEB6650}"/>
              </a:ext>
            </a:extLst>
          </p:cNvPr>
          <p:cNvSpPr>
            <a:spLocks noGrp="1"/>
          </p:cNvSpPr>
          <p:nvPr>
            <p:ph type="ctrTitle"/>
          </p:nvPr>
        </p:nvSpPr>
        <p:spPr>
          <a:xfrm>
            <a:off x="4542300" y="4028886"/>
            <a:ext cx="4356879" cy="577800"/>
          </a:xfrm>
        </p:spPr>
        <p:txBody>
          <a:bodyPr/>
          <a:lstStyle/>
          <a:p>
            <a:pPr algn="r"/>
            <a:r>
              <a:rPr lang="de-DE" dirty="0"/>
              <a:t>Fragen</a:t>
            </a:r>
          </a:p>
        </p:txBody>
      </p:sp>
      <p:sp>
        <p:nvSpPr>
          <p:cNvPr id="3" name="Textfeld 2">
            <a:extLst>
              <a:ext uri="{FF2B5EF4-FFF2-40B4-BE49-F238E27FC236}">
                <a16:creationId xmlns:a16="http://schemas.microsoft.com/office/drawing/2014/main" id="{9F923B4F-847F-45B7-B073-993EB3B8647D}"/>
              </a:ext>
            </a:extLst>
          </p:cNvPr>
          <p:cNvSpPr txBox="1"/>
          <p:nvPr/>
        </p:nvSpPr>
        <p:spPr>
          <a:xfrm>
            <a:off x="191386" y="626540"/>
            <a:ext cx="4869712" cy="2554545"/>
          </a:xfrm>
          <a:prstGeom prst="rect">
            <a:avLst/>
          </a:prstGeom>
          <a:noFill/>
        </p:spPr>
        <p:txBody>
          <a:bodyPr wrap="square" rtlCol="0">
            <a:spAutoFit/>
          </a:bodyPr>
          <a:lstStyle/>
          <a:p>
            <a:pPr marL="285750" indent="-285750">
              <a:buFont typeface="Wingdings" panose="05000000000000000000" pitchFamily="2" charset="2"/>
              <a:buChar char="v"/>
            </a:pPr>
            <a:r>
              <a:rPr lang="de-DE" sz="1600" dirty="0">
                <a:solidFill>
                  <a:schemeClr val="accent1">
                    <a:lumMod val="75000"/>
                  </a:schemeClr>
                </a:solidFill>
                <a:latin typeface="Oswald"/>
              </a:rPr>
              <a:t>Soziodemografische Daten</a:t>
            </a:r>
            <a:br>
              <a:rPr lang="de-DE" sz="1600" dirty="0">
                <a:latin typeface="Oswald"/>
              </a:rPr>
            </a:br>
            <a:r>
              <a:rPr lang="de-DE" sz="1600" dirty="0">
                <a:latin typeface="Oswald"/>
              </a:rPr>
              <a:t>Alter, Geschlecht, Wohnort</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solidFill>
                  <a:schemeClr val="accent1">
                    <a:lumMod val="75000"/>
                  </a:schemeClr>
                </a:solidFill>
                <a:latin typeface="Oswald"/>
              </a:rPr>
              <a:t>Einkommensstruktur</a:t>
            </a:r>
            <a:br>
              <a:rPr lang="de-DE" sz="1600" dirty="0">
                <a:latin typeface="Oswald"/>
              </a:rPr>
            </a:br>
            <a:r>
              <a:rPr lang="de-DE" sz="1600" dirty="0" err="1">
                <a:latin typeface="Oswald"/>
              </a:rPr>
              <a:t>Jährl</a:t>
            </a:r>
            <a:r>
              <a:rPr lang="de-DE" sz="1600" dirty="0">
                <a:latin typeface="Oswald"/>
              </a:rPr>
              <a:t>. Einkommen, ggf. Haushaltseinkommen </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solidFill>
                  <a:schemeClr val="accent1">
                    <a:lumMod val="75000"/>
                  </a:schemeClr>
                </a:solidFill>
                <a:latin typeface="Oswald"/>
              </a:rPr>
              <a:t>Interessen</a:t>
            </a:r>
            <a:br>
              <a:rPr lang="de-DE" sz="1600" dirty="0">
                <a:latin typeface="Oswald"/>
              </a:rPr>
            </a:br>
            <a:r>
              <a:rPr lang="de-DE" sz="1600" dirty="0">
                <a:latin typeface="Oswald"/>
              </a:rPr>
              <a:t>Was weckt das Interesse? Wovon ist der Kunde Fan – Sport, Marken, Film, etc.?</a:t>
            </a:r>
          </a:p>
          <a:p>
            <a:pPr marL="285750" indent="-285750">
              <a:buFont typeface="Wingdings" panose="05000000000000000000" pitchFamily="2" charset="2"/>
              <a:buChar char="v"/>
            </a:pPr>
            <a:endParaRPr lang="de-DE" sz="1600" dirty="0">
              <a:latin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3"/>
        <p:cNvGrpSpPr/>
        <p:nvPr/>
      </p:nvGrpSpPr>
      <p:grpSpPr>
        <a:xfrm>
          <a:off x="0" y="0"/>
          <a:ext cx="0" cy="0"/>
          <a:chOff x="0" y="0"/>
          <a:chExt cx="0" cy="0"/>
        </a:xfrm>
      </p:grpSpPr>
      <p:cxnSp>
        <p:nvCxnSpPr>
          <p:cNvPr id="296" name="Google Shape;296;p45"/>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cxnSp>
        <p:nvCxnSpPr>
          <p:cNvPr id="298" name="Google Shape;298;p45"/>
          <p:cNvCxnSpPr/>
          <p:nvPr/>
        </p:nvCxnSpPr>
        <p:spPr>
          <a:xfrm>
            <a:off x="4542300" y="3887950"/>
            <a:ext cx="4601700" cy="0"/>
          </a:xfrm>
          <a:prstGeom prst="straightConnector1">
            <a:avLst/>
          </a:prstGeom>
          <a:noFill/>
          <a:ln w="19050" cap="flat" cmpd="sng">
            <a:solidFill>
              <a:srgbClr val="F3F3F3"/>
            </a:solidFill>
            <a:prstDash val="solid"/>
            <a:round/>
            <a:headEnd type="none" w="med" len="med"/>
            <a:tailEnd type="none" w="med" len="med"/>
          </a:ln>
        </p:spPr>
      </p:cxnSp>
      <p:sp>
        <p:nvSpPr>
          <p:cNvPr id="5" name="Titel 4">
            <a:extLst>
              <a:ext uri="{FF2B5EF4-FFF2-40B4-BE49-F238E27FC236}">
                <a16:creationId xmlns:a16="http://schemas.microsoft.com/office/drawing/2014/main" id="{F608069A-429C-4ECE-9133-FD25CBEB6650}"/>
              </a:ext>
            </a:extLst>
          </p:cNvPr>
          <p:cNvSpPr>
            <a:spLocks noGrp="1"/>
          </p:cNvSpPr>
          <p:nvPr>
            <p:ph type="ctrTitle"/>
          </p:nvPr>
        </p:nvSpPr>
        <p:spPr>
          <a:xfrm>
            <a:off x="4542300" y="4028886"/>
            <a:ext cx="4356879" cy="577800"/>
          </a:xfrm>
        </p:spPr>
        <p:txBody>
          <a:bodyPr/>
          <a:lstStyle/>
          <a:p>
            <a:pPr algn="r"/>
            <a:r>
              <a:rPr lang="de-DE" dirty="0"/>
              <a:t>Fragen</a:t>
            </a:r>
          </a:p>
        </p:txBody>
      </p:sp>
      <p:sp>
        <p:nvSpPr>
          <p:cNvPr id="6" name="Rechteck 5">
            <a:extLst>
              <a:ext uri="{FF2B5EF4-FFF2-40B4-BE49-F238E27FC236}">
                <a16:creationId xmlns:a16="http://schemas.microsoft.com/office/drawing/2014/main" id="{DE3370C5-CAA0-40BD-90F8-3E27BA6BFA6F}"/>
              </a:ext>
            </a:extLst>
          </p:cNvPr>
          <p:cNvSpPr/>
          <p:nvPr/>
        </p:nvSpPr>
        <p:spPr>
          <a:xfrm>
            <a:off x="315431" y="520213"/>
            <a:ext cx="4572000" cy="2677656"/>
          </a:xfrm>
          <a:prstGeom prst="rect">
            <a:avLst/>
          </a:prstGeom>
        </p:spPr>
        <p:txBody>
          <a:bodyPr>
            <a:spAutoFit/>
          </a:bodyPr>
          <a:lstStyle/>
          <a:p>
            <a:pPr marL="285750" indent="-285750">
              <a:buFont typeface="Wingdings" panose="05000000000000000000" pitchFamily="2" charset="2"/>
              <a:buChar char="v"/>
            </a:pPr>
            <a:r>
              <a:rPr lang="de-DE" dirty="0">
                <a:solidFill>
                  <a:schemeClr val="accent1">
                    <a:lumMod val="75000"/>
                  </a:schemeClr>
                </a:solidFill>
                <a:latin typeface="Oswald"/>
              </a:rPr>
              <a:t>Einstellungen und Werte</a:t>
            </a:r>
            <a:br>
              <a:rPr lang="de-DE" dirty="0">
                <a:latin typeface="Oswald"/>
              </a:rPr>
            </a:br>
            <a:r>
              <a:rPr lang="de-DE" dirty="0">
                <a:latin typeface="Oswald"/>
              </a:rPr>
              <a:t>Eher konservativ oder aufgeschlossen?</a:t>
            </a:r>
            <a:br>
              <a:rPr lang="de-DE" dirty="0">
                <a:latin typeface="Oswald"/>
              </a:rPr>
            </a:br>
            <a:r>
              <a:rPr lang="de-DE" dirty="0">
                <a:latin typeface="Oswald"/>
              </a:rPr>
              <a:t>Was sind die Lebenswünsche und –ziele?</a:t>
            </a:r>
          </a:p>
          <a:p>
            <a:pPr marL="285750" indent="-285750">
              <a:buFont typeface="Wingdings" panose="05000000000000000000" pitchFamily="2" charset="2"/>
              <a:buChar char="v"/>
            </a:pPr>
            <a:endParaRPr lang="de-DE" dirty="0">
              <a:latin typeface="Oswald"/>
            </a:endParaRPr>
          </a:p>
          <a:p>
            <a:pPr marL="285750" indent="-285750">
              <a:buFont typeface="Wingdings" panose="05000000000000000000" pitchFamily="2" charset="2"/>
              <a:buChar char="v"/>
            </a:pPr>
            <a:r>
              <a:rPr lang="de-DE" dirty="0">
                <a:solidFill>
                  <a:schemeClr val="accent1">
                    <a:lumMod val="75000"/>
                  </a:schemeClr>
                </a:solidFill>
                <a:latin typeface="Oswald"/>
              </a:rPr>
              <a:t>Motivation</a:t>
            </a:r>
            <a:br>
              <a:rPr lang="de-DE" dirty="0">
                <a:latin typeface="Oswald"/>
              </a:rPr>
            </a:br>
            <a:r>
              <a:rPr lang="de-DE" dirty="0">
                <a:latin typeface="Oswald"/>
              </a:rPr>
              <a:t>Welche Serviceleistungen, Werbung etc. des Unternehmens wirken motivierend?</a:t>
            </a:r>
          </a:p>
          <a:p>
            <a:pPr marL="285750" indent="-285750">
              <a:buFont typeface="Wingdings" panose="05000000000000000000" pitchFamily="2" charset="2"/>
              <a:buChar char="v"/>
            </a:pPr>
            <a:endParaRPr lang="de-DE" dirty="0">
              <a:latin typeface="Oswald"/>
            </a:endParaRPr>
          </a:p>
          <a:p>
            <a:pPr marL="285750" indent="-285750">
              <a:buFont typeface="Wingdings" panose="05000000000000000000" pitchFamily="2" charset="2"/>
              <a:buChar char="v"/>
            </a:pPr>
            <a:r>
              <a:rPr lang="de-DE" dirty="0" err="1">
                <a:solidFill>
                  <a:schemeClr val="accent1">
                    <a:lumMod val="75000"/>
                  </a:schemeClr>
                </a:solidFill>
                <a:latin typeface="Oswald"/>
              </a:rPr>
              <a:t>Social</a:t>
            </a:r>
            <a:r>
              <a:rPr lang="de-DE" dirty="0">
                <a:solidFill>
                  <a:schemeClr val="accent1">
                    <a:lumMod val="75000"/>
                  </a:schemeClr>
                </a:solidFill>
                <a:latin typeface="Oswald"/>
              </a:rPr>
              <a:t>-Media-Nutzung</a:t>
            </a:r>
            <a:br>
              <a:rPr lang="de-DE" dirty="0">
                <a:latin typeface="Oswald"/>
              </a:rPr>
            </a:br>
            <a:r>
              <a:rPr lang="de-DE" dirty="0">
                <a:latin typeface="Oswald"/>
              </a:rPr>
              <a:t>Welche Tools, Apps, Netzwerke werden wie genutzt?</a:t>
            </a:r>
            <a:br>
              <a:rPr lang="de-DE" dirty="0">
                <a:latin typeface="Oswald"/>
              </a:rPr>
            </a:br>
            <a:r>
              <a:rPr lang="de-DE" dirty="0">
                <a:latin typeface="Oswald"/>
              </a:rPr>
              <a:t>Welchen Marken und Influencern folgt der Kunde?</a:t>
            </a:r>
            <a:br>
              <a:rPr lang="de-DE" dirty="0">
                <a:latin typeface="Oswald"/>
              </a:rPr>
            </a:br>
            <a:r>
              <a:rPr lang="de-DE" dirty="0">
                <a:latin typeface="Oswald"/>
              </a:rPr>
              <a:t>Wie interagiert er am liebsten, auch mit Unternehmen?</a:t>
            </a:r>
          </a:p>
        </p:txBody>
      </p:sp>
    </p:spTree>
    <p:extLst>
      <p:ext uri="{BB962C8B-B14F-4D97-AF65-F5344CB8AC3E}">
        <p14:creationId xmlns:p14="http://schemas.microsoft.com/office/powerpoint/2010/main" val="31709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3"/>
        <p:cNvGrpSpPr/>
        <p:nvPr/>
      </p:nvGrpSpPr>
      <p:grpSpPr>
        <a:xfrm>
          <a:off x="0" y="0"/>
          <a:ext cx="0" cy="0"/>
          <a:chOff x="0" y="0"/>
          <a:chExt cx="0" cy="0"/>
        </a:xfrm>
      </p:grpSpPr>
      <p:cxnSp>
        <p:nvCxnSpPr>
          <p:cNvPr id="296" name="Google Shape;296;p45"/>
          <p:cNvCxnSpPr/>
          <p:nvPr/>
        </p:nvCxnSpPr>
        <p:spPr>
          <a:xfrm rot="10800000">
            <a:off x="0" y="379277"/>
            <a:ext cx="7741800" cy="0"/>
          </a:xfrm>
          <a:prstGeom prst="straightConnector1">
            <a:avLst/>
          </a:prstGeom>
          <a:noFill/>
          <a:ln w="19050" cap="flat" cmpd="sng">
            <a:solidFill>
              <a:srgbClr val="434343"/>
            </a:solidFill>
            <a:prstDash val="solid"/>
            <a:round/>
            <a:headEnd type="none" w="med" len="med"/>
            <a:tailEnd type="none" w="med" len="med"/>
          </a:ln>
        </p:spPr>
      </p:cxnSp>
      <p:cxnSp>
        <p:nvCxnSpPr>
          <p:cNvPr id="298" name="Google Shape;298;p45"/>
          <p:cNvCxnSpPr/>
          <p:nvPr/>
        </p:nvCxnSpPr>
        <p:spPr>
          <a:xfrm>
            <a:off x="4542300" y="3887950"/>
            <a:ext cx="4601700" cy="0"/>
          </a:xfrm>
          <a:prstGeom prst="straightConnector1">
            <a:avLst/>
          </a:prstGeom>
          <a:noFill/>
          <a:ln w="19050" cap="flat" cmpd="sng">
            <a:solidFill>
              <a:srgbClr val="F3F3F3"/>
            </a:solidFill>
            <a:prstDash val="solid"/>
            <a:round/>
            <a:headEnd type="none" w="med" len="med"/>
            <a:tailEnd type="none" w="med" len="med"/>
          </a:ln>
        </p:spPr>
      </p:cxnSp>
      <p:sp>
        <p:nvSpPr>
          <p:cNvPr id="5" name="Titel 4">
            <a:extLst>
              <a:ext uri="{FF2B5EF4-FFF2-40B4-BE49-F238E27FC236}">
                <a16:creationId xmlns:a16="http://schemas.microsoft.com/office/drawing/2014/main" id="{F608069A-429C-4ECE-9133-FD25CBEB6650}"/>
              </a:ext>
            </a:extLst>
          </p:cNvPr>
          <p:cNvSpPr>
            <a:spLocks noGrp="1"/>
          </p:cNvSpPr>
          <p:nvPr>
            <p:ph type="ctrTitle"/>
          </p:nvPr>
        </p:nvSpPr>
        <p:spPr>
          <a:xfrm>
            <a:off x="4542300" y="4028886"/>
            <a:ext cx="4356879" cy="577800"/>
          </a:xfrm>
        </p:spPr>
        <p:txBody>
          <a:bodyPr/>
          <a:lstStyle/>
          <a:p>
            <a:pPr algn="r"/>
            <a:r>
              <a:rPr lang="de-DE" dirty="0"/>
              <a:t>Fragen</a:t>
            </a:r>
          </a:p>
        </p:txBody>
      </p:sp>
      <p:sp>
        <p:nvSpPr>
          <p:cNvPr id="6" name="Rechteck 5">
            <a:extLst>
              <a:ext uri="{FF2B5EF4-FFF2-40B4-BE49-F238E27FC236}">
                <a16:creationId xmlns:a16="http://schemas.microsoft.com/office/drawing/2014/main" id="{DE3370C5-CAA0-40BD-90F8-3E27BA6BFA6F}"/>
              </a:ext>
            </a:extLst>
          </p:cNvPr>
          <p:cNvSpPr/>
          <p:nvPr/>
        </p:nvSpPr>
        <p:spPr>
          <a:xfrm>
            <a:off x="315431" y="520213"/>
            <a:ext cx="4572000" cy="2893100"/>
          </a:xfrm>
          <a:prstGeom prst="rect">
            <a:avLst/>
          </a:prstGeom>
        </p:spPr>
        <p:txBody>
          <a:bodyPr>
            <a:spAutoFit/>
          </a:bodyPr>
          <a:lstStyle/>
          <a:p>
            <a:pPr marL="285750" indent="-285750">
              <a:buFont typeface="Wingdings" panose="05000000000000000000" pitchFamily="2" charset="2"/>
              <a:buChar char="v"/>
            </a:pPr>
            <a:r>
              <a:rPr lang="de-DE" dirty="0">
                <a:solidFill>
                  <a:schemeClr val="accent1">
                    <a:lumMod val="75000"/>
                  </a:schemeClr>
                </a:solidFill>
                <a:latin typeface="Oswald"/>
              </a:rPr>
              <a:t>Customer Journey</a:t>
            </a:r>
            <a:br>
              <a:rPr lang="de-DE" dirty="0">
                <a:latin typeface="Oswald"/>
              </a:rPr>
            </a:br>
            <a:r>
              <a:rPr lang="de-DE" dirty="0">
                <a:latin typeface="Oswald"/>
              </a:rPr>
              <a:t>Welche Rolle spielt </a:t>
            </a:r>
            <a:r>
              <a:rPr lang="de-DE" dirty="0" err="1">
                <a:latin typeface="Oswald"/>
              </a:rPr>
              <a:t>Social</a:t>
            </a:r>
            <a:r>
              <a:rPr lang="de-DE" dirty="0">
                <a:latin typeface="Oswald"/>
              </a:rPr>
              <a:t> Media bei der Kaufentscheidung?</a:t>
            </a:r>
            <a:br>
              <a:rPr lang="de-DE" dirty="0">
                <a:latin typeface="Oswald"/>
              </a:rPr>
            </a:br>
            <a:r>
              <a:rPr lang="de-DE" dirty="0">
                <a:latin typeface="Oswald"/>
              </a:rPr>
              <a:t>Was inspiriert, was führt zum Abbruch?</a:t>
            </a:r>
            <a:br>
              <a:rPr lang="de-DE" dirty="0">
                <a:latin typeface="Oswald"/>
              </a:rPr>
            </a:br>
            <a:r>
              <a:rPr lang="de-DE" dirty="0">
                <a:latin typeface="Oswald"/>
              </a:rPr>
              <a:t>Werden Videos und Tutorials geschaut?</a:t>
            </a:r>
          </a:p>
          <a:p>
            <a:pPr marL="285750" indent="-285750">
              <a:buFont typeface="Wingdings" panose="05000000000000000000" pitchFamily="2" charset="2"/>
              <a:buChar char="v"/>
            </a:pPr>
            <a:endParaRPr lang="de-DE" dirty="0">
              <a:latin typeface="Oswald"/>
            </a:endParaRPr>
          </a:p>
          <a:p>
            <a:pPr marL="285750" indent="-285750">
              <a:buFont typeface="Wingdings" panose="05000000000000000000" pitchFamily="2" charset="2"/>
              <a:buChar char="v"/>
            </a:pPr>
            <a:r>
              <a:rPr lang="de-DE" dirty="0">
                <a:solidFill>
                  <a:schemeClr val="accent1">
                    <a:lumMod val="75000"/>
                  </a:schemeClr>
                </a:solidFill>
                <a:latin typeface="Oswald"/>
              </a:rPr>
              <a:t>Wünsche</a:t>
            </a:r>
            <a:br>
              <a:rPr lang="de-DE" dirty="0">
                <a:latin typeface="Oswald"/>
              </a:rPr>
            </a:br>
            <a:r>
              <a:rPr lang="de-DE" dirty="0">
                <a:latin typeface="Oswald"/>
              </a:rPr>
              <a:t>Was wünscht sich der Kunde? </a:t>
            </a:r>
            <a:br>
              <a:rPr lang="de-DE" dirty="0">
                <a:latin typeface="Oswald"/>
              </a:rPr>
            </a:br>
            <a:r>
              <a:rPr lang="de-DE" dirty="0">
                <a:latin typeface="Oswald"/>
              </a:rPr>
              <a:t>Denkt an die Unterschiede der Generationen X, Y, Z</a:t>
            </a:r>
          </a:p>
          <a:p>
            <a:pPr marL="285750" indent="-285750">
              <a:buFont typeface="Wingdings" panose="05000000000000000000" pitchFamily="2" charset="2"/>
              <a:buChar char="v"/>
            </a:pPr>
            <a:endParaRPr lang="de-DE" dirty="0">
              <a:latin typeface="Oswald"/>
            </a:endParaRPr>
          </a:p>
          <a:p>
            <a:pPr marL="285750" indent="-285750">
              <a:buFont typeface="Wingdings" panose="05000000000000000000" pitchFamily="2" charset="2"/>
              <a:buChar char="v"/>
            </a:pPr>
            <a:r>
              <a:rPr lang="de-DE" dirty="0">
                <a:solidFill>
                  <a:schemeClr val="accent1">
                    <a:lumMod val="75000"/>
                  </a:schemeClr>
                </a:solidFill>
                <a:latin typeface="Oswald"/>
              </a:rPr>
              <a:t>Tagesablauf</a:t>
            </a:r>
            <a:br>
              <a:rPr lang="de-DE" dirty="0">
                <a:latin typeface="Oswald"/>
              </a:rPr>
            </a:br>
            <a:r>
              <a:rPr lang="de-DE" dirty="0">
                <a:latin typeface="Oswald"/>
              </a:rPr>
              <a:t>Wie sieht ein alltäglicher, beispielhafter Tagesablauf im Leben des Kunden aus?</a:t>
            </a:r>
            <a:br>
              <a:rPr lang="de-DE" dirty="0">
                <a:latin typeface="Oswald"/>
              </a:rPr>
            </a:br>
            <a:endParaRPr lang="de-DE" dirty="0">
              <a:latin typeface="Oswald"/>
            </a:endParaRPr>
          </a:p>
        </p:txBody>
      </p:sp>
    </p:spTree>
    <p:extLst>
      <p:ext uri="{BB962C8B-B14F-4D97-AF65-F5344CB8AC3E}">
        <p14:creationId xmlns:p14="http://schemas.microsoft.com/office/powerpoint/2010/main" val="14683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ace Day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1188</Words>
  <Application>Microsoft Office PowerPoint</Application>
  <PresentationFormat>Bildschirmpräsentation (16:9)</PresentationFormat>
  <Paragraphs>189</Paragraphs>
  <Slides>20</Slides>
  <Notes>14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20</vt:i4>
      </vt:variant>
    </vt:vector>
  </HeadingPairs>
  <TitlesOfParts>
    <vt:vector size="29" baseType="lpstr">
      <vt:lpstr>Arial</vt:lpstr>
      <vt:lpstr>Cutive Mono</vt:lpstr>
      <vt:lpstr>Fira Sans Extra Condensed Medium</vt:lpstr>
      <vt:lpstr>Oswald</vt:lpstr>
      <vt:lpstr>Oswald Regular</vt:lpstr>
      <vt:lpstr>Symbol</vt:lpstr>
      <vt:lpstr>Tahoma</vt:lpstr>
      <vt:lpstr>Wingdings</vt:lpstr>
      <vt:lpstr>Peace Day Social Media by SlidesGo</vt:lpstr>
      <vt:lpstr>Social Media Strategie</vt:lpstr>
      <vt:lpstr>Die 7 Schritte zur Social Media Strategie</vt:lpstr>
      <vt:lpstr>Vision formulieren</vt:lpstr>
      <vt:lpstr>Zielgruppen</vt:lpstr>
      <vt:lpstr>Zielgruppendefinition? Zielgruppenanalyse?</vt:lpstr>
      <vt:lpstr>Zielgruppendefinition</vt:lpstr>
      <vt:lpstr>Fragen</vt:lpstr>
      <vt:lpstr>Fragen</vt:lpstr>
      <vt:lpstr>Fragen</vt:lpstr>
      <vt:lpstr>Fragen</vt:lpstr>
      <vt:lpstr>Zielgruppeneinordnung: Generation X</vt:lpstr>
      <vt:lpstr>Zielgruppeneinordnung: Generation Y</vt:lpstr>
      <vt:lpstr>Zielgruppeneinordnung: Generation Z</vt:lpstr>
      <vt:lpstr>Studien</vt:lpstr>
      <vt:lpstr>PowerPoint-Präsentation</vt:lpstr>
      <vt:lpstr>PowerPoint-Präsentation</vt:lpstr>
      <vt:lpstr>PowerPoint-Präsentation</vt:lpstr>
      <vt:lpstr>Vorlage: Persona-Profil [NAME + TYP]</vt:lpstr>
      <vt:lpstr>Persona-Beispiel: Sophia, Marketingleiterin</vt:lpstr>
      <vt:lpstr>Deine Persona: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Facebook</dc:title>
  <dc:creator>Alfa</dc:creator>
  <cp:lastModifiedBy>Alfa</cp:lastModifiedBy>
  <cp:revision>25</cp:revision>
  <dcterms:modified xsi:type="dcterms:W3CDTF">2020-06-10T08:10:13Z</dcterms:modified>
</cp:coreProperties>
</file>