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5"/>
  </p:notesMasterIdLst>
  <p:handoutMasterIdLst>
    <p:handoutMasterId r:id="rId26"/>
  </p:handoutMasterIdLst>
  <p:sldIdLst>
    <p:sldId id="256" r:id="rId4"/>
    <p:sldId id="262" r:id="rId5"/>
    <p:sldId id="261" r:id="rId6"/>
    <p:sldId id="308" r:id="rId7"/>
    <p:sldId id="314" r:id="rId8"/>
    <p:sldId id="320" r:id="rId9"/>
    <p:sldId id="319" r:id="rId10"/>
    <p:sldId id="316" r:id="rId11"/>
    <p:sldId id="317" r:id="rId12"/>
    <p:sldId id="270" r:id="rId13"/>
    <p:sldId id="321" r:id="rId14"/>
    <p:sldId id="277" r:id="rId15"/>
    <p:sldId id="310" r:id="rId16"/>
    <p:sldId id="313" r:id="rId17"/>
    <p:sldId id="309" r:id="rId18"/>
    <p:sldId id="325" r:id="rId19"/>
    <p:sldId id="322" r:id="rId20"/>
    <p:sldId id="311" r:id="rId21"/>
    <p:sldId id="323" r:id="rId22"/>
    <p:sldId id="324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2" y="9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59C31-C01A-4EF0-8E52-3C790BBA8B53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D8BE-0CB7-4985-872C-E18199B4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8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29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0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86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63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63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23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221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0725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67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61" r:id="rId3"/>
    <p:sldLayoutId id="2147483762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36" r:id="rId10"/>
    <p:sldLayoutId id="2147483748" r:id="rId11"/>
    <p:sldLayoutId id="2147483750" r:id="rId12"/>
    <p:sldLayoutId id="2147483753" r:id="rId13"/>
    <p:sldLayoutId id="2147483751" r:id="rId14"/>
    <p:sldLayoutId id="2147483752" r:id="rId15"/>
    <p:sldLayoutId id="2147483749" r:id="rId16"/>
    <p:sldLayoutId id="2147483732" r:id="rId17"/>
    <p:sldLayoutId id="2147483758" r:id="rId18"/>
    <p:sldLayoutId id="2147483763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foluencer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4994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43655" y="2195373"/>
            <a:ext cx="63040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rPr>
              <a:t>Influencer</a:t>
            </a:r>
          </a:p>
          <a:p>
            <a:pPr algn="ctr"/>
            <a:r>
              <a:rPr lang="en-US" altLang="ko-K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rPr>
              <a:t>Marketing</a:t>
            </a:r>
            <a:endParaRPr lang="ko-KR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570CC-20BD-48BB-A773-6FB3DE630AFF}"/>
              </a:ext>
            </a:extLst>
          </p:cNvPr>
          <p:cNvSpPr txBox="1"/>
          <p:nvPr/>
        </p:nvSpPr>
        <p:spPr>
          <a:xfrm>
            <a:off x="263618" y="300095"/>
            <a:ext cx="7886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Macro- </a:t>
            </a:r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oder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Micro-Influencer?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3453-DDEA-4807-9434-14073E5C90CB}"/>
              </a:ext>
            </a:extLst>
          </p:cNvPr>
          <p:cNvSpPr txBox="1"/>
          <p:nvPr/>
        </p:nvSpPr>
        <p:spPr>
          <a:xfrm>
            <a:off x="617584" y="1327895"/>
            <a:ext cx="27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Macro-Influencer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50B5BF-F959-44E9-9554-1168AA2BAE45}"/>
              </a:ext>
            </a:extLst>
          </p:cNvPr>
          <p:cNvGrpSpPr/>
          <p:nvPr/>
        </p:nvGrpSpPr>
        <p:grpSpPr>
          <a:xfrm>
            <a:off x="743298" y="5681831"/>
            <a:ext cx="4043549" cy="728318"/>
            <a:chOff x="467544" y="5498541"/>
            <a:chExt cx="2795302" cy="72831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8866F1-691C-4A9A-BF95-9A55605C7E28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Contra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1BB215-4032-4BAB-82EE-5C810EA8CA61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Teuer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Beliebigkeit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der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Markenkooperationen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5" name="Freeform 32">
            <a:extLst>
              <a:ext uri="{FF2B5EF4-FFF2-40B4-BE49-F238E27FC236}">
                <a16:creationId xmlns:a16="http://schemas.microsoft.com/office/drawing/2014/main" id="{3369BF69-2BCF-4707-A67F-50D83F1FE7BB}"/>
              </a:ext>
            </a:extLst>
          </p:cNvPr>
          <p:cNvSpPr/>
          <p:nvPr/>
        </p:nvSpPr>
        <p:spPr>
          <a:xfrm>
            <a:off x="4814154" y="4585125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Freeform 99">
            <a:extLst>
              <a:ext uri="{FF2B5EF4-FFF2-40B4-BE49-F238E27FC236}">
                <a16:creationId xmlns:a16="http://schemas.microsoft.com/office/drawing/2014/main" id="{14D97103-57EF-4C08-87F2-55586E1C6591}"/>
              </a:ext>
            </a:extLst>
          </p:cNvPr>
          <p:cNvSpPr/>
          <p:nvPr/>
        </p:nvSpPr>
        <p:spPr>
          <a:xfrm flipH="1">
            <a:off x="7014588" y="4585127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Freeform 33">
            <a:extLst>
              <a:ext uri="{FF2B5EF4-FFF2-40B4-BE49-F238E27FC236}">
                <a16:creationId xmlns:a16="http://schemas.microsoft.com/office/drawing/2014/main" id="{C71E3A3F-701F-4D35-9F29-92E4E63F7978}"/>
              </a:ext>
            </a:extLst>
          </p:cNvPr>
          <p:cNvSpPr/>
          <p:nvPr/>
        </p:nvSpPr>
        <p:spPr>
          <a:xfrm>
            <a:off x="4251960" y="2206812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Freeform 100">
            <a:extLst>
              <a:ext uri="{FF2B5EF4-FFF2-40B4-BE49-F238E27FC236}">
                <a16:creationId xmlns:a16="http://schemas.microsoft.com/office/drawing/2014/main" id="{B6BE6479-9DD7-4AF3-B28E-04277EA9F62C}"/>
              </a:ext>
            </a:extLst>
          </p:cNvPr>
          <p:cNvSpPr/>
          <p:nvPr/>
        </p:nvSpPr>
        <p:spPr>
          <a:xfrm flipH="1">
            <a:off x="6953698" y="2203397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A220921-7B4D-4902-90D5-155E47B80A7B}"/>
              </a:ext>
            </a:extLst>
          </p:cNvPr>
          <p:cNvGrpSpPr/>
          <p:nvPr/>
        </p:nvGrpSpPr>
        <p:grpSpPr>
          <a:xfrm>
            <a:off x="7365856" y="2034513"/>
            <a:ext cx="4043549" cy="1097650"/>
            <a:chOff x="5841856" y="1628800"/>
            <a:chExt cx="2795302" cy="109765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575F53B-B99B-4B0C-9E4A-36A0E5381DC9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Pro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87D2B56-610A-4FAF-A578-833D26DB0FBF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Authentisch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Mehr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Engagement</a:t>
              </a:r>
            </a:p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Günstig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de-DE" altLang="ko-KR" sz="1200" dirty="0">
                  <a:solidFill>
                    <a:schemeClr val="bg1"/>
                  </a:solidFill>
                  <a:cs typeface="Arial" pitchFamily="34" charset="0"/>
                </a:rPr>
                <a:t>Motivation, größer zu werden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DD6040-9847-4610-A2DC-9721C30FFF27}"/>
              </a:ext>
            </a:extLst>
          </p:cNvPr>
          <p:cNvGrpSpPr/>
          <p:nvPr/>
        </p:nvGrpSpPr>
        <p:grpSpPr>
          <a:xfrm>
            <a:off x="7365856" y="5681831"/>
            <a:ext cx="4043549" cy="728318"/>
            <a:chOff x="5841856" y="5498541"/>
            <a:chExt cx="2795302" cy="728318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7716D0-D423-40D1-B146-C2E16E85436F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Contra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0C9A557-2328-4D0B-B3D0-1A23D9CC44A5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Geringe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Reichweite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Gefahr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von Fake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Influencern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241DE52-1607-4999-86E9-FB663B662F64}"/>
              </a:ext>
            </a:extLst>
          </p:cNvPr>
          <p:cNvGrpSpPr/>
          <p:nvPr/>
        </p:nvGrpSpPr>
        <p:grpSpPr>
          <a:xfrm>
            <a:off x="2793159" y="3512778"/>
            <a:ext cx="6603881" cy="1310591"/>
            <a:chOff x="1746957" y="2369020"/>
            <a:chExt cx="5644433" cy="1120181"/>
          </a:xfrm>
        </p:grpSpPr>
        <p:sp>
          <p:nvSpPr>
            <p:cNvPr id="158" name="Rounded Rectangle 37">
              <a:extLst>
                <a:ext uri="{FF2B5EF4-FFF2-40B4-BE49-F238E27FC236}">
                  <a16:creationId xmlns:a16="http://schemas.microsoft.com/office/drawing/2014/main" id="{5940EA0D-025E-4F08-BD99-1DB375F8C04B}"/>
                </a:ext>
              </a:extLst>
            </p:cNvPr>
            <p:cNvSpPr/>
            <p:nvPr/>
          </p:nvSpPr>
          <p:spPr>
            <a:xfrm rot="18900000">
              <a:off x="1746957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Rounded Rectangle 39">
              <a:extLst>
                <a:ext uri="{FF2B5EF4-FFF2-40B4-BE49-F238E27FC236}">
                  <a16:creationId xmlns:a16="http://schemas.microsoft.com/office/drawing/2014/main" id="{EE96B729-1968-4351-B405-D7FF2F122A0A}"/>
                </a:ext>
              </a:extLst>
            </p:cNvPr>
            <p:cNvSpPr/>
            <p:nvPr/>
          </p:nvSpPr>
          <p:spPr>
            <a:xfrm rot="18900000">
              <a:off x="6271209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295BE53-5FB4-4EDF-90D3-A1D1F4AD212F}"/>
                </a:ext>
              </a:extLst>
            </p:cNvPr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</p:grpSpPr>
          <p:sp>
            <p:nvSpPr>
              <p:cNvPr id="165" name="Rounded Rectangle 43">
                <a:extLst>
                  <a:ext uri="{FF2B5EF4-FFF2-40B4-BE49-F238E27FC236}">
                    <a16:creationId xmlns:a16="http://schemas.microsoft.com/office/drawing/2014/main" id="{04141C5A-F7FF-4EE9-AA40-F55E6E93A28C}"/>
                  </a:ext>
                </a:extLst>
              </p:cNvPr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6" name="Rounded Rectangle 44">
                <a:extLst>
                  <a:ext uri="{FF2B5EF4-FFF2-40B4-BE49-F238E27FC236}">
                    <a16:creationId xmlns:a16="http://schemas.microsoft.com/office/drawing/2014/main" id="{EA9AF3B9-B436-4BDF-8537-83A2CF1F2E9F}"/>
                  </a:ext>
                </a:extLst>
              </p:cNvPr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1" name="Rounded Rectangle 47">
              <a:extLst>
                <a:ext uri="{FF2B5EF4-FFF2-40B4-BE49-F238E27FC236}">
                  <a16:creationId xmlns:a16="http://schemas.microsoft.com/office/drawing/2014/main" id="{943F8ACF-6BB7-4356-9B97-FD77EDF2108D}"/>
                </a:ext>
              </a:extLst>
            </p:cNvPr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Chevron 40">
              <a:extLst>
                <a:ext uri="{FF2B5EF4-FFF2-40B4-BE49-F238E27FC236}">
                  <a16:creationId xmlns:a16="http://schemas.microsoft.com/office/drawing/2014/main" id="{94EF30A9-40F7-49BF-AD2A-F8481A878B01}"/>
                </a:ext>
              </a:extLst>
            </p:cNvPr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Chevron 41">
              <a:extLst>
                <a:ext uri="{FF2B5EF4-FFF2-40B4-BE49-F238E27FC236}">
                  <a16:creationId xmlns:a16="http://schemas.microsoft.com/office/drawing/2014/main" id="{5642C778-0197-4296-B47A-D4EFE7886AB3}"/>
                </a:ext>
              </a:extLst>
            </p:cNvPr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Rounded Rectangle 47">
              <a:extLst>
                <a:ext uri="{FF2B5EF4-FFF2-40B4-BE49-F238E27FC236}">
                  <a16:creationId xmlns:a16="http://schemas.microsoft.com/office/drawing/2014/main" id="{6E745435-37D8-4DAC-9FBF-4F15EFDD3610}"/>
                </a:ext>
              </a:extLst>
            </p:cNvPr>
            <p:cNvSpPr/>
            <p:nvPr/>
          </p:nvSpPr>
          <p:spPr>
            <a:xfrm rot="18900000">
              <a:off x="2524657" y="2500121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F9E7B8C4-D966-48BB-8A73-6BAE840A52FB}"/>
              </a:ext>
            </a:extLst>
          </p:cNvPr>
          <p:cNvCxnSpPr>
            <a:cxnSpLocks/>
          </p:cNvCxnSpPr>
          <p:nvPr/>
        </p:nvCxnSpPr>
        <p:spPr>
          <a:xfrm>
            <a:off x="1253682" y="1030401"/>
            <a:ext cx="64566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42">
            <a:extLst>
              <a:ext uri="{FF2B5EF4-FFF2-40B4-BE49-F238E27FC236}">
                <a16:creationId xmlns:a16="http://schemas.microsoft.com/office/drawing/2014/main" id="{30803947-6AE1-4D42-96A8-2CD6663C7752}"/>
              </a:ext>
            </a:extLst>
          </p:cNvPr>
          <p:cNvSpPr txBox="1"/>
          <p:nvPr/>
        </p:nvSpPr>
        <p:spPr>
          <a:xfrm>
            <a:off x="682296" y="2038034"/>
            <a:ext cx="4043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Pro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143">
            <a:extLst>
              <a:ext uri="{FF2B5EF4-FFF2-40B4-BE49-F238E27FC236}">
                <a16:creationId xmlns:a16="http://schemas.microsoft.com/office/drawing/2014/main" id="{37D98F81-4CFA-4D6F-9EC8-C325FA47DC7B}"/>
              </a:ext>
            </a:extLst>
          </p:cNvPr>
          <p:cNvSpPr txBox="1"/>
          <p:nvPr/>
        </p:nvSpPr>
        <p:spPr>
          <a:xfrm>
            <a:off x="682296" y="2304687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Große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Reichweite</a:t>
            </a:r>
            <a:endParaRPr lang="de-DE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de-DE" altLang="ko-KR" sz="1200" dirty="0">
                <a:solidFill>
                  <a:schemeClr val="bg1"/>
                </a:solidFill>
                <a:cs typeface="Arial" pitchFamily="34" charset="0"/>
              </a:rPr>
              <a:t>Generieren Aufmerksamkeit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E7297B94-58EA-4293-81EB-0AADC193D840}"/>
              </a:ext>
            </a:extLst>
          </p:cNvPr>
          <p:cNvSpPr txBox="1"/>
          <p:nvPr/>
        </p:nvSpPr>
        <p:spPr>
          <a:xfrm>
            <a:off x="8688987" y="1327895"/>
            <a:ext cx="27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Micro-Influencer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5B5018-4ABC-4FA1-8727-519EAEAACAB3}"/>
              </a:ext>
            </a:extLst>
          </p:cNvPr>
          <p:cNvSpPr txBox="1"/>
          <p:nvPr/>
        </p:nvSpPr>
        <p:spPr>
          <a:xfrm>
            <a:off x="8688987" y="1706174"/>
            <a:ext cx="193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Bahnschrift Light Condensed" panose="020B0502040204020203" pitchFamily="34" charset="0"/>
              </a:rPr>
              <a:t>Unter 10.000 Follower </a:t>
            </a:r>
          </a:p>
        </p:txBody>
      </p:sp>
    </p:spTree>
    <p:extLst>
      <p:ext uri="{BB962C8B-B14F-4D97-AF65-F5344CB8AC3E}">
        <p14:creationId xmlns:p14="http://schemas.microsoft.com/office/powerpoint/2010/main" val="26654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931176"/>
            <a:ext cx="67150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Kooperationen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66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19">
            <a:extLst>
              <a:ext uri="{FF2B5EF4-FFF2-40B4-BE49-F238E27FC236}">
                <a16:creationId xmlns:a16="http://schemas.microsoft.com/office/drawing/2014/main" id="{1622B695-F36A-4DB8-8CB8-A0A2BF76E203}"/>
              </a:ext>
            </a:extLst>
          </p:cNvPr>
          <p:cNvSpPr>
            <a:spLocks noChangeAspect="1"/>
          </p:cNvSpPr>
          <p:nvPr/>
        </p:nvSpPr>
        <p:spPr>
          <a:xfrm rot="16080000">
            <a:off x="2540665" y="2212359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Freeform 119">
            <a:extLst>
              <a:ext uri="{FF2B5EF4-FFF2-40B4-BE49-F238E27FC236}">
                <a16:creationId xmlns:a16="http://schemas.microsoft.com/office/drawing/2014/main" id="{8DC77244-6FE8-4175-A430-3EF63E209BE7}"/>
              </a:ext>
            </a:extLst>
          </p:cNvPr>
          <p:cNvSpPr>
            <a:spLocks noChangeAspect="1"/>
          </p:cNvSpPr>
          <p:nvPr/>
        </p:nvSpPr>
        <p:spPr>
          <a:xfrm rot="16080000">
            <a:off x="4571351" y="2216923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122">
            <a:extLst>
              <a:ext uri="{FF2B5EF4-FFF2-40B4-BE49-F238E27FC236}">
                <a16:creationId xmlns:a16="http://schemas.microsoft.com/office/drawing/2014/main" id="{C86BCF8C-BE16-48BD-A9E8-B60306510DC6}"/>
              </a:ext>
            </a:extLst>
          </p:cNvPr>
          <p:cNvSpPr>
            <a:spLocks noChangeAspect="1"/>
          </p:cNvSpPr>
          <p:nvPr/>
        </p:nvSpPr>
        <p:spPr>
          <a:xfrm rot="16080000">
            <a:off x="6602037" y="2216923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125">
            <a:extLst>
              <a:ext uri="{FF2B5EF4-FFF2-40B4-BE49-F238E27FC236}">
                <a16:creationId xmlns:a16="http://schemas.microsoft.com/office/drawing/2014/main" id="{3BE96DBD-D249-4501-ABDA-C62D33E8846B}"/>
              </a:ext>
            </a:extLst>
          </p:cNvPr>
          <p:cNvSpPr>
            <a:spLocks noChangeAspect="1"/>
          </p:cNvSpPr>
          <p:nvPr/>
        </p:nvSpPr>
        <p:spPr>
          <a:xfrm rot="16080000">
            <a:off x="8632723" y="2216923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398CC-13AD-4ED4-8256-7AF641897F67}"/>
              </a:ext>
            </a:extLst>
          </p:cNvPr>
          <p:cNvSpPr txBox="1"/>
          <p:nvPr/>
        </p:nvSpPr>
        <p:spPr>
          <a:xfrm>
            <a:off x="623380" y="586350"/>
            <a:ext cx="61916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Kooperationen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Freeform 119">
            <a:extLst>
              <a:ext uri="{FF2B5EF4-FFF2-40B4-BE49-F238E27FC236}">
                <a16:creationId xmlns:a16="http://schemas.microsoft.com/office/drawing/2014/main" id="{242A5333-3047-4472-A690-89588CD2F841}"/>
              </a:ext>
            </a:extLst>
          </p:cNvPr>
          <p:cNvSpPr/>
          <p:nvPr userDrawn="1"/>
        </p:nvSpPr>
        <p:spPr>
          <a:xfrm rot="15392080">
            <a:off x="2524743" y="2234399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2BBE4E-BF75-4E77-A514-BE526700C857}"/>
              </a:ext>
            </a:extLst>
          </p:cNvPr>
          <p:cNvSpPr/>
          <p:nvPr/>
        </p:nvSpPr>
        <p:spPr>
          <a:xfrm>
            <a:off x="1985622" y="3788211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0820BC4-FF09-49BA-9C5E-3DF76870A30C}"/>
              </a:ext>
            </a:extLst>
          </p:cNvPr>
          <p:cNvSpPr/>
          <p:nvPr/>
        </p:nvSpPr>
        <p:spPr>
          <a:xfrm rot="10800000">
            <a:off x="4040811" y="3788210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B2693C2-4CDE-42F7-9ED9-1CF655DB9204}"/>
              </a:ext>
            </a:extLst>
          </p:cNvPr>
          <p:cNvSpPr/>
          <p:nvPr/>
        </p:nvSpPr>
        <p:spPr>
          <a:xfrm>
            <a:off x="6096000" y="3788211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4D37590-63F8-45AA-B4F6-F44454C61C97}"/>
              </a:ext>
            </a:extLst>
          </p:cNvPr>
          <p:cNvSpPr/>
          <p:nvPr/>
        </p:nvSpPr>
        <p:spPr>
          <a:xfrm rot="10800000">
            <a:off x="8151189" y="3788211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38AA3-6D1B-4F5B-93E6-9FB4E2910477}"/>
              </a:ext>
            </a:extLst>
          </p:cNvPr>
          <p:cNvGrpSpPr/>
          <p:nvPr/>
        </p:nvGrpSpPr>
        <p:grpSpPr>
          <a:xfrm>
            <a:off x="2224072" y="4445944"/>
            <a:ext cx="1585840" cy="1084161"/>
            <a:chOff x="1985515" y="4307149"/>
            <a:chExt cx="2471032" cy="10841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6BD6D-D73C-4DF2-8529-28DA96A36787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Produkte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zur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Verfügung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stellen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kein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Geld), die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vorgestellt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werden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03E0C-1E93-4B71-90E4-745F068CD32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Produkt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11571A-AD1A-4F52-8FD5-8C6EEE20B8E0}"/>
              </a:ext>
            </a:extLst>
          </p:cNvPr>
          <p:cNvGrpSpPr/>
          <p:nvPr/>
        </p:nvGrpSpPr>
        <p:grpSpPr>
          <a:xfrm>
            <a:off x="4278648" y="4445944"/>
            <a:ext cx="1585840" cy="899495"/>
            <a:chOff x="1985515" y="4307149"/>
            <a:chExt cx="2471032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310FCA-FEDE-4AA3-A56E-E6FACC5457F4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Produktbericht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o.a.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gegen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monetäre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Entlohnung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Kooperation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7E7EFA-9E98-46E6-B8B9-BB33BF10B7E6}"/>
              </a:ext>
            </a:extLst>
          </p:cNvPr>
          <p:cNvGrpSpPr/>
          <p:nvPr/>
        </p:nvGrpSpPr>
        <p:grpSpPr>
          <a:xfrm>
            <a:off x="6333224" y="4445944"/>
            <a:ext cx="1585840" cy="530163"/>
            <a:chOff x="1985515" y="4307149"/>
            <a:chExt cx="2471032" cy="5301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A5CAD4-522F-40CE-81A1-7CCD2478AABF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703F93-02A1-4B66-A1BA-CD9212EB8348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Testimonial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D30092-E0F1-49A8-92ED-86F962060849}"/>
              </a:ext>
            </a:extLst>
          </p:cNvPr>
          <p:cNvGrpSpPr/>
          <p:nvPr/>
        </p:nvGrpSpPr>
        <p:grpSpPr>
          <a:xfrm>
            <a:off x="8387800" y="4445944"/>
            <a:ext cx="1585840" cy="1084161"/>
            <a:chOff x="1985515" y="4307149"/>
            <a:chExt cx="2471032" cy="1084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F1B34-CEC7-4D68-B6FE-A50F6BCBFC8E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Kanal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-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oder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Story-Take-Over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über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einen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bestimmten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Zeitraum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40E6C-B28E-496C-9747-DC5F4D9F77B2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Take-Over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119">
            <a:extLst>
              <a:ext uri="{FF2B5EF4-FFF2-40B4-BE49-F238E27FC236}">
                <a16:creationId xmlns:a16="http://schemas.microsoft.com/office/drawing/2014/main" id="{B40270A4-C3D9-4595-A521-00E2EE83BDE1}"/>
              </a:ext>
            </a:extLst>
          </p:cNvPr>
          <p:cNvSpPr/>
          <p:nvPr userDrawn="1"/>
        </p:nvSpPr>
        <p:spPr>
          <a:xfrm rot="15392080">
            <a:off x="4555429" y="2238963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Freeform 122">
            <a:extLst>
              <a:ext uri="{FF2B5EF4-FFF2-40B4-BE49-F238E27FC236}">
                <a16:creationId xmlns:a16="http://schemas.microsoft.com/office/drawing/2014/main" id="{1B51783F-F09C-4C29-95EB-4A61DCA258BB}"/>
              </a:ext>
            </a:extLst>
          </p:cNvPr>
          <p:cNvSpPr/>
          <p:nvPr userDrawn="1"/>
        </p:nvSpPr>
        <p:spPr>
          <a:xfrm rot="15392080">
            <a:off x="6586115" y="2238963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Freeform 125">
            <a:extLst>
              <a:ext uri="{FF2B5EF4-FFF2-40B4-BE49-F238E27FC236}">
                <a16:creationId xmlns:a16="http://schemas.microsoft.com/office/drawing/2014/main" id="{02712E4A-AF4E-44E5-8263-C50C2B0DFBFC}"/>
              </a:ext>
            </a:extLst>
          </p:cNvPr>
          <p:cNvSpPr/>
          <p:nvPr userDrawn="1"/>
        </p:nvSpPr>
        <p:spPr>
          <a:xfrm rot="15392080">
            <a:off x="8616801" y="2238963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B6681DA8-7C41-499A-8D08-31FD67B813D3}"/>
              </a:ext>
            </a:extLst>
          </p:cNvPr>
          <p:cNvSpPr/>
          <p:nvPr/>
        </p:nvSpPr>
        <p:spPr>
          <a:xfrm rot="9900000">
            <a:off x="2900143" y="2509492"/>
            <a:ext cx="364907" cy="3099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0EDE9666-09AF-4718-9F01-FF288876DB42}"/>
              </a:ext>
            </a:extLst>
          </p:cNvPr>
          <p:cNvSpPr/>
          <p:nvPr/>
        </p:nvSpPr>
        <p:spPr>
          <a:xfrm>
            <a:off x="4842899" y="25084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0FA010B3-E5E7-4767-A1EB-CAD2A6B7C8CD}"/>
              </a:ext>
            </a:extLst>
          </p:cNvPr>
          <p:cNvSpPr/>
          <p:nvPr/>
        </p:nvSpPr>
        <p:spPr>
          <a:xfrm>
            <a:off x="8984980" y="2435132"/>
            <a:ext cx="443783" cy="3829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32">
            <a:extLst>
              <a:ext uri="{FF2B5EF4-FFF2-40B4-BE49-F238E27FC236}">
                <a16:creationId xmlns:a16="http://schemas.microsoft.com/office/drawing/2014/main" id="{9F6919FC-1D4B-4D23-BAE3-5BAAC2BB7DB3}"/>
              </a:ext>
            </a:extLst>
          </p:cNvPr>
          <p:cNvSpPr/>
          <p:nvPr/>
        </p:nvSpPr>
        <p:spPr>
          <a:xfrm>
            <a:off x="6910492" y="2435132"/>
            <a:ext cx="416393" cy="381402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80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6EBD0-DF5B-4EE2-A230-D05A6519618A}"/>
              </a:ext>
            </a:extLst>
          </p:cNvPr>
          <p:cNvSpPr txBox="1"/>
          <p:nvPr/>
        </p:nvSpPr>
        <p:spPr>
          <a:xfrm>
            <a:off x="811173" y="782180"/>
            <a:ext cx="3046452" cy="5078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Kooperationen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201386"/>
            <a:ext cx="3046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Zielgruppe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des Influencers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sollte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zur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eigenen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passen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1616611"/>
            <a:ext cx="3046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Influencer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sollte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zur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Marke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passen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2926952"/>
            <a:ext cx="304645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Große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Schnittmenge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zwischen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Marke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und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Themen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des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Influecers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3930580"/>
            <a:ext cx="304645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Online-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Recht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Wichtig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zu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beachten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!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AA44995-FEB9-4FAF-BAFD-26D432BAB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r="11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1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214604" y="427312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Influencer finden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373225" y="1486183"/>
            <a:ext cx="415958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Tools nutzen wie Takumi.com oder Influencerdb.net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Agenturen wie Pulse Advertising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Immer die relevanten KPIs wie Reichweite, Interaktion, aber auch View-Through-Rate der Stories und die Absprungrate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Aktuelle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Insights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schicken lassen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216A71-4B0B-4065-9FBF-47FC369403BF}"/>
              </a:ext>
            </a:extLst>
          </p:cNvPr>
          <p:cNvSpPr txBox="1"/>
          <p:nvPr/>
        </p:nvSpPr>
        <p:spPr>
          <a:xfrm>
            <a:off x="936833" y="1271342"/>
            <a:ext cx="5477069" cy="558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Markenfit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Würde der Influencer die Marke auch ohne Bezahlung nutzen?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Passt die Marke zum Influencer?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Historie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Ist der Feed frei von Konkurrenzprodukten?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Wie wurden die bisherigen Kooperationen gekennzeichnet?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Skandale?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Kampagnenrelevanz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Passt der Influencer thematisch zur Kampagne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Entspricht die Zielgruppe des Influencer der anvisierten?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KPIs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Sind die Kennzahlen des Influencers Konstant?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AA060-9F50-4BFB-8F71-3AC91EFDA9C4}"/>
              </a:ext>
            </a:extLst>
          </p:cNvPr>
          <p:cNvSpPr txBox="1"/>
          <p:nvPr/>
        </p:nvSpPr>
        <p:spPr>
          <a:xfrm>
            <a:off x="214604" y="427312"/>
            <a:ext cx="1104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Checkliste für Influencer-Überprüfung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D5FDB97-19AC-4375-A4D7-1BEED2A1B3A1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216A71-4B0B-4065-9FBF-47FC369403BF}"/>
              </a:ext>
            </a:extLst>
          </p:cNvPr>
          <p:cNvSpPr txBox="1"/>
          <p:nvPr/>
        </p:nvSpPr>
        <p:spPr>
          <a:xfrm>
            <a:off x="936833" y="1719975"/>
            <a:ext cx="5477069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Rahmenbedingungen mit dem Influencer festlegen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Keine inhaltlichen Vorgaben machen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Vertraue dem Influencer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Nur Influencer aussuchen, die langfristig zur Marke passen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Multitasking der Influencer nutzen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Influencer exklusiv behandeln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Nicht nur Reichweite, sondern auch Relevanz checken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Rechtliche Rahmenbedingungen schaffen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AA060-9F50-4BFB-8F71-3AC91EFDA9C4}"/>
              </a:ext>
            </a:extLst>
          </p:cNvPr>
          <p:cNvSpPr txBox="1"/>
          <p:nvPr/>
        </p:nvSpPr>
        <p:spPr>
          <a:xfrm>
            <a:off x="214604" y="427312"/>
            <a:ext cx="8294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Acht Tipps für die Zusammenarbeit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D5FDB97-19AC-4375-A4D7-1BEED2A1B3A1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3C8B7CC-460B-4E3A-BD8F-4F081447970B}"/>
              </a:ext>
            </a:extLst>
          </p:cNvPr>
          <p:cNvSpPr txBox="1"/>
          <p:nvPr/>
        </p:nvSpPr>
        <p:spPr>
          <a:xfrm>
            <a:off x="6762455" y="4792949"/>
            <a:ext cx="402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Zu 6.:</a:t>
            </a:r>
          </a:p>
          <a:p>
            <a:r>
              <a:rPr lang="de-DE" sz="1400" dirty="0" err="1">
                <a:solidFill>
                  <a:schemeClr val="bg1"/>
                </a:solidFill>
                <a:latin typeface="+mj-lt"/>
              </a:rPr>
              <a:t>Pre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-Events</a:t>
            </a:r>
          </a:p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Exklusive Fotos</a:t>
            </a:r>
          </a:p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Aktionen wie #</a:t>
            </a:r>
            <a:r>
              <a:rPr lang="de-DE" sz="1400" dirty="0" err="1">
                <a:solidFill>
                  <a:schemeClr val="bg1"/>
                </a:solidFill>
                <a:latin typeface="+mj-lt"/>
              </a:rPr>
              <a:t>instameet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 veranstalten</a:t>
            </a:r>
          </a:p>
        </p:txBody>
      </p:sp>
    </p:spTree>
    <p:extLst>
      <p:ext uri="{BB962C8B-B14F-4D97-AF65-F5344CB8AC3E}">
        <p14:creationId xmlns:p14="http://schemas.microsoft.com/office/powerpoint/2010/main" val="29532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931176"/>
            <a:ext cx="67150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Rechtliches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023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214604" y="427312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Kennzeichnungspflicht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214604" y="1486183"/>
            <a:ext cx="415958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Werbung muss deutlich gekennzeichnet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Auch wenn kein Geld geflossen 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Hashtags am Ende des Posts reichen nicht aus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#ad reicht nicht aus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#Werbung oder #Anzeige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„Bezahlte Partnerschaft mit…“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7FD0D0B9-5843-4DC4-AFB7-D5E30463F4C5}"/>
              </a:ext>
            </a:extLst>
          </p:cNvPr>
          <p:cNvSpPr/>
          <p:nvPr/>
        </p:nvSpPr>
        <p:spPr>
          <a:xfrm>
            <a:off x="5378649" y="2289031"/>
            <a:ext cx="6096000" cy="923330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»Werbung muss als solche leicht erkennbar und vom übrigen Inhalt der Angebote angemessen durch optische und akustische Mittel oder räumlich abgesetzt sein.«</a:t>
            </a:r>
          </a:p>
        </p:txBody>
      </p:sp>
    </p:spTree>
    <p:extLst>
      <p:ext uri="{BB962C8B-B14F-4D97-AF65-F5344CB8AC3E}">
        <p14:creationId xmlns:p14="http://schemas.microsoft.com/office/powerpoint/2010/main" val="12242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214604" y="427312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Heikle Sache…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214604" y="1486183"/>
            <a:ext cx="4159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Es gibt unterschiedliche Rechtsprechungen</a:t>
            </a:r>
          </a:p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Landgericht Berlin (Fall Vreni Frost): </a:t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Eine geschäftsmäßige Handlung liegt schon ab einer Reichweite von 50.000 Followern vor. Die Follower könnten nicht unterscheiden, was mit Gegenleistung gezeigt wird und was nicht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Landgericht München I (Fall Kathy Hummels):</a:t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Wenn keine Gegenleistung vorliegt, handelt es sich nicht um Werbung und muss nicht gekennzeichnet werden.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D9BBEECD-F562-4378-9E16-1431EB4781F0}"/>
              </a:ext>
            </a:extLst>
          </p:cNvPr>
          <p:cNvSpPr txBox="1"/>
          <p:nvPr/>
        </p:nvSpPr>
        <p:spPr>
          <a:xfrm>
            <a:off x="6730482" y="1486183"/>
            <a:ext cx="415958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Je höher der Wert des Produktes oder Dienstleistung, desto eher kann von Werbung ausgegangen werden.</a:t>
            </a:r>
          </a:p>
        </p:txBody>
      </p:sp>
    </p:spTree>
    <p:extLst>
      <p:ext uri="{BB962C8B-B14F-4D97-AF65-F5344CB8AC3E}">
        <p14:creationId xmlns:p14="http://schemas.microsoft.com/office/powerpoint/2010/main" val="40549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FD463-0E12-4DED-BE0E-A4CE44E4CAAB}"/>
              </a:ext>
            </a:extLst>
          </p:cNvPr>
          <p:cNvGrpSpPr/>
          <p:nvPr/>
        </p:nvGrpSpPr>
        <p:grpSpPr>
          <a:xfrm>
            <a:off x="3692430" y="353972"/>
            <a:ext cx="7642824" cy="6158071"/>
            <a:chOff x="3466274" y="341940"/>
            <a:chExt cx="7760691" cy="6158071"/>
          </a:xfrm>
        </p:grpSpPr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068DFA-BF26-4E8D-9A91-5EB5416AABA0}"/>
              </a:ext>
            </a:extLst>
          </p:cNvPr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2C7ABB-9B97-4CFD-B1DC-97069247E86C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AD682-79A9-4DD8-A098-D11A63AC7C1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2B7F9A-9293-4F1C-A092-167CFD226023}"/>
              </a:ext>
            </a:extLst>
          </p:cNvPr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852459-ABC2-4CA2-9D59-A2AA832200D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F99940-5E76-4BC2-98B4-2BEBB677F0C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AAA164-8D70-4ABA-9D97-5162FC5CEF25}"/>
              </a:ext>
            </a:extLst>
          </p:cNvPr>
          <p:cNvGrpSpPr/>
          <p:nvPr/>
        </p:nvGrpSpPr>
        <p:grpSpPr>
          <a:xfrm>
            <a:off x="4493262" y="1184830"/>
            <a:ext cx="5770410" cy="777510"/>
            <a:chOff x="6102442" y="1483456"/>
            <a:chExt cx="5770410" cy="777510"/>
          </a:xfrm>
        </p:grpSpPr>
        <p:sp>
          <p:nvSpPr>
            <p:cNvPr id="9" name="TextBox 8"/>
            <p:cNvSpPr txBox="1"/>
            <p:nvPr/>
          </p:nvSpPr>
          <p:spPr>
            <a:xfrm>
              <a:off x="6860265" y="1678152"/>
              <a:ext cx="5012587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Warum</a:t>
              </a:r>
              <a:r>
                <a:rPr lang="en-US" altLang="ko-KR" sz="2700" b="1" dirty="0">
                  <a:cs typeface="Arial" pitchFamily="34" charset="0"/>
                </a:rPr>
                <a:t> Influencer Marketing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00682AE-A4A0-4270-AE66-087117F5C51C}"/>
              </a:ext>
            </a:extLst>
          </p:cNvPr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7F5EB-1126-4512-8F28-20F7D0E8B564}"/>
              </a:ext>
            </a:extLst>
          </p:cNvPr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0DFC98-67A0-4ED4-BB35-D0D1C11F2703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A72930-D526-469C-B996-287B01BA6249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9F4142-822B-4F68-AC6F-F414E3F7CA2D}"/>
              </a:ext>
            </a:extLst>
          </p:cNvPr>
          <p:cNvGrpSpPr/>
          <p:nvPr/>
        </p:nvGrpSpPr>
        <p:grpSpPr>
          <a:xfrm>
            <a:off x="4501278" y="2323822"/>
            <a:ext cx="5419664" cy="777510"/>
            <a:chOff x="6102442" y="1483456"/>
            <a:chExt cx="5419664" cy="77751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6D881C-70FF-4C4E-AC6D-D4A317B9340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Influencer-</a:t>
              </a:r>
              <a:r>
                <a:rPr lang="en-US" altLang="ko-KR" sz="2700" b="1" dirty="0" err="1">
                  <a:cs typeface="Arial" pitchFamily="34" charset="0"/>
                </a:rPr>
                <a:t>Typen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DA3248B-3D1A-495D-A0B2-BE6CABC427F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06B573-7716-476E-B7AF-933419F6A02F}"/>
              </a:ext>
            </a:extLst>
          </p:cNvPr>
          <p:cNvGrpSpPr/>
          <p:nvPr/>
        </p:nvGrpSpPr>
        <p:grpSpPr>
          <a:xfrm>
            <a:off x="4509294" y="3462814"/>
            <a:ext cx="5419664" cy="777510"/>
            <a:chOff x="6102442" y="1483456"/>
            <a:chExt cx="5419664" cy="77751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4FC0E2-E0E8-4BF3-AA3E-45AFCDA307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Kooperation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C2CC240-6D38-49B7-ABC4-A0E26ECD626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81ED4A-C1EB-42CF-A63C-2F045BC790DF}"/>
              </a:ext>
            </a:extLst>
          </p:cNvPr>
          <p:cNvGrpSpPr/>
          <p:nvPr/>
        </p:nvGrpSpPr>
        <p:grpSpPr>
          <a:xfrm>
            <a:off x="4517310" y="4601806"/>
            <a:ext cx="5419664" cy="777510"/>
            <a:chOff x="6102442" y="1483456"/>
            <a:chExt cx="5419664" cy="77751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13288A8-7817-4E67-8712-9F37442363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Rechtliches</a:t>
              </a:r>
              <a:r>
                <a:rPr lang="en-US" altLang="ko-KR" sz="2700" b="1" dirty="0">
                  <a:cs typeface="Arial" pitchFamily="34" charset="0"/>
                </a:rPr>
                <a:t> 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BCCD7B-5F90-4312-8AFE-DD8687B0D5A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623400"/>
            <a:ext cx="67150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Noch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was </a:t>
            </a:r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zum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Lachen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…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378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337E15D-FF1B-4EAA-B9B5-9B06B1F6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37" y="1123950"/>
            <a:ext cx="5724525" cy="46101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C3069FC-028B-4B47-BC8C-069800248792}"/>
              </a:ext>
            </a:extLst>
          </p:cNvPr>
          <p:cNvSpPr/>
          <p:nvPr/>
        </p:nvSpPr>
        <p:spPr>
          <a:xfrm>
            <a:off x="4795002" y="583824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https://twitter.com/infoluencer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26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623400"/>
            <a:ext cx="67150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Warum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Influencer Marketing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3359020" y="472610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bg1">
                    <a:lumMod val="95000"/>
                  </a:schemeClr>
                </a:solidFill>
              </a:rPr>
              <a:t>Warum Influencer Marketing?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7320130" y="1674674"/>
            <a:ext cx="418302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Glaubwürdigkeit der Influencer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Einfluss auf Kaufentscheidungen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Erreichbarkeit einer Zielgruppe mit geringem TV-Konsum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Wissen, wie man Storys erzählt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4165225" y="1118941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3359020" y="472610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Warum Influencer Marketing?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7320130" y="1674674"/>
            <a:ext cx="3510846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Umgehen von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AdBlockern</a:t>
            </a:r>
            <a:endParaRPr lang="de-D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Leadgenerierung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Erhöht das Suchmaschinen-Ranking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Neues Lifestyle-Produkt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Allg. Produkteinführung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Brand Awareness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4165225" y="1118941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931176"/>
            <a:ext cx="67150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Influencer-</a:t>
            </a:r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Typen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071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122044" y="481754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Typen von Influencern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261187" y="1528371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Aktuelle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2107825" y="1128085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B79EAD23-1485-4B46-9852-E2FA6EB0F2A5}"/>
              </a:ext>
            </a:extLst>
          </p:cNvPr>
          <p:cNvSpPr txBox="1"/>
          <p:nvPr/>
        </p:nvSpPr>
        <p:spPr>
          <a:xfrm>
            <a:off x="443617" y="2312812"/>
            <a:ext cx="332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Besprechen alles aktuelle, nicht nur News, sondern auch Produkte und Trends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B39C52-FF5E-4C4D-B677-0AA73D86148F}"/>
              </a:ext>
            </a:extLst>
          </p:cNvPr>
          <p:cNvSpPr txBox="1"/>
          <p:nvPr/>
        </p:nvSpPr>
        <p:spPr>
          <a:xfrm>
            <a:off x="261187" y="3429000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</a:t>
            </a:r>
            <a:r>
              <a:rPr lang="de-DE" sz="2800" dirty="0" err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Lifestyler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6B2923-C088-4298-B38F-8C679FDAB1DD}"/>
              </a:ext>
            </a:extLst>
          </p:cNvPr>
          <p:cNvSpPr txBox="1"/>
          <p:nvPr/>
        </p:nvSpPr>
        <p:spPr>
          <a:xfrm>
            <a:off x="443617" y="4320371"/>
            <a:ext cx="332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Hohe Affinität zu Themen wie Mode, Essen, Sport, Gesundheit und Reisen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D5C7BB-9930-49BD-96E0-0DD4D3A92E7B}"/>
              </a:ext>
            </a:extLst>
          </p:cNvPr>
          <p:cNvSpPr txBox="1"/>
          <p:nvPr/>
        </p:nvSpPr>
        <p:spPr>
          <a:xfrm>
            <a:off x="261187" y="5137018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Entertainer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42392A-A660-48E8-938F-FC5EB0056A45}"/>
              </a:ext>
            </a:extLst>
          </p:cNvPr>
          <p:cNvSpPr txBox="1"/>
          <p:nvPr/>
        </p:nvSpPr>
        <p:spPr>
          <a:xfrm>
            <a:off x="261187" y="5958410"/>
            <a:ext cx="332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Comedy-Formate, oft Gamer, beschäftigt sich mit Pop-Kultur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4DD8C6-4334-4BA4-A68B-C3F511E8260C}"/>
              </a:ext>
            </a:extLst>
          </p:cNvPr>
          <p:cNvSpPr txBox="1"/>
          <p:nvPr/>
        </p:nvSpPr>
        <p:spPr>
          <a:xfrm>
            <a:off x="4905215" y="1528371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Experte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1F0833-312C-4796-901F-CE8FBB46A7F7}"/>
              </a:ext>
            </a:extLst>
          </p:cNvPr>
          <p:cNvSpPr txBox="1"/>
          <p:nvPr/>
        </p:nvSpPr>
        <p:spPr>
          <a:xfrm>
            <a:off x="5056050" y="2312812"/>
            <a:ext cx="332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Großes Wissen und fundierte Meinung, richtige Wahl bei komplexen Produkten oder SEO-Kampagne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890C5E-695B-41C8-A18A-77A9BC3D31B4}"/>
              </a:ext>
            </a:extLst>
          </p:cNvPr>
          <p:cNvSpPr txBox="1"/>
          <p:nvPr/>
        </p:nvSpPr>
        <p:spPr>
          <a:xfrm>
            <a:off x="4905215" y="3429000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Aktivist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0C119E-1369-41D6-B08F-9E713AB90031}"/>
              </a:ext>
            </a:extLst>
          </p:cNvPr>
          <p:cNvSpPr txBox="1"/>
          <p:nvPr/>
        </p:nvSpPr>
        <p:spPr>
          <a:xfrm>
            <a:off x="5056050" y="4281429"/>
            <a:ext cx="332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Politik, Wirtschaft, gesellschaftliche Themen</a:t>
            </a:r>
          </a:p>
          <a:p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Besonders geeignet für Verbände und NGOs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FE63A77-7A45-4E86-B6FC-0AAD119B5653}"/>
              </a:ext>
            </a:extLst>
          </p:cNvPr>
          <p:cNvCxnSpPr>
            <a:cxnSpLocks/>
          </p:cNvCxnSpPr>
          <p:nvPr/>
        </p:nvCxnSpPr>
        <p:spPr>
          <a:xfrm>
            <a:off x="979194" y="2194192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F735ACB-A4C0-4B99-9A50-793B9ADF7505}"/>
              </a:ext>
            </a:extLst>
          </p:cNvPr>
          <p:cNvCxnSpPr>
            <a:cxnSpLocks/>
          </p:cNvCxnSpPr>
          <p:nvPr/>
        </p:nvCxnSpPr>
        <p:spPr>
          <a:xfrm>
            <a:off x="979194" y="4150054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84A15B-8D6E-4761-BA3B-A36DD608EE4F}"/>
              </a:ext>
            </a:extLst>
          </p:cNvPr>
          <p:cNvCxnSpPr>
            <a:cxnSpLocks/>
          </p:cNvCxnSpPr>
          <p:nvPr/>
        </p:nvCxnSpPr>
        <p:spPr>
          <a:xfrm>
            <a:off x="979194" y="5788094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A626FC3-9B65-4E69-B91F-2F43867072B8}"/>
              </a:ext>
            </a:extLst>
          </p:cNvPr>
          <p:cNvCxnSpPr>
            <a:cxnSpLocks/>
          </p:cNvCxnSpPr>
          <p:nvPr/>
        </p:nvCxnSpPr>
        <p:spPr>
          <a:xfrm>
            <a:off x="5591627" y="2179447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CB0130B-A571-42DD-984B-C90F6EDF2C9B}"/>
              </a:ext>
            </a:extLst>
          </p:cNvPr>
          <p:cNvCxnSpPr>
            <a:cxnSpLocks/>
          </p:cNvCxnSpPr>
          <p:nvPr/>
        </p:nvCxnSpPr>
        <p:spPr>
          <a:xfrm>
            <a:off x="5591627" y="4075354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203406D5-8F4C-4BDB-8118-0A4E0FA5962E}"/>
              </a:ext>
            </a:extLst>
          </p:cNvPr>
          <p:cNvSpPr txBox="1"/>
          <p:nvPr/>
        </p:nvSpPr>
        <p:spPr>
          <a:xfrm>
            <a:off x="8712749" y="1528371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Weitere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9D4EF5C-762B-488D-A546-E06393B4680A}"/>
              </a:ext>
            </a:extLst>
          </p:cNvPr>
          <p:cNvSpPr txBox="1"/>
          <p:nvPr/>
        </p:nvSpPr>
        <p:spPr>
          <a:xfrm>
            <a:off x="8863584" y="2312812"/>
            <a:ext cx="3328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Ambassador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err="1">
                <a:solidFill>
                  <a:schemeClr val="bg1"/>
                </a:solidFill>
              </a:rPr>
              <a:t>Advocat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https://www.entrepreneur.com/article/249947</a:t>
            </a:r>
            <a:r>
              <a:rPr lang="de-DE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Celebrity/Mega-Influencer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7B3429-8BEB-4716-A89E-12BCD104A55C}"/>
              </a:ext>
            </a:extLst>
          </p:cNvPr>
          <p:cNvCxnSpPr>
            <a:cxnSpLocks/>
          </p:cNvCxnSpPr>
          <p:nvPr/>
        </p:nvCxnSpPr>
        <p:spPr>
          <a:xfrm>
            <a:off x="9399161" y="2179447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9939C-2768-42E8-B551-BAE18122D470}"/>
              </a:ext>
            </a:extLst>
          </p:cNvPr>
          <p:cNvSpPr txBox="1"/>
          <p:nvPr/>
        </p:nvSpPr>
        <p:spPr>
          <a:xfrm>
            <a:off x="263618" y="300095"/>
            <a:ext cx="7886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Macro- </a:t>
            </a:r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oder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Micro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-Influencer?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73CC7FE-3E84-42C7-A661-EDB8A9798FF4}"/>
              </a:ext>
            </a:extLst>
          </p:cNvPr>
          <p:cNvCxnSpPr>
            <a:cxnSpLocks/>
          </p:cNvCxnSpPr>
          <p:nvPr/>
        </p:nvCxnSpPr>
        <p:spPr>
          <a:xfrm>
            <a:off x="1253682" y="1030401"/>
            <a:ext cx="64566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2ECCAA-3A1D-433E-B5D2-47A927A01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33713"/>
              </p:ext>
            </p:extLst>
          </p:nvPr>
        </p:nvGraphicFramePr>
        <p:xfrm>
          <a:off x="2032000" y="1377696"/>
          <a:ext cx="8128000" cy="3754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740451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810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Follower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5.000-50.000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6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Aufmerksamkeit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6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Reichweite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2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Honorar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Kostenlose Produkte, Einladungen zu Events, monetäres Honorar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0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Kontakt per Mail direkt mit dem Influencer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0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Vorteil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Vergleichsweise günstig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Nachteil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Hoher Aufwand in Auswahl und Ansprache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2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Bietet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+mj-lt"/>
                        </a:rPr>
                        <a:t>i.d.R</a:t>
                      </a:r>
                      <a:r>
                        <a:rPr lang="de-DE" sz="1600" dirty="0">
                          <a:latin typeface="+mj-lt"/>
                        </a:rPr>
                        <a:t> sehr hohe Engagement-Raten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Besonderheiten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Selbsterklärende, eindeutige Guidelines</a:t>
                      </a:r>
                    </a:p>
                    <a:p>
                      <a:r>
                        <a:rPr lang="de-DE" sz="1600" dirty="0">
                          <a:latin typeface="+mj-lt"/>
                        </a:rPr>
                        <a:t>Vorsicht vor Fake-Influencern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5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8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9939C-2768-42E8-B551-BAE18122D470}"/>
              </a:ext>
            </a:extLst>
          </p:cNvPr>
          <p:cNvSpPr txBox="1"/>
          <p:nvPr/>
        </p:nvSpPr>
        <p:spPr>
          <a:xfrm>
            <a:off x="263618" y="300095"/>
            <a:ext cx="7886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Macro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- </a:t>
            </a:r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oder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Micro-Influencer?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73CC7FE-3E84-42C7-A661-EDB8A9798FF4}"/>
              </a:ext>
            </a:extLst>
          </p:cNvPr>
          <p:cNvCxnSpPr>
            <a:cxnSpLocks/>
          </p:cNvCxnSpPr>
          <p:nvPr/>
        </p:nvCxnSpPr>
        <p:spPr>
          <a:xfrm>
            <a:off x="1253682" y="1030401"/>
            <a:ext cx="64566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2ECCAA-3A1D-433E-B5D2-47A927A01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26780"/>
              </p:ext>
            </p:extLst>
          </p:nvPr>
        </p:nvGraphicFramePr>
        <p:xfrm>
          <a:off x="2032000" y="1375835"/>
          <a:ext cx="8128000" cy="4414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740451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810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Follower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50.000-1.000.000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6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+mn-lt"/>
                        </a:rPr>
                        <a:t>Expertenstatu</a:t>
                      </a:r>
                      <a:r>
                        <a:rPr lang="de-DE" sz="1600" dirty="0">
                          <a:latin typeface="+mn-lt"/>
                        </a:rPr>
                        <a:t>, Alleinstellung, Monetarisierung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6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Langfristige Etablierung in einer Themennische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2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Honorar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Exklusive VIP-Events, monetäres Honorar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0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Selten Eigenengagement, eher Künstlermanagement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0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Vorteil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Große Reichweite in einer Themennische, Engagement Rates, professionelles Auftreten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Nachteil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Eher teuer, Gefahr der Verwässerung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2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Bietet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Spitze Zielgruppe, geringe Streuverluste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Besonderheiten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Genaue und persönliche Ansprache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5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184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Breitbild</PresentationFormat>
  <Paragraphs>169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Arial Unicode MS</vt:lpstr>
      <vt:lpstr>Bahnschrift Light Condensed</vt:lpstr>
      <vt:lpstr>Bahnschrift SemiBold</vt:lpstr>
      <vt:lpstr>Calibri</vt:lpstr>
      <vt:lpstr>FZShuTi</vt:lpstr>
      <vt:lpstr>Wingdings</vt:lpstr>
      <vt:lpstr>Cover and End Slide Master</vt:lpstr>
      <vt:lpstr>Contents Slide Master</vt:lpstr>
      <vt:lpstr>Section Break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Alfa</cp:lastModifiedBy>
  <cp:revision>121</cp:revision>
  <dcterms:created xsi:type="dcterms:W3CDTF">2018-04-24T17:14:44Z</dcterms:created>
  <dcterms:modified xsi:type="dcterms:W3CDTF">2020-06-09T13:45:49Z</dcterms:modified>
</cp:coreProperties>
</file>