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22"/>
  </p:notesMasterIdLst>
  <p:sldIdLst>
    <p:sldId id="300" r:id="rId2"/>
    <p:sldId id="258" r:id="rId3"/>
    <p:sldId id="308" r:id="rId4"/>
    <p:sldId id="316" r:id="rId5"/>
    <p:sldId id="314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257" r:id="rId18"/>
    <p:sldId id="313" r:id="rId19"/>
    <p:sldId id="317" r:id="rId20"/>
    <p:sldId id="26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4F01D-7F7A-4EFA-897C-2D83D2899FDB}">
  <a:tblStyle styleId="{7DF4F01D-7F7A-4EFA-897C-2D83D2899F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ng.com/profile/Mareike_Hansen14/cv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ng.com/profile/Mareike_Hansen14/cv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ng.com/profile/Mareike_Hansen14/cv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ng.com/profile/Mareike_Hansen14/cv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540b6adc3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540b6adc3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0163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https://www.xing.com/profile/Mareike_Hansen14/cv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876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83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https://www.xing.com/profile/Mareike_Hansen14/cv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51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https://www.xing.com/profile/Mareike_Hansen14/cv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37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https://www.xing.com/profile/Mareike_Hansen14/cv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111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771e9d3e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771e9d3e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Nachteil: Unternehmensprofil kostet für ein Unternehmen mit 1300 MA mal eben 10.000 €</a:t>
            </a:r>
          </a:p>
        </p:txBody>
      </p:sp>
    </p:spTree>
    <p:extLst>
      <p:ext uri="{BB962C8B-B14F-4D97-AF65-F5344CB8AC3E}">
        <p14:creationId xmlns:p14="http://schemas.microsoft.com/office/powerpoint/2010/main" val="305149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EFEFE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 flipH="1">
            <a:off x="713850" y="3292446"/>
            <a:ext cx="7716300" cy="5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 flipH="1">
            <a:off x="3017850" y="3887955"/>
            <a:ext cx="3108300" cy="2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swald Regular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solidFill>
          <a:srgbClr val="EFEFE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">
    <p:bg>
      <p:bgPr>
        <a:solidFill>
          <a:srgbClr val="EFEFE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-6375" y="0"/>
            <a:ext cx="9144000" cy="12156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824650" y="1312225"/>
            <a:ext cx="7492800" cy="32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32925" y="375875"/>
            <a:ext cx="8293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EFEFE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6375" y="953800"/>
            <a:ext cx="9144000" cy="42024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1049600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1092088" y="2183275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2" hasCustomPrompt="1"/>
          </p:nvPr>
        </p:nvSpPr>
        <p:spPr>
          <a:xfrm>
            <a:off x="1477150" y="1548976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4"/>
          <p:cNvSpPr txBox="1">
            <a:spLocks noGrp="1"/>
          </p:cNvSpPr>
          <p:nvPr>
            <p:ph type="ctrTitle" idx="3"/>
          </p:nvPr>
        </p:nvSpPr>
        <p:spPr>
          <a:xfrm>
            <a:off x="5897888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4"/>
          </p:nvPr>
        </p:nvSpPr>
        <p:spPr>
          <a:xfrm>
            <a:off x="5940488" y="2183275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 idx="5" hasCustomPrompt="1"/>
          </p:nvPr>
        </p:nvSpPr>
        <p:spPr>
          <a:xfrm>
            <a:off x="6325550" y="1548976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ctrTitle" idx="6"/>
          </p:nvPr>
        </p:nvSpPr>
        <p:spPr>
          <a:xfrm>
            <a:off x="3473687" y="3832975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7"/>
          </p:nvPr>
        </p:nvSpPr>
        <p:spPr>
          <a:xfrm>
            <a:off x="3516291" y="4113800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8"/>
          </p:nvPr>
        </p:nvSpPr>
        <p:spPr>
          <a:xfrm>
            <a:off x="3473687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9"/>
          </p:nvPr>
        </p:nvSpPr>
        <p:spPr>
          <a:xfrm>
            <a:off x="3516291" y="2183275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ctrTitle" idx="13"/>
          </p:nvPr>
        </p:nvSpPr>
        <p:spPr>
          <a:xfrm>
            <a:off x="1049488" y="3832975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4"/>
          </p:nvPr>
        </p:nvSpPr>
        <p:spPr>
          <a:xfrm>
            <a:off x="1092088" y="4113800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 idx="15"/>
          </p:nvPr>
        </p:nvSpPr>
        <p:spPr>
          <a:xfrm>
            <a:off x="5897888" y="3832975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6"/>
          </p:nvPr>
        </p:nvSpPr>
        <p:spPr>
          <a:xfrm>
            <a:off x="5940488" y="4113788"/>
            <a:ext cx="21114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 idx="17" hasCustomPrompt="1"/>
          </p:nvPr>
        </p:nvSpPr>
        <p:spPr>
          <a:xfrm>
            <a:off x="3901353" y="1548976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 idx="18" hasCustomPrompt="1"/>
          </p:nvPr>
        </p:nvSpPr>
        <p:spPr>
          <a:xfrm>
            <a:off x="1477150" y="3425101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1" name="Google Shape;41;p4"/>
          <p:cNvSpPr txBox="1">
            <a:spLocks noGrp="1"/>
          </p:cNvSpPr>
          <p:nvPr>
            <p:ph type="title" idx="19" hasCustomPrompt="1"/>
          </p:nvPr>
        </p:nvSpPr>
        <p:spPr>
          <a:xfrm>
            <a:off x="6325550" y="3425101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20" hasCustomPrompt="1"/>
          </p:nvPr>
        </p:nvSpPr>
        <p:spPr>
          <a:xfrm>
            <a:off x="3901353" y="3425101"/>
            <a:ext cx="1341300" cy="40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None/>
              <a:defRPr sz="24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4800"/>
              <a:buFont typeface="Fira Sans Extra Condensed Medium"/>
              <a:buNone/>
              <a:defRPr sz="48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_1_1_2_1">
    <p:bg>
      <p:bgPr>
        <a:solidFill>
          <a:srgbClr val="EFEFE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10800000" flipH="1">
            <a:off x="-6375" y="3219000"/>
            <a:ext cx="9144000" cy="19245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ctrTitle"/>
          </p:nvPr>
        </p:nvSpPr>
        <p:spPr>
          <a:xfrm>
            <a:off x="5059074" y="4128123"/>
            <a:ext cx="329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Oswald"/>
              <a:buNone/>
              <a:defRPr sz="30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1"/>
          </p:nvPr>
        </p:nvSpPr>
        <p:spPr>
          <a:xfrm>
            <a:off x="4804225" y="1368600"/>
            <a:ext cx="30558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_1_1_2_1_1_1">
    <p:bg>
      <p:bgPr>
        <a:solidFill>
          <a:srgbClr val="EFEFE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ctrTitle"/>
          </p:nvPr>
        </p:nvSpPr>
        <p:spPr>
          <a:xfrm>
            <a:off x="4457275" y="4231958"/>
            <a:ext cx="20541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ubTitle" idx="1"/>
          </p:nvPr>
        </p:nvSpPr>
        <p:spPr>
          <a:xfrm>
            <a:off x="4630350" y="2607563"/>
            <a:ext cx="1802100" cy="142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solidFill>
                  <a:srgbClr val="2C393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2"/>
          </p:nvPr>
        </p:nvSpPr>
        <p:spPr>
          <a:xfrm flipH="1">
            <a:off x="2710030" y="559183"/>
            <a:ext cx="19527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ubTitle" idx="3"/>
          </p:nvPr>
        </p:nvSpPr>
        <p:spPr>
          <a:xfrm flipH="1">
            <a:off x="2696100" y="1122800"/>
            <a:ext cx="1802100" cy="14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solidFill>
                  <a:srgbClr val="2C3938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EFEFE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0" y="1834350"/>
            <a:ext cx="9144000" cy="14748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265175" y="2763917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 flipH="1">
            <a:off x="2047425" y="2271800"/>
            <a:ext cx="50490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11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  1">
  <p:cSld name="CUSTOM_1_1_1_2_1_1_1_1_1_1_1">
    <p:bg>
      <p:bgPr>
        <a:solidFill>
          <a:srgbClr val="EFEFE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32925" y="375875"/>
            <a:ext cx="8293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_1_1_2_1_1_1_1_1_1_2">
    <p:bg>
      <p:bgPr>
        <a:solidFill>
          <a:srgbClr val="EFEFE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3648525" y="844425"/>
            <a:ext cx="4609800" cy="21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_2_1_1_1_1_1_1_1_1_1_3_2_1_1">
    <p:bg>
      <p:bgPr>
        <a:solidFill>
          <a:srgbClr val="2C393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"/>
              <a:buNone/>
              <a:defRPr sz="2800">
                <a:solidFill>
                  <a:srgbClr val="2C393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2800"/>
              <a:buFont typeface="Oswald Regular"/>
              <a:buNone/>
              <a:defRPr sz="2800">
                <a:solidFill>
                  <a:srgbClr val="2C3938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●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○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■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●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○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■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●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3938"/>
              </a:buClr>
              <a:buSzPts val="1000"/>
              <a:buFont typeface="Cutive Mono"/>
              <a:buChar char="○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C3938"/>
              </a:buClr>
              <a:buSzPts val="1000"/>
              <a:buFont typeface="Cutive Mono"/>
              <a:buChar char="■"/>
              <a:defRPr sz="1000">
                <a:solidFill>
                  <a:srgbClr val="2C3938"/>
                </a:solidFill>
                <a:latin typeface="Cutive Mono"/>
                <a:ea typeface="Cutive Mono"/>
                <a:cs typeface="Cutive Mono"/>
                <a:sym typeface="Cutive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61" r:id="rId8"/>
    <p:sldLayoutId id="2147483665" r:id="rId9"/>
    <p:sldLayoutId id="214748366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257F2-7FD7-487E-8CE5-DD2F23B1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42" y="2282850"/>
            <a:ext cx="3175056" cy="577800"/>
          </a:xfrm>
        </p:spPr>
        <p:txBody>
          <a:bodyPr/>
          <a:lstStyle/>
          <a:p>
            <a:r>
              <a:rPr lang="de-DE" dirty="0"/>
              <a:t>Xing und LinkedIn</a:t>
            </a:r>
          </a:p>
        </p:txBody>
      </p:sp>
    </p:spTree>
    <p:extLst>
      <p:ext uri="{BB962C8B-B14F-4D97-AF65-F5344CB8AC3E}">
        <p14:creationId xmlns:p14="http://schemas.microsoft.com/office/powerpoint/2010/main" val="280861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76AFB5C-F8EB-44D6-BBA5-662479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Xing Netzwerk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6EA9D2-3787-4489-89D0-B1742C151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0" y="1217749"/>
            <a:ext cx="8399720" cy="39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76AFB5C-F8EB-44D6-BBA5-662479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Xing Profil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1323F4-ACA4-4914-A65F-C13D33D51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62" y="1219200"/>
            <a:ext cx="81652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0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76AFB5C-F8EB-44D6-BBA5-662479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Xing Profil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1323F4-ACA4-4914-A65F-C13D33D51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99" y="1219200"/>
            <a:ext cx="8165275" cy="39243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03A1D58-B9EA-42D4-919D-A653BE9E1D1A}"/>
              </a:ext>
            </a:extLst>
          </p:cNvPr>
          <p:cNvSpPr txBox="1"/>
          <p:nvPr/>
        </p:nvSpPr>
        <p:spPr>
          <a:xfrm>
            <a:off x="248093" y="1857153"/>
            <a:ext cx="2970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Professionelles Foto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Suche und biete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Berufserfahrung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Qualifikationen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Sprachen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1600" dirty="0"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35911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ntertitel 20">
            <a:extLst>
              <a:ext uri="{FF2B5EF4-FFF2-40B4-BE49-F238E27FC236}">
                <a16:creationId xmlns:a16="http://schemas.microsoft.com/office/drawing/2014/main" id="{F3D4A0E6-C1D3-4917-AEB7-0F18513B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000" dirty="0">
                <a:latin typeface="Oswald"/>
              </a:rPr>
              <a:t>Crashkurs LinkedIn</a:t>
            </a:r>
          </a:p>
        </p:txBody>
      </p:sp>
    </p:spTree>
    <p:extLst>
      <p:ext uri="{BB962C8B-B14F-4D97-AF65-F5344CB8AC3E}">
        <p14:creationId xmlns:p14="http://schemas.microsoft.com/office/powerpoint/2010/main" val="411042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76AFB5C-F8EB-44D6-BBA5-662479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LinkedIn Startseite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936165-926A-45BD-A29F-1B5F54548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70" y="1204118"/>
            <a:ext cx="7705060" cy="39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2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76AFB5C-F8EB-44D6-BBA5-662479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LinkedIn Profil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61BF8E-4438-489E-BF24-3CF079101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719" y="1233377"/>
            <a:ext cx="5270165" cy="391012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A6A8F75-66A5-4BB1-ADE6-EE467EEC06EA}"/>
              </a:ext>
            </a:extLst>
          </p:cNvPr>
          <p:cNvSpPr txBox="1"/>
          <p:nvPr/>
        </p:nvSpPr>
        <p:spPr>
          <a:xfrm>
            <a:off x="241005" y="2057583"/>
            <a:ext cx="2906232" cy="226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Professionelles Foto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Visitenkarte: aktuelle Tätigkeit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Kurzinfo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Berufserfahrung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Ausbildung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Kenntnisse und Fähigkeiten</a:t>
            </a:r>
          </a:p>
        </p:txBody>
      </p:sp>
    </p:spTree>
    <p:extLst>
      <p:ext uri="{BB962C8B-B14F-4D97-AF65-F5344CB8AC3E}">
        <p14:creationId xmlns:p14="http://schemas.microsoft.com/office/powerpoint/2010/main" val="27867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76AFB5C-F8EB-44D6-BBA5-662479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LinkedIn Netzwerk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7264207-C435-4629-9A27-4B9452043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04" y="1191300"/>
            <a:ext cx="7655442" cy="39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91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2"/>
          <p:cNvSpPr txBox="1">
            <a:spLocks noGrp="1"/>
          </p:cNvSpPr>
          <p:nvPr>
            <p:ph type="title"/>
          </p:nvPr>
        </p:nvSpPr>
        <p:spPr>
          <a:xfrm>
            <a:off x="432925" y="375875"/>
            <a:ext cx="8293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Xing und LinkedIn</a:t>
            </a:r>
            <a:endParaRPr dirty="0"/>
          </a:p>
        </p:txBody>
      </p:sp>
      <p:cxnSp>
        <p:nvCxnSpPr>
          <p:cNvPr id="255" name="Google Shape;255;p42"/>
          <p:cNvCxnSpPr/>
          <p:nvPr/>
        </p:nvCxnSpPr>
        <p:spPr>
          <a:xfrm>
            <a:off x="0" y="1028850"/>
            <a:ext cx="46017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54D56F4-CCCD-4B06-93F2-6C90D59B6AB1}"/>
              </a:ext>
            </a:extLst>
          </p:cNvPr>
          <p:cNvSpPr txBox="1"/>
          <p:nvPr/>
        </p:nvSpPr>
        <p:spPr>
          <a:xfrm>
            <a:off x="326065" y="1736651"/>
            <a:ext cx="460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Zuerst helfen, dann auf andere zugehen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Relevante Informationen teilen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endParaRPr lang="de-DE" sz="1600" dirty="0">
              <a:latin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ntertitel 20">
            <a:extLst>
              <a:ext uri="{FF2B5EF4-FFF2-40B4-BE49-F238E27FC236}">
                <a16:creationId xmlns:a16="http://schemas.microsoft.com/office/drawing/2014/main" id="{F3D4A0E6-C1D3-4917-AEB7-0F18513B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000" dirty="0">
                <a:latin typeface="Oswald"/>
              </a:rPr>
              <a:t>Chancen für Unternehmen</a:t>
            </a:r>
          </a:p>
        </p:txBody>
      </p:sp>
    </p:spTree>
    <p:extLst>
      <p:ext uri="{BB962C8B-B14F-4D97-AF65-F5344CB8AC3E}">
        <p14:creationId xmlns:p14="http://schemas.microsoft.com/office/powerpoint/2010/main" val="1260793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58FFEF-E4AD-4452-9A84-CCDE3B9A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Unternehmensprofil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AA46AB-C946-4182-BC68-68D6DD9134D8}"/>
              </a:ext>
            </a:extLst>
          </p:cNvPr>
          <p:cNvSpPr txBox="1"/>
          <p:nvPr/>
        </p:nvSpPr>
        <p:spPr>
          <a:xfrm>
            <a:off x="2276616" y="2115239"/>
            <a:ext cx="3687383" cy="18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Kann in beiden Portalen angelegt werden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Gibt mehr Gestaltungsmöglichkeiten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Stärkt Position als Arbeitgebermarke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600" dirty="0">
                <a:latin typeface="Oswald"/>
              </a:rPr>
              <a:t>Mitarbeiter-Recruiting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1600" dirty="0">
              <a:latin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98734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>
            <a:spLocks noGrp="1"/>
          </p:cNvSpPr>
          <p:nvPr>
            <p:ph type="ctrTitle"/>
          </p:nvPr>
        </p:nvSpPr>
        <p:spPr>
          <a:xfrm>
            <a:off x="1049600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Daten und Fakten</a:t>
            </a:r>
            <a:endParaRPr dirty="0"/>
          </a:p>
        </p:txBody>
      </p:sp>
      <p:sp>
        <p:nvSpPr>
          <p:cNvPr id="264" name="Google Shape;264;p43"/>
          <p:cNvSpPr txBox="1">
            <a:spLocks noGrp="1"/>
          </p:cNvSpPr>
          <p:nvPr>
            <p:ph type="ctrTitle" idx="3"/>
          </p:nvPr>
        </p:nvSpPr>
        <p:spPr>
          <a:xfrm>
            <a:off x="5897888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Chancen für Unternehmen</a:t>
            </a:r>
            <a:endParaRPr dirty="0"/>
          </a:p>
        </p:txBody>
      </p:sp>
      <p:sp>
        <p:nvSpPr>
          <p:cNvPr id="265" name="Google Shape;265;p43"/>
          <p:cNvSpPr txBox="1">
            <a:spLocks noGrp="1"/>
          </p:cNvSpPr>
          <p:nvPr>
            <p:ph type="ctrTitle" idx="6"/>
          </p:nvPr>
        </p:nvSpPr>
        <p:spPr>
          <a:xfrm>
            <a:off x="3473687" y="3832975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Werbeanzeigen</a:t>
            </a:r>
            <a:endParaRPr dirty="0"/>
          </a:p>
        </p:txBody>
      </p:sp>
      <p:sp>
        <p:nvSpPr>
          <p:cNvPr id="267" name="Google Shape;267;p43"/>
          <p:cNvSpPr txBox="1">
            <a:spLocks noGrp="1"/>
          </p:cNvSpPr>
          <p:nvPr>
            <p:ph type="ctrTitle" idx="8"/>
          </p:nvPr>
        </p:nvSpPr>
        <p:spPr>
          <a:xfrm>
            <a:off x="3473687" y="1902772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Crashkurs</a:t>
            </a:r>
            <a:endParaRPr dirty="0"/>
          </a:p>
        </p:txBody>
      </p:sp>
      <p:sp>
        <p:nvSpPr>
          <p:cNvPr id="269" name="Google Shape;269;p43"/>
          <p:cNvSpPr txBox="1">
            <a:spLocks noGrp="1"/>
          </p:cNvSpPr>
          <p:nvPr>
            <p:ph type="ctrTitle" idx="13"/>
          </p:nvPr>
        </p:nvSpPr>
        <p:spPr>
          <a:xfrm>
            <a:off x="1049488" y="3832975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</a:t>
            </a:r>
            <a:endParaRPr dirty="0"/>
          </a:p>
        </p:txBody>
      </p:sp>
      <p:sp>
        <p:nvSpPr>
          <p:cNvPr id="271" name="Google Shape;271;p43"/>
          <p:cNvSpPr txBox="1">
            <a:spLocks noGrp="1"/>
          </p:cNvSpPr>
          <p:nvPr>
            <p:ph type="ctrTitle" idx="15"/>
          </p:nvPr>
        </p:nvSpPr>
        <p:spPr>
          <a:xfrm>
            <a:off x="5897888" y="3832975"/>
            <a:ext cx="21966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Analytics</a:t>
            </a:r>
            <a:endParaRPr dirty="0"/>
          </a:p>
        </p:txBody>
      </p:sp>
      <p:cxnSp>
        <p:nvCxnSpPr>
          <p:cNvPr id="273" name="Google Shape;273;p43"/>
          <p:cNvCxnSpPr/>
          <p:nvPr/>
        </p:nvCxnSpPr>
        <p:spPr>
          <a:xfrm>
            <a:off x="2271150" y="2940725"/>
            <a:ext cx="46017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43"/>
          <p:cNvSpPr txBox="1">
            <a:spLocks noGrp="1"/>
          </p:cNvSpPr>
          <p:nvPr>
            <p:ph type="title" idx="18"/>
          </p:nvPr>
        </p:nvSpPr>
        <p:spPr>
          <a:xfrm>
            <a:off x="1477150" y="3425101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title" idx="19"/>
          </p:nvPr>
        </p:nvSpPr>
        <p:spPr>
          <a:xfrm>
            <a:off x="6325550" y="3425101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title" idx="20"/>
          </p:nvPr>
        </p:nvSpPr>
        <p:spPr>
          <a:xfrm>
            <a:off x="3901353" y="3425101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title" idx="2"/>
          </p:nvPr>
        </p:nvSpPr>
        <p:spPr>
          <a:xfrm>
            <a:off x="1477150" y="1501673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title" idx="5"/>
          </p:nvPr>
        </p:nvSpPr>
        <p:spPr>
          <a:xfrm>
            <a:off x="6325550" y="1501673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title" idx="17"/>
          </p:nvPr>
        </p:nvSpPr>
        <p:spPr>
          <a:xfrm>
            <a:off x="3901353" y="1501673"/>
            <a:ext cx="13413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E3F96E0-A7EE-4F20-BA07-66FA9E3378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CDBA9180-3515-4310-B43F-F945EB4AD684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CC7C624B-95C3-492B-94A3-41444265470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C933716F-886B-4D6C-950B-1F9A9357E9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2B82FDE1-DB4C-429C-B9C7-5CB8994CF3B1}"/>
              </a:ext>
            </a:extLst>
          </p:cNvPr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8B3BB6C4-8BA2-4F99-B94C-DE839E71851D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" name="Google Shape;296;p45"/>
          <p:cNvCxnSpPr/>
          <p:nvPr/>
        </p:nvCxnSpPr>
        <p:spPr>
          <a:xfrm rot="10800000">
            <a:off x="-6510" y="407631"/>
            <a:ext cx="77418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45"/>
          <p:cNvCxnSpPr/>
          <p:nvPr/>
        </p:nvCxnSpPr>
        <p:spPr>
          <a:xfrm>
            <a:off x="4542300" y="3887950"/>
            <a:ext cx="4601700" cy="0"/>
          </a:xfrm>
          <a:prstGeom prst="straightConnector1">
            <a:avLst/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F608069A-429C-4ECE-9133-FD25CBEB6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E179814C-DDCC-4204-9CE7-C2A78E679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43095"/>
              </p:ext>
            </p:extLst>
          </p:nvPr>
        </p:nvGraphicFramePr>
        <p:xfrm>
          <a:off x="1524000" y="539750"/>
          <a:ext cx="6096000" cy="2001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30739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843778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38065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LinkedIn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12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Unternehmensprofil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7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Newsfeed füttern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01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Gruppen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49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dirty="0"/>
                        <a:t>Expertenstatus ausbauen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872489"/>
                  </a:ext>
                </a:extLst>
              </a:tr>
            </a:tbl>
          </a:graphicData>
        </a:graphic>
      </p:graphicFrame>
      <p:pic>
        <p:nvPicPr>
          <p:cNvPr id="6" name="Grafik 5" descr="Häkchen">
            <a:extLst>
              <a:ext uri="{FF2B5EF4-FFF2-40B4-BE49-F238E27FC236}">
                <a16:creationId xmlns:a16="http://schemas.microsoft.com/office/drawing/2014/main" id="{8508B62B-D6DB-491A-81B2-F2FCA9418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8203" y="966807"/>
            <a:ext cx="291946" cy="291946"/>
          </a:xfrm>
          <a:prstGeom prst="rect">
            <a:avLst/>
          </a:prstGeom>
        </p:spPr>
      </p:pic>
      <p:pic>
        <p:nvPicPr>
          <p:cNvPr id="12" name="Grafik 11" descr="Häkchen">
            <a:extLst>
              <a:ext uri="{FF2B5EF4-FFF2-40B4-BE49-F238E27FC236}">
                <a16:creationId xmlns:a16="http://schemas.microsoft.com/office/drawing/2014/main" id="{0DA3EC45-D1A5-40F9-BA87-15FDCD24C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8203" y="1258753"/>
            <a:ext cx="291946" cy="291946"/>
          </a:xfrm>
          <a:prstGeom prst="rect">
            <a:avLst/>
          </a:prstGeom>
        </p:spPr>
      </p:pic>
      <p:pic>
        <p:nvPicPr>
          <p:cNvPr id="13" name="Grafik 12" descr="Häkchen">
            <a:extLst>
              <a:ext uri="{FF2B5EF4-FFF2-40B4-BE49-F238E27FC236}">
                <a16:creationId xmlns:a16="http://schemas.microsoft.com/office/drawing/2014/main" id="{580C761A-8ACD-4ED7-B14D-AB2A84112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8203" y="1696672"/>
            <a:ext cx="291946" cy="291946"/>
          </a:xfrm>
          <a:prstGeom prst="rect">
            <a:avLst/>
          </a:prstGeom>
        </p:spPr>
      </p:pic>
      <p:pic>
        <p:nvPicPr>
          <p:cNvPr id="14" name="Grafik 13" descr="Häkchen">
            <a:extLst>
              <a:ext uri="{FF2B5EF4-FFF2-40B4-BE49-F238E27FC236}">
                <a16:creationId xmlns:a16="http://schemas.microsoft.com/office/drawing/2014/main" id="{7DD3929E-759C-4F28-99B0-74BF90916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8203" y="2176338"/>
            <a:ext cx="291946" cy="291946"/>
          </a:xfrm>
          <a:prstGeom prst="rect">
            <a:avLst/>
          </a:prstGeom>
        </p:spPr>
      </p:pic>
      <p:pic>
        <p:nvPicPr>
          <p:cNvPr id="15" name="Grafik 14" descr="Häkchen">
            <a:extLst>
              <a:ext uri="{FF2B5EF4-FFF2-40B4-BE49-F238E27FC236}">
                <a16:creationId xmlns:a16="http://schemas.microsoft.com/office/drawing/2014/main" id="{3CED222B-3A63-4E07-8ADD-1B130A25A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2836" y="963603"/>
            <a:ext cx="291946" cy="291946"/>
          </a:xfrm>
          <a:prstGeom prst="rect">
            <a:avLst/>
          </a:prstGeom>
        </p:spPr>
      </p:pic>
      <p:pic>
        <p:nvPicPr>
          <p:cNvPr id="16" name="Grafik 15" descr="Häkchen">
            <a:extLst>
              <a:ext uri="{FF2B5EF4-FFF2-40B4-BE49-F238E27FC236}">
                <a16:creationId xmlns:a16="http://schemas.microsoft.com/office/drawing/2014/main" id="{87681951-B580-4A3F-AE44-08FECC6D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2836" y="1349748"/>
            <a:ext cx="291946" cy="291946"/>
          </a:xfrm>
          <a:prstGeom prst="rect">
            <a:avLst/>
          </a:prstGeom>
        </p:spPr>
      </p:pic>
      <p:pic>
        <p:nvPicPr>
          <p:cNvPr id="17" name="Grafik 16" descr="Häkchen">
            <a:extLst>
              <a:ext uri="{FF2B5EF4-FFF2-40B4-BE49-F238E27FC236}">
                <a16:creationId xmlns:a16="http://schemas.microsoft.com/office/drawing/2014/main" id="{D25AF141-65CA-44FA-B214-CD5BCB3E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3853" y="1718332"/>
            <a:ext cx="291946" cy="291946"/>
          </a:xfrm>
          <a:prstGeom prst="rect">
            <a:avLst/>
          </a:prstGeom>
        </p:spPr>
      </p:pic>
      <p:pic>
        <p:nvPicPr>
          <p:cNvPr id="18" name="Grafik 17" descr="Häkchen">
            <a:extLst>
              <a:ext uri="{FF2B5EF4-FFF2-40B4-BE49-F238E27FC236}">
                <a16:creationId xmlns:a16="http://schemas.microsoft.com/office/drawing/2014/main" id="{C2B1FB4D-56EE-4569-AA86-5DDF07329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0379" y="2157670"/>
            <a:ext cx="291946" cy="2919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ntertitel 20">
            <a:extLst>
              <a:ext uri="{FF2B5EF4-FFF2-40B4-BE49-F238E27FC236}">
                <a16:creationId xmlns:a16="http://schemas.microsoft.com/office/drawing/2014/main" id="{F3D4A0E6-C1D3-4917-AEB7-0F18513B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000" dirty="0">
                <a:latin typeface="Oswald"/>
              </a:rPr>
              <a:t>Quick Notes</a:t>
            </a:r>
          </a:p>
        </p:txBody>
      </p:sp>
    </p:spTree>
    <p:extLst>
      <p:ext uri="{BB962C8B-B14F-4D97-AF65-F5344CB8AC3E}">
        <p14:creationId xmlns:p14="http://schemas.microsoft.com/office/powerpoint/2010/main" val="15451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7"/>
          <p:cNvSpPr/>
          <p:nvPr/>
        </p:nvSpPr>
        <p:spPr>
          <a:xfrm>
            <a:off x="6377400" y="523000"/>
            <a:ext cx="2766600" cy="19245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7"/>
          <p:cNvSpPr/>
          <p:nvPr/>
        </p:nvSpPr>
        <p:spPr>
          <a:xfrm>
            <a:off x="-6775" y="2702225"/>
            <a:ext cx="2766600" cy="1924500"/>
          </a:xfrm>
          <a:prstGeom prst="rect">
            <a:avLst/>
          </a:prstGeom>
          <a:solidFill>
            <a:srgbClr val="2C39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7"/>
          <p:cNvSpPr txBox="1">
            <a:spLocks noGrp="1"/>
          </p:cNvSpPr>
          <p:nvPr>
            <p:ph type="subTitle" idx="3"/>
          </p:nvPr>
        </p:nvSpPr>
        <p:spPr>
          <a:xfrm flipH="1">
            <a:off x="2696100" y="1122800"/>
            <a:ext cx="1877400" cy="14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dirty="0"/>
              <a:t>DACH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sz="900" dirty="0"/>
              <a:t>Kleine und mittelständische Unternehmen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dirty="0"/>
              <a:t>Deutsches Unternehmen </a:t>
            </a:r>
            <a:r>
              <a:rPr lang="de-DE" dirty="0">
                <a:sym typeface="Wingdings" panose="05000000000000000000" pitchFamily="2" charset="2"/>
              </a:rPr>
              <a:t> Server stehen in Deutschland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dirty="0">
                <a:sym typeface="Wingdings" panose="05000000000000000000" pitchFamily="2" charset="2"/>
              </a:rPr>
              <a:t>Gut für traditionellere Bereiche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sz="900" dirty="0"/>
          </a:p>
        </p:txBody>
      </p:sp>
      <p:sp>
        <p:nvSpPr>
          <p:cNvPr id="332" name="Google Shape;332;p47"/>
          <p:cNvSpPr txBox="1">
            <a:spLocks noGrp="1"/>
          </p:cNvSpPr>
          <p:nvPr>
            <p:ph type="subTitle" idx="1"/>
          </p:nvPr>
        </p:nvSpPr>
        <p:spPr>
          <a:xfrm>
            <a:off x="4572000" y="2607563"/>
            <a:ext cx="1860450" cy="14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dirty="0"/>
              <a:t>Internationale und große Unternehmen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dirty="0"/>
              <a:t>2017: 10 Millionen Mitglieder in DACH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dirty="0"/>
              <a:t>US-Unternehmen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de-DE" dirty="0"/>
              <a:t>Gut für internationale Branchen und jüngere Bereiche</a:t>
            </a:r>
            <a:endParaRPr dirty="0"/>
          </a:p>
        </p:txBody>
      </p:sp>
      <p:sp>
        <p:nvSpPr>
          <p:cNvPr id="333" name="Google Shape;333;p47"/>
          <p:cNvSpPr txBox="1">
            <a:spLocks noGrp="1"/>
          </p:cNvSpPr>
          <p:nvPr>
            <p:ph type="ctrTitle" idx="2"/>
          </p:nvPr>
        </p:nvSpPr>
        <p:spPr>
          <a:xfrm flipH="1">
            <a:off x="2710030" y="559183"/>
            <a:ext cx="19527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Xing</a:t>
            </a:r>
            <a:endParaRPr dirty="0"/>
          </a:p>
        </p:txBody>
      </p:sp>
      <p:sp>
        <p:nvSpPr>
          <p:cNvPr id="334" name="Google Shape;334;p47"/>
          <p:cNvSpPr txBox="1">
            <a:spLocks noGrp="1"/>
          </p:cNvSpPr>
          <p:nvPr>
            <p:ph type="ctrTitle"/>
          </p:nvPr>
        </p:nvSpPr>
        <p:spPr>
          <a:xfrm>
            <a:off x="4457275" y="4231958"/>
            <a:ext cx="2054100" cy="3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LinkedIn</a:t>
            </a:r>
            <a:endParaRPr dirty="0"/>
          </a:p>
        </p:txBody>
      </p:sp>
      <p:cxnSp>
        <p:nvCxnSpPr>
          <p:cNvPr id="335" name="Google Shape;335;p47"/>
          <p:cNvCxnSpPr/>
          <p:nvPr/>
        </p:nvCxnSpPr>
        <p:spPr>
          <a:xfrm rot="10800000">
            <a:off x="0" y="965375"/>
            <a:ext cx="4573500" cy="0"/>
          </a:xfrm>
          <a:prstGeom prst="straightConnector1">
            <a:avLst/>
          </a:prstGeom>
          <a:noFill/>
          <a:ln w="19050" cap="flat" cmpd="sng">
            <a:solidFill>
              <a:srgbClr val="2C393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47"/>
          <p:cNvCxnSpPr/>
          <p:nvPr/>
        </p:nvCxnSpPr>
        <p:spPr>
          <a:xfrm>
            <a:off x="4566725" y="4189625"/>
            <a:ext cx="4577400" cy="0"/>
          </a:xfrm>
          <a:prstGeom prst="straightConnector1">
            <a:avLst/>
          </a:prstGeom>
          <a:noFill/>
          <a:ln w="19050" cap="flat" cmpd="sng">
            <a:solidFill>
              <a:srgbClr val="2C393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rafik 6" descr="Ein Bild, das Käfig, Gebäude, Zaun, Draht enthält.&#10;&#10;Automatisch generierte Beschreibung">
            <a:extLst>
              <a:ext uri="{FF2B5EF4-FFF2-40B4-BE49-F238E27FC236}">
                <a16:creationId xmlns:a16="http://schemas.microsoft.com/office/drawing/2014/main" id="{1BF10AC2-2649-49EE-8BB6-1C85796E6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329" y="26"/>
            <a:ext cx="3022809" cy="42319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4816E81-3375-4AF8-A7BF-6EBC6CD33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36128" y="1745316"/>
            <a:ext cx="4679649" cy="31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1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ntertitel 20">
            <a:extLst>
              <a:ext uri="{FF2B5EF4-FFF2-40B4-BE49-F238E27FC236}">
                <a16:creationId xmlns:a16="http://schemas.microsoft.com/office/drawing/2014/main" id="{F3D4A0E6-C1D3-4917-AEB7-0F18513BC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000" dirty="0">
                <a:latin typeface="Oswald"/>
              </a:rPr>
              <a:t>Crashkurs Xing</a:t>
            </a:r>
          </a:p>
        </p:txBody>
      </p:sp>
    </p:spTree>
    <p:extLst>
      <p:ext uri="{BB962C8B-B14F-4D97-AF65-F5344CB8AC3E}">
        <p14:creationId xmlns:p14="http://schemas.microsoft.com/office/powerpoint/2010/main" val="175879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76AFB5C-F8EB-44D6-BBA5-662479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Xing Startseite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2974C607-8C89-4E49-9584-E46E39055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7" y="1227909"/>
            <a:ext cx="8248265" cy="3915591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A008D8FE-73ED-4C60-B99F-AF0E15157085}"/>
              </a:ext>
            </a:extLst>
          </p:cNvPr>
          <p:cNvSpPr/>
          <p:nvPr/>
        </p:nvSpPr>
        <p:spPr>
          <a:xfrm>
            <a:off x="2386149" y="3265714"/>
            <a:ext cx="1759131" cy="40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B5D62DB-3D38-4B14-948E-41C32FA8FC6A}"/>
              </a:ext>
            </a:extLst>
          </p:cNvPr>
          <p:cNvSpPr/>
          <p:nvPr/>
        </p:nvSpPr>
        <p:spPr>
          <a:xfrm>
            <a:off x="6586008" y="3618411"/>
            <a:ext cx="1759131" cy="35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44B81DB-CE77-46C2-9EA2-1B4F64C25C2D}"/>
              </a:ext>
            </a:extLst>
          </p:cNvPr>
          <p:cNvSpPr/>
          <p:nvPr/>
        </p:nvSpPr>
        <p:spPr>
          <a:xfrm>
            <a:off x="6586008" y="4046285"/>
            <a:ext cx="1759131" cy="35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97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76AFB5C-F8EB-44D6-BBA5-662479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Xing News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CE6723-5C3A-4326-98D3-603E32D03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08" y="1204136"/>
            <a:ext cx="8704183" cy="39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5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76AFB5C-F8EB-44D6-BBA5-662479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Xing News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946243-761F-4D67-89EA-1509D0A4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25" y="1226250"/>
            <a:ext cx="8133907" cy="391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8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76AFB5C-F8EB-44D6-BBA5-662479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Xing Gruppen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E4BEE22-A279-4E2E-890B-52C7C3B25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786"/>
            <a:ext cx="9144000" cy="38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2172"/>
      </p:ext>
    </p:extLst>
  </p:cSld>
  <p:clrMapOvr>
    <a:masterClrMapping/>
  </p:clrMapOvr>
</p:sld>
</file>

<file path=ppt/theme/theme1.xml><?xml version="1.0" encoding="utf-8"?>
<a:theme xmlns:a="http://schemas.openxmlformats.org/drawingml/2006/main" name="Peace Day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Bildschirmpräsentation (16:9)</PresentationFormat>
  <Paragraphs>68</Paragraphs>
  <Slides>20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Cutive Mono</vt:lpstr>
      <vt:lpstr>Fira Sans Extra Condensed Medium</vt:lpstr>
      <vt:lpstr>Josefin Sans</vt:lpstr>
      <vt:lpstr>Oswald</vt:lpstr>
      <vt:lpstr>Oswald Regular</vt:lpstr>
      <vt:lpstr>Wingdings</vt:lpstr>
      <vt:lpstr>Peace Day Social Media by SlidesGo</vt:lpstr>
      <vt:lpstr>Xing und LinkedIn</vt:lpstr>
      <vt:lpstr>Daten und Fakten</vt:lpstr>
      <vt:lpstr>PowerPoint-Präsentation</vt:lpstr>
      <vt:lpstr>Xing</vt:lpstr>
      <vt:lpstr>PowerPoint-Präsentation</vt:lpstr>
      <vt:lpstr>Xing Startseite</vt:lpstr>
      <vt:lpstr>Xing News</vt:lpstr>
      <vt:lpstr>Xing News</vt:lpstr>
      <vt:lpstr>Xing Gruppen</vt:lpstr>
      <vt:lpstr>Xing Netzwerk</vt:lpstr>
      <vt:lpstr>Xing Profil</vt:lpstr>
      <vt:lpstr>Xing Profil</vt:lpstr>
      <vt:lpstr>PowerPoint-Präsentation</vt:lpstr>
      <vt:lpstr>LinkedIn Startseite</vt:lpstr>
      <vt:lpstr>LinkedIn Profil</vt:lpstr>
      <vt:lpstr>LinkedIn Netzwerk</vt:lpstr>
      <vt:lpstr>Xing und LinkedIn</vt:lpstr>
      <vt:lpstr>PowerPoint-Präsentation</vt:lpstr>
      <vt:lpstr>Unternehmensprofil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</dc:title>
  <dc:creator>Mareike Hansen</dc:creator>
  <cp:lastModifiedBy>Mareike Hansen</cp:lastModifiedBy>
  <cp:revision>16</cp:revision>
  <dcterms:modified xsi:type="dcterms:W3CDTF">2020-05-31T19:18:50Z</dcterms:modified>
</cp:coreProperties>
</file>